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4" r:id="rId3"/>
    <p:sldId id="285" r:id="rId4"/>
    <p:sldId id="290" r:id="rId5"/>
    <p:sldId id="286" r:id="rId6"/>
    <p:sldId id="291" r:id="rId7"/>
    <p:sldId id="292" r:id="rId8"/>
    <p:sldId id="293" r:id="rId9"/>
    <p:sldId id="297" r:id="rId10"/>
    <p:sldId id="295" r:id="rId11"/>
    <p:sldId id="296" r:id="rId12"/>
    <p:sldId id="298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2838BEF-8BB2-4498-84A7-C5851F593DF1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8" autoAdjust="0"/>
    <p:restoredTop sz="91415" autoAdjust="0"/>
  </p:normalViewPr>
  <p:slideViewPr>
    <p:cSldViewPr snapToGrid="0">
      <p:cViewPr varScale="1">
        <p:scale>
          <a:sx n="102" d="100"/>
          <a:sy n="102" d="100"/>
        </p:scale>
        <p:origin x="816" y="126"/>
      </p:cViewPr>
      <p:guideLst/>
    </p:cSldViewPr>
  </p:slideViewPr>
  <p:outlineViewPr>
    <p:cViewPr>
      <p:scale>
        <a:sx n="33" d="100"/>
        <a:sy n="33" d="100"/>
      </p:scale>
      <p:origin x="0" y="-119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237922396080744"/>
          <c:y val="6.40335327308411E-2"/>
          <c:w val="0.46755029804453363"/>
          <c:h val="0.8612329480256957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ADE-47E8-A0AA-1A1353888D6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3ADE-47E8-A0AA-1A1353888D6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3ADE-47E8-A0AA-1A1353888D6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3ADE-47E8-A0AA-1A1353888D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Sheet1!$L$2:$O$2</c:f>
              <c:strCache>
                <c:ptCount val="4"/>
                <c:pt idx="0">
                  <c:v>Housing Rehabilitation</c:v>
                </c:pt>
                <c:pt idx="1">
                  <c:v>Social Services</c:v>
                </c:pt>
                <c:pt idx="2">
                  <c:v>Community Economic Development</c:v>
                </c:pt>
                <c:pt idx="3">
                  <c:v>Public Facilities</c:v>
                </c:pt>
              </c:strCache>
            </c:strRef>
          </c:cat>
          <c:val>
            <c:numRef>
              <c:f>Sheet1!$L$8:$O$8</c:f>
              <c:numCache>
                <c:formatCode>"$"#,##0.00</c:formatCode>
                <c:ptCount val="4"/>
                <c:pt idx="0">
                  <c:v>2062363</c:v>
                </c:pt>
                <c:pt idx="1">
                  <c:v>340000</c:v>
                </c:pt>
                <c:pt idx="2">
                  <c:v>289882</c:v>
                </c:pt>
                <c:pt idx="3">
                  <c:v>122200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DE-47E8-A0AA-1A1353888D61}"/>
            </c:ext>
          </c:extLst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A-3ADE-47E8-A0AA-1A1353888D6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C-3ADE-47E8-A0AA-1A1353888D6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E-3ADE-47E8-A0AA-1A1353888D6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0-3ADE-47E8-A0AA-1A1353888D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Sheet1!$L$2:$O$2</c:f>
              <c:strCache>
                <c:ptCount val="4"/>
                <c:pt idx="0">
                  <c:v>Housing Rehabilitation</c:v>
                </c:pt>
                <c:pt idx="1">
                  <c:v>Social Services</c:v>
                </c:pt>
                <c:pt idx="2">
                  <c:v>Community Economic Development</c:v>
                </c:pt>
                <c:pt idx="3">
                  <c:v>Public Facilities</c:v>
                </c:pt>
              </c:strCache>
            </c:strRef>
          </c:cat>
          <c:val>
            <c:numRef>
              <c:f>Sheet1!$L$9:$O$9</c:f>
              <c:numCache>
                <c:formatCode>0%</c:formatCode>
                <c:ptCount val="4"/>
                <c:pt idx="0">
                  <c:v>0.61497098336888723</c:v>
                </c:pt>
                <c:pt idx="1">
                  <c:v>0.10138376917420534</c:v>
                </c:pt>
                <c:pt idx="2">
                  <c:v>8.6439205222814688E-2</c:v>
                </c:pt>
                <c:pt idx="3">
                  <c:v>3.6438519391434977E-2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ADE-47E8-A0AA-1A1353888D6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971776867775341E-4"/>
          <c:y val="7.4154108209107297E-2"/>
          <c:w val="0.29243617547247175"/>
          <c:h val="0.637694994502107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472C94-6E2B-472E-B46F-C3185F5330B1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DF2A5A0-88C2-4BFC-AD7C-D9E2F4586D7B}">
      <dgm:prSet phldrT="[Text]" custT="1"/>
      <dgm:spPr/>
      <dgm:t>
        <a:bodyPr/>
        <a:lstStyle/>
        <a:p>
          <a:r>
            <a:rPr lang="en-US" sz="1800" dirty="0" smtClean="0"/>
            <a:t>June 17, 2021</a:t>
          </a:r>
          <a:endParaRPr lang="en-US" sz="1800" dirty="0"/>
        </a:p>
      </dgm:t>
    </dgm:pt>
    <dgm:pt modelId="{4729FC2A-16B3-4972-96E3-1C6B570A96C9}" type="parTrans" cxnId="{B7AE218E-DE24-4CCC-AD30-35D100082DA3}">
      <dgm:prSet/>
      <dgm:spPr/>
      <dgm:t>
        <a:bodyPr/>
        <a:lstStyle/>
        <a:p>
          <a:endParaRPr lang="en-US" sz="1800"/>
        </a:p>
      </dgm:t>
    </dgm:pt>
    <dgm:pt modelId="{ED780B54-5AAB-40C0-88AE-EB0911516563}" type="sibTrans" cxnId="{B7AE218E-DE24-4CCC-AD30-35D100082DA3}">
      <dgm:prSet/>
      <dgm:spPr/>
      <dgm:t>
        <a:bodyPr/>
        <a:lstStyle/>
        <a:p>
          <a:endParaRPr lang="en-US" sz="1800"/>
        </a:p>
      </dgm:t>
    </dgm:pt>
    <dgm:pt modelId="{A8F1F8A0-E9DE-40F6-964B-2EF97127E5EF}">
      <dgm:prSet phldrT="[Text]" custT="1"/>
      <dgm:spPr/>
      <dgm:t>
        <a:bodyPr/>
        <a:lstStyle/>
        <a:p>
          <a:r>
            <a:rPr lang="en-US" sz="1800" dirty="0" smtClean="0"/>
            <a:t>July 8, 2021</a:t>
          </a:r>
          <a:endParaRPr lang="en-US" sz="1800" dirty="0"/>
        </a:p>
      </dgm:t>
    </dgm:pt>
    <dgm:pt modelId="{289A5FC2-26D0-407E-A061-964F19D4C028}" type="parTrans" cxnId="{E1DCD920-B3DA-46F8-9FEE-98A2DDB168C6}">
      <dgm:prSet/>
      <dgm:spPr/>
      <dgm:t>
        <a:bodyPr/>
        <a:lstStyle/>
        <a:p>
          <a:endParaRPr lang="en-US" sz="1800"/>
        </a:p>
      </dgm:t>
    </dgm:pt>
    <dgm:pt modelId="{DD880CA4-CF5A-4E29-ACDC-D63CB6769DBB}" type="sibTrans" cxnId="{E1DCD920-B3DA-46F8-9FEE-98A2DDB168C6}">
      <dgm:prSet/>
      <dgm:spPr/>
      <dgm:t>
        <a:bodyPr/>
        <a:lstStyle/>
        <a:p>
          <a:endParaRPr lang="en-US" sz="1800"/>
        </a:p>
      </dgm:t>
    </dgm:pt>
    <dgm:pt modelId="{01C22EC6-6B4B-4075-9A79-AB85F05D14AB}">
      <dgm:prSet phldrT="[Text]" custT="1"/>
      <dgm:spPr/>
      <dgm:t>
        <a:bodyPr/>
        <a:lstStyle/>
        <a:p>
          <a:r>
            <a:rPr lang="en-US" sz="1800" dirty="0" smtClean="0"/>
            <a:t>Launch Application for Social Service Agencies</a:t>
          </a:r>
          <a:endParaRPr lang="en-US" sz="1800" dirty="0"/>
        </a:p>
      </dgm:t>
    </dgm:pt>
    <dgm:pt modelId="{0793E6F8-69B1-4360-A66C-8D485A57BD55}" type="parTrans" cxnId="{028FB5D2-8CFF-4169-A9F9-25E20FF0ACE8}">
      <dgm:prSet/>
      <dgm:spPr/>
      <dgm:t>
        <a:bodyPr/>
        <a:lstStyle/>
        <a:p>
          <a:endParaRPr lang="en-US" sz="1800"/>
        </a:p>
      </dgm:t>
    </dgm:pt>
    <dgm:pt modelId="{30EE1947-1114-4280-A04F-C516A1A40090}" type="sibTrans" cxnId="{028FB5D2-8CFF-4169-A9F9-25E20FF0ACE8}">
      <dgm:prSet/>
      <dgm:spPr/>
      <dgm:t>
        <a:bodyPr/>
        <a:lstStyle/>
        <a:p>
          <a:endParaRPr lang="en-US" sz="1800"/>
        </a:p>
      </dgm:t>
    </dgm:pt>
    <dgm:pt modelId="{B924A816-5A75-482E-A792-18A44A99A1D9}">
      <dgm:prSet phldrT="[Text]" custT="1"/>
      <dgm:spPr/>
      <dgm:t>
        <a:bodyPr/>
        <a:lstStyle/>
        <a:p>
          <a:r>
            <a:rPr lang="en-US" sz="1800" dirty="0" smtClean="0"/>
            <a:t>July 26, 2021</a:t>
          </a:r>
          <a:endParaRPr lang="en-US" sz="1800" dirty="0"/>
        </a:p>
      </dgm:t>
    </dgm:pt>
    <dgm:pt modelId="{4377D226-CFCC-4EDE-847D-0D0547FF17AF}" type="parTrans" cxnId="{BF6684BE-EF10-4210-8F29-8DD45B788C79}">
      <dgm:prSet/>
      <dgm:spPr/>
      <dgm:t>
        <a:bodyPr/>
        <a:lstStyle/>
        <a:p>
          <a:endParaRPr lang="en-US" sz="1800"/>
        </a:p>
      </dgm:t>
    </dgm:pt>
    <dgm:pt modelId="{69B4C88A-550F-4833-985C-2439AE12FB74}" type="sibTrans" cxnId="{BF6684BE-EF10-4210-8F29-8DD45B788C79}">
      <dgm:prSet/>
      <dgm:spPr/>
      <dgm:t>
        <a:bodyPr/>
        <a:lstStyle/>
        <a:p>
          <a:endParaRPr lang="en-US" sz="1800"/>
        </a:p>
      </dgm:t>
    </dgm:pt>
    <dgm:pt modelId="{C33D44A2-3780-463A-9401-6F2DE79B4193}">
      <dgm:prSet phldrT="[Text]" custT="1"/>
      <dgm:spPr/>
      <dgm:t>
        <a:bodyPr/>
        <a:lstStyle/>
        <a:p>
          <a:r>
            <a:rPr lang="en-US" sz="1800" dirty="0" smtClean="0"/>
            <a:t>Deadline for SSA Applications</a:t>
          </a:r>
          <a:endParaRPr lang="en-US" sz="1800" dirty="0"/>
        </a:p>
      </dgm:t>
    </dgm:pt>
    <dgm:pt modelId="{40C40F69-8178-4D18-9257-F114D8A43DFC}" type="parTrans" cxnId="{9A78CB3E-1670-428E-A1C1-ACBBA94C214C}">
      <dgm:prSet/>
      <dgm:spPr/>
      <dgm:t>
        <a:bodyPr/>
        <a:lstStyle/>
        <a:p>
          <a:endParaRPr lang="en-US" sz="1800"/>
        </a:p>
      </dgm:t>
    </dgm:pt>
    <dgm:pt modelId="{CFFE39E5-ACC0-40B9-8D20-41F60203F5BC}" type="sibTrans" cxnId="{9A78CB3E-1670-428E-A1C1-ACBBA94C214C}">
      <dgm:prSet/>
      <dgm:spPr/>
      <dgm:t>
        <a:bodyPr/>
        <a:lstStyle/>
        <a:p>
          <a:endParaRPr lang="en-US" sz="1800"/>
        </a:p>
      </dgm:t>
    </dgm:pt>
    <dgm:pt modelId="{DF9C4A21-892C-48F0-BFB8-26D2B3C7C803}">
      <dgm:prSet phldrT="[Text]" custT="1"/>
      <dgm:spPr/>
      <dgm:t>
        <a:bodyPr/>
        <a:lstStyle/>
        <a:p>
          <a:r>
            <a:rPr lang="en-US" sz="1800" dirty="0" smtClean="0"/>
            <a:t>Release of FY2021 Notice of Funding</a:t>
          </a:r>
          <a:endParaRPr lang="en-US" sz="1800" dirty="0"/>
        </a:p>
      </dgm:t>
    </dgm:pt>
    <dgm:pt modelId="{3F944FAE-23DA-49E0-A25C-08CF30CB4DEE}" type="sibTrans" cxnId="{208AEEFD-A9FF-4125-9CF9-B05A91E7202B}">
      <dgm:prSet/>
      <dgm:spPr/>
      <dgm:t>
        <a:bodyPr/>
        <a:lstStyle/>
        <a:p>
          <a:endParaRPr lang="en-US" sz="1800"/>
        </a:p>
      </dgm:t>
    </dgm:pt>
    <dgm:pt modelId="{EC7214D2-F293-4DE0-8D74-11EB727B45C7}" type="parTrans" cxnId="{208AEEFD-A9FF-4125-9CF9-B05A91E7202B}">
      <dgm:prSet/>
      <dgm:spPr/>
      <dgm:t>
        <a:bodyPr/>
        <a:lstStyle/>
        <a:p>
          <a:endParaRPr lang="en-US" sz="1800"/>
        </a:p>
      </dgm:t>
    </dgm:pt>
    <dgm:pt modelId="{E671AF9B-1A67-447A-B0F7-B6C5E4200E99}" type="pres">
      <dgm:prSet presAssocID="{45472C94-6E2B-472E-B46F-C3185F5330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57318D-EB1C-42AF-8293-52DFD9E04E65}" type="pres">
      <dgm:prSet presAssocID="{B924A816-5A75-482E-A792-18A44A99A1D9}" presName="boxAndChildren" presStyleCnt="0"/>
      <dgm:spPr/>
    </dgm:pt>
    <dgm:pt modelId="{20F01E8D-F352-446D-BE3A-756E2B7694E1}" type="pres">
      <dgm:prSet presAssocID="{B924A816-5A75-482E-A792-18A44A99A1D9}" presName="parentTextBox" presStyleLbl="node1" presStyleIdx="0" presStyleCnt="3"/>
      <dgm:spPr/>
      <dgm:t>
        <a:bodyPr/>
        <a:lstStyle/>
        <a:p>
          <a:endParaRPr lang="en-US"/>
        </a:p>
      </dgm:t>
    </dgm:pt>
    <dgm:pt modelId="{E3E5C4B9-B54E-464B-809F-38A72E77C1E4}" type="pres">
      <dgm:prSet presAssocID="{B924A816-5A75-482E-A792-18A44A99A1D9}" presName="entireBox" presStyleLbl="node1" presStyleIdx="0" presStyleCnt="3"/>
      <dgm:spPr/>
      <dgm:t>
        <a:bodyPr/>
        <a:lstStyle/>
        <a:p>
          <a:endParaRPr lang="en-US"/>
        </a:p>
      </dgm:t>
    </dgm:pt>
    <dgm:pt modelId="{55A27DFB-B670-4009-B86D-D3F3FC49F857}" type="pres">
      <dgm:prSet presAssocID="{B924A816-5A75-482E-A792-18A44A99A1D9}" presName="descendantBox" presStyleCnt="0"/>
      <dgm:spPr/>
    </dgm:pt>
    <dgm:pt modelId="{60070EDB-D2DE-48E4-B68E-FF6846704D36}" type="pres">
      <dgm:prSet presAssocID="{C33D44A2-3780-463A-9401-6F2DE79B4193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15B18-2B80-4930-A976-6A25978AE104}" type="pres">
      <dgm:prSet presAssocID="{DD880CA4-CF5A-4E29-ACDC-D63CB6769DBB}" presName="sp" presStyleCnt="0"/>
      <dgm:spPr/>
    </dgm:pt>
    <dgm:pt modelId="{1645A3BE-54A4-448F-B67B-CCD939E32CC8}" type="pres">
      <dgm:prSet presAssocID="{A8F1F8A0-E9DE-40F6-964B-2EF97127E5EF}" presName="arrowAndChildren" presStyleCnt="0"/>
      <dgm:spPr/>
    </dgm:pt>
    <dgm:pt modelId="{409F2A3C-616A-4342-AF41-EE2EEEEBAF97}" type="pres">
      <dgm:prSet presAssocID="{A8F1F8A0-E9DE-40F6-964B-2EF97127E5EF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99BD8FDB-1586-4AE3-A3F2-F4B11A47507B}" type="pres">
      <dgm:prSet presAssocID="{A8F1F8A0-E9DE-40F6-964B-2EF97127E5EF}" presName="arrow" presStyleLbl="node1" presStyleIdx="1" presStyleCnt="3" custLinFactNeighborX="497"/>
      <dgm:spPr/>
      <dgm:t>
        <a:bodyPr/>
        <a:lstStyle/>
        <a:p>
          <a:endParaRPr lang="en-US"/>
        </a:p>
      </dgm:t>
    </dgm:pt>
    <dgm:pt modelId="{6C0048A3-7C48-4395-AC62-7B446E4C5C2E}" type="pres">
      <dgm:prSet presAssocID="{A8F1F8A0-E9DE-40F6-964B-2EF97127E5EF}" presName="descendantArrow" presStyleCnt="0"/>
      <dgm:spPr/>
    </dgm:pt>
    <dgm:pt modelId="{618225E2-F1C0-4867-A7F0-27FAE7BD7E25}" type="pres">
      <dgm:prSet presAssocID="{01C22EC6-6B4B-4075-9A79-AB85F05D14AB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1F18EF-98AE-42BD-8518-81C4A8255183}" type="pres">
      <dgm:prSet presAssocID="{ED780B54-5AAB-40C0-88AE-EB0911516563}" presName="sp" presStyleCnt="0"/>
      <dgm:spPr/>
    </dgm:pt>
    <dgm:pt modelId="{845C4DBC-9756-4DC6-B3F1-19B31864745B}" type="pres">
      <dgm:prSet presAssocID="{4DF2A5A0-88C2-4BFC-AD7C-D9E2F4586D7B}" presName="arrowAndChildren" presStyleCnt="0"/>
      <dgm:spPr/>
    </dgm:pt>
    <dgm:pt modelId="{BDCCA2C3-02EB-4C91-B80D-E056E268878F}" type="pres">
      <dgm:prSet presAssocID="{4DF2A5A0-88C2-4BFC-AD7C-D9E2F4586D7B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494090FA-9B51-4FA8-81E5-0AACA47A25C6}" type="pres">
      <dgm:prSet presAssocID="{4DF2A5A0-88C2-4BFC-AD7C-D9E2F4586D7B}" presName="arrow" presStyleLbl="node1" presStyleIdx="2" presStyleCnt="3" custAng="0" custLinFactNeighborX="46" custLinFactNeighborY="-16360"/>
      <dgm:spPr/>
      <dgm:t>
        <a:bodyPr/>
        <a:lstStyle/>
        <a:p>
          <a:endParaRPr lang="en-US"/>
        </a:p>
      </dgm:t>
    </dgm:pt>
    <dgm:pt modelId="{55E00EC4-1B76-4A41-8395-2C7AB68950F6}" type="pres">
      <dgm:prSet presAssocID="{4DF2A5A0-88C2-4BFC-AD7C-D9E2F4586D7B}" presName="descendantArrow" presStyleCnt="0"/>
      <dgm:spPr/>
    </dgm:pt>
    <dgm:pt modelId="{DE12B19E-0889-48FD-BE54-69179D55EE00}" type="pres">
      <dgm:prSet presAssocID="{DF9C4A21-892C-48F0-BFB8-26D2B3C7C803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28D815-1E81-4A67-B7DD-8F99BA1047E3}" type="presOf" srcId="{4DF2A5A0-88C2-4BFC-AD7C-D9E2F4586D7B}" destId="{494090FA-9B51-4FA8-81E5-0AACA47A25C6}" srcOrd="1" destOrd="0" presId="urn:microsoft.com/office/officeart/2005/8/layout/process4"/>
    <dgm:cxn modelId="{8AC80717-2D11-40C0-9704-BE7BBBF5E860}" type="presOf" srcId="{B924A816-5A75-482E-A792-18A44A99A1D9}" destId="{E3E5C4B9-B54E-464B-809F-38A72E77C1E4}" srcOrd="1" destOrd="0" presId="urn:microsoft.com/office/officeart/2005/8/layout/process4"/>
    <dgm:cxn modelId="{F4DBAD36-8846-4F55-9DD5-CC54DD52D4FF}" type="presOf" srcId="{A8F1F8A0-E9DE-40F6-964B-2EF97127E5EF}" destId="{99BD8FDB-1586-4AE3-A3F2-F4B11A47507B}" srcOrd="1" destOrd="0" presId="urn:microsoft.com/office/officeart/2005/8/layout/process4"/>
    <dgm:cxn modelId="{BF6684BE-EF10-4210-8F29-8DD45B788C79}" srcId="{45472C94-6E2B-472E-B46F-C3185F5330B1}" destId="{B924A816-5A75-482E-A792-18A44A99A1D9}" srcOrd="2" destOrd="0" parTransId="{4377D226-CFCC-4EDE-847D-0D0547FF17AF}" sibTransId="{69B4C88A-550F-4833-985C-2439AE12FB74}"/>
    <dgm:cxn modelId="{E1DCD920-B3DA-46F8-9FEE-98A2DDB168C6}" srcId="{45472C94-6E2B-472E-B46F-C3185F5330B1}" destId="{A8F1F8A0-E9DE-40F6-964B-2EF97127E5EF}" srcOrd="1" destOrd="0" parTransId="{289A5FC2-26D0-407E-A061-964F19D4C028}" sibTransId="{DD880CA4-CF5A-4E29-ACDC-D63CB6769DBB}"/>
    <dgm:cxn modelId="{0357B101-6308-401D-8A0A-28D2E6D50B29}" type="presOf" srcId="{4DF2A5A0-88C2-4BFC-AD7C-D9E2F4586D7B}" destId="{BDCCA2C3-02EB-4C91-B80D-E056E268878F}" srcOrd="0" destOrd="0" presId="urn:microsoft.com/office/officeart/2005/8/layout/process4"/>
    <dgm:cxn modelId="{028FB5D2-8CFF-4169-A9F9-25E20FF0ACE8}" srcId="{A8F1F8A0-E9DE-40F6-964B-2EF97127E5EF}" destId="{01C22EC6-6B4B-4075-9A79-AB85F05D14AB}" srcOrd="0" destOrd="0" parTransId="{0793E6F8-69B1-4360-A66C-8D485A57BD55}" sibTransId="{30EE1947-1114-4280-A04F-C516A1A40090}"/>
    <dgm:cxn modelId="{74B702D9-45E4-49C8-B593-2AB70D4922AA}" type="presOf" srcId="{B924A816-5A75-482E-A792-18A44A99A1D9}" destId="{20F01E8D-F352-446D-BE3A-756E2B7694E1}" srcOrd="0" destOrd="0" presId="urn:microsoft.com/office/officeart/2005/8/layout/process4"/>
    <dgm:cxn modelId="{5CEC27BF-5BFC-4F1D-B95C-7C3374B73B05}" type="presOf" srcId="{45472C94-6E2B-472E-B46F-C3185F5330B1}" destId="{E671AF9B-1A67-447A-B0F7-B6C5E4200E99}" srcOrd="0" destOrd="0" presId="urn:microsoft.com/office/officeart/2005/8/layout/process4"/>
    <dgm:cxn modelId="{9A78CB3E-1670-428E-A1C1-ACBBA94C214C}" srcId="{B924A816-5A75-482E-A792-18A44A99A1D9}" destId="{C33D44A2-3780-463A-9401-6F2DE79B4193}" srcOrd="0" destOrd="0" parTransId="{40C40F69-8178-4D18-9257-F114D8A43DFC}" sibTransId="{CFFE39E5-ACC0-40B9-8D20-41F60203F5BC}"/>
    <dgm:cxn modelId="{80E6E672-B501-4945-A62B-27C3A1CA97CE}" type="presOf" srcId="{A8F1F8A0-E9DE-40F6-964B-2EF97127E5EF}" destId="{409F2A3C-616A-4342-AF41-EE2EEEEBAF97}" srcOrd="0" destOrd="0" presId="urn:microsoft.com/office/officeart/2005/8/layout/process4"/>
    <dgm:cxn modelId="{208AEEFD-A9FF-4125-9CF9-B05A91E7202B}" srcId="{4DF2A5A0-88C2-4BFC-AD7C-D9E2F4586D7B}" destId="{DF9C4A21-892C-48F0-BFB8-26D2B3C7C803}" srcOrd="0" destOrd="0" parTransId="{EC7214D2-F293-4DE0-8D74-11EB727B45C7}" sibTransId="{3F944FAE-23DA-49E0-A25C-08CF30CB4DEE}"/>
    <dgm:cxn modelId="{890FA743-DF48-49F5-B95F-9277661DCCEE}" type="presOf" srcId="{DF9C4A21-892C-48F0-BFB8-26D2B3C7C803}" destId="{DE12B19E-0889-48FD-BE54-69179D55EE00}" srcOrd="0" destOrd="0" presId="urn:microsoft.com/office/officeart/2005/8/layout/process4"/>
    <dgm:cxn modelId="{2FC46832-2745-4855-8AF2-B9B1737A5403}" type="presOf" srcId="{C33D44A2-3780-463A-9401-6F2DE79B4193}" destId="{60070EDB-D2DE-48E4-B68E-FF6846704D36}" srcOrd="0" destOrd="0" presId="urn:microsoft.com/office/officeart/2005/8/layout/process4"/>
    <dgm:cxn modelId="{B7AE218E-DE24-4CCC-AD30-35D100082DA3}" srcId="{45472C94-6E2B-472E-B46F-C3185F5330B1}" destId="{4DF2A5A0-88C2-4BFC-AD7C-D9E2F4586D7B}" srcOrd="0" destOrd="0" parTransId="{4729FC2A-16B3-4972-96E3-1C6B570A96C9}" sibTransId="{ED780B54-5AAB-40C0-88AE-EB0911516563}"/>
    <dgm:cxn modelId="{3D650B3C-C93A-47F7-A8F2-504A65396F40}" type="presOf" srcId="{01C22EC6-6B4B-4075-9A79-AB85F05D14AB}" destId="{618225E2-F1C0-4867-A7F0-27FAE7BD7E25}" srcOrd="0" destOrd="0" presId="urn:microsoft.com/office/officeart/2005/8/layout/process4"/>
    <dgm:cxn modelId="{7237E8D5-CD51-4CF9-A6C6-F569674F9E59}" type="presParOf" srcId="{E671AF9B-1A67-447A-B0F7-B6C5E4200E99}" destId="{C657318D-EB1C-42AF-8293-52DFD9E04E65}" srcOrd="0" destOrd="0" presId="urn:microsoft.com/office/officeart/2005/8/layout/process4"/>
    <dgm:cxn modelId="{025F71FF-4EC7-4942-AC42-758ADD7579A5}" type="presParOf" srcId="{C657318D-EB1C-42AF-8293-52DFD9E04E65}" destId="{20F01E8D-F352-446D-BE3A-756E2B7694E1}" srcOrd="0" destOrd="0" presId="urn:microsoft.com/office/officeart/2005/8/layout/process4"/>
    <dgm:cxn modelId="{954D99D2-AACD-4F8C-99AA-3A305F997111}" type="presParOf" srcId="{C657318D-EB1C-42AF-8293-52DFD9E04E65}" destId="{E3E5C4B9-B54E-464B-809F-38A72E77C1E4}" srcOrd="1" destOrd="0" presId="urn:microsoft.com/office/officeart/2005/8/layout/process4"/>
    <dgm:cxn modelId="{C9B478CB-8F0F-48A3-A54C-E023FBF9D7DD}" type="presParOf" srcId="{C657318D-EB1C-42AF-8293-52DFD9E04E65}" destId="{55A27DFB-B670-4009-B86D-D3F3FC49F857}" srcOrd="2" destOrd="0" presId="urn:microsoft.com/office/officeart/2005/8/layout/process4"/>
    <dgm:cxn modelId="{2371FF7F-E187-458D-9057-8A8536EE6C2B}" type="presParOf" srcId="{55A27DFB-B670-4009-B86D-D3F3FC49F857}" destId="{60070EDB-D2DE-48E4-B68E-FF6846704D36}" srcOrd="0" destOrd="0" presId="urn:microsoft.com/office/officeart/2005/8/layout/process4"/>
    <dgm:cxn modelId="{F18925A3-E743-4361-96E4-E1742F58271D}" type="presParOf" srcId="{E671AF9B-1A67-447A-B0F7-B6C5E4200E99}" destId="{D7815B18-2B80-4930-A976-6A25978AE104}" srcOrd="1" destOrd="0" presId="urn:microsoft.com/office/officeart/2005/8/layout/process4"/>
    <dgm:cxn modelId="{49280AF6-D503-453C-A523-099DCDF9A760}" type="presParOf" srcId="{E671AF9B-1A67-447A-B0F7-B6C5E4200E99}" destId="{1645A3BE-54A4-448F-B67B-CCD939E32CC8}" srcOrd="2" destOrd="0" presId="urn:microsoft.com/office/officeart/2005/8/layout/process4"/>
    <dgm:cxn modelId="{A7C46615-D46E-4EC7-80BD-4E013FE8B3A5}" type="presParOf" srcId="{1645A3BE-54A4-448F-B67B-CCD939E32CC8}" destId="{409F2A3C-616A-4342-AF41-EE2EEEEBAF97}" srcOrd="0" destOrd="0" presId="urn:microsoft.com/office/officeart/2005/8/layout/process4"/>
    <dgm:cxn modelId="{639AD9EC-1F44-4A05-8AC0-69F9CA5DBC16}" type="presParOf" srcId="{1645A3BE-54A4-448F-B67B-CCD939E32CC8}" destId="{99BD8FDB-1586-4AE3-A3F2-F4B11A47507B}" srcOrd="1" destOrd="0" presId="urn:microsoft.com/office/officeart/2005/8/layout/process4"/>
    <dgm:cxn modelId="{FB0B467D-23D8-4EE5-BC8D-A75F2276F83E}" type="presParOf" srcId="{1645A3BE-54A4-448F-B67B-CCD939E32CC8}" destId="{6C0048A3-7C48-4395-AC62-7B446E4C5C2E}" srcOrd="2" destOrd="0" presId="urn:microsoft.com/office/officeart/2005/8/layout/process4"/>
    <dgm:cxn modelId="{3B86F2DD-6650-469D-A5B4-BD7BC46EAF2A}" type="presParOf" srcId="{6C0048A3-7C48-4395-AC62-7B446E4C5C2E}" destId="{618225E2-F1C0-4867-A7F0-27FAE7BD7E25}" srcOrd="0" destOrd="0" presId="urn:microsoft.com/office/officeart/2005/8/layout/process4"/>
    <dgm:cxn modelId="{687760E9-78B5-451E-A73B-C3F0FB702AA9}" type="presParOf" srcId="{E671AF9B-1A67-447A-B0F7-B6C5E4200E99}" destId="{A21F18EF-98AE-42BD-8518-81C4A8255183}" srcOrd="3" destOrd="0" presId="urn:microsoft.com/office/officeart/2005/8/layout/process4"/>
    <dgm:cxn modelId="{E319F6DE-208E-4BE1-AB57-13EFFEA2E1AA}" type="presParOf" srcId="{E671AF9B-1A67-447A-B0F7-B6C5E4200E99}" destId="{845C4DBC-9756-4DC6-B3F1-19B31864745B}" srcOrd="4" destOrd="0" presId="urn:microsoft.com/office/officeart/2005/8/layout/process4"/>
    <dgm:cxn modelId="{E6E7291D-8387-48BA-B387-6042F0E3D175}" type="presParOf" srcId="{845C4DBC-9756-4DC6-B3F1-19B31864745B}" destId="{BDCCA2C3-02EB-4C91-B80D-E056E268878F}" srcOrd="0" destOrd="0" presId="urn:microsoft.com/office/officeart/2005/8/layout/process4"/>
    <dgm:cxn modelId="{4D0D7A7A-9F0D-447F-8BB0-88D37FFAE190}" type="presParOf" srcId="{845C4DBC-9756-4DC6-B3F1-19B31864745B}" destId="{494090FA-9B51-4FA8-81E5-0AACA47A25C6}" srcOrd="1" destOrd="0" presId="urn:microsoft.com/office/officeart/2005/8/layout/process4"/>
    <dgm:cxn modelId="{4B32838E-9B22-45EC-A754-5106DEE164F1}" type="presParOf" srcId="{845C4DBC-9756-4DC6-B3F1-19B31864745B}" destId="{55E00EC4-1B76-4A41-8395-2C7AB68950F6}" srcOrd="2" destOrd="0" presId="urn:microsoft.com/office/officeart/2005/8/layout/process4"/>
    <dgm:cxn modelId="{9672F712-D51C-4AB6-BEF7-1EF841949C7D}" type="presParOf" srcId="{55E00EC4-1B76-4A41-8395-2C7AB68950F6}" destId="{DE12B19E-0889-48FD-BE54-69179D55EE0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472C94-6E2B-472E-B46F-C3185F5330B1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DF2A5A0-88C2-4BFC-AD7C-D9E2F4586D7B}">
      <dgm:prSet phldrT="[Text]" custT="1"/>
      <dgm:spPr/>
      <dgm:t>
        <a:bodyPr/>
        <a:lstStyle/>
        <a:p>
          <a:r>
            <a:rPr lang="en-US" sz="1800" dirty="0" smtClean="0"/>
            <a:t>August 5, 2021</a:t>
          </a:r>
          <a:endParaRPr lang="en-US" sz="1800" dirty="0"/>
        </a:p>
      </dgm:t>
    </dgm:pt>
    <dgm:pt modelId="{4729FC2A-16B3-4972-96E3-1C6B570A96C9}" type="parTrans" cxnId="{B7AE218E-DE24-4CCC-AD30-35D100082DA3}">
      <dgm:prSet/>
      <dgm:spPr/>
      <dgm:t>
        <a:bodyPr/>
        <a:lstStyle/>
        <a:p>
          <a:endParaRPr lang="en-US" sz="1800"/>
        </a:p>
      </dgm:t>
    </dgm:pt>
    <dgm:pt modelId="{ED780B54-5AAB-40C0-88AE-EB0911516563}" type="sibTrans" cxnId="{B7AE218E-DE24-4CCC-AD30-35D100082DA3}">
      <dgm:prSet/>
      <dgm:spPr/>
      <dgm:t>
        <a:bodyPr/>
        <a:lstStyle/>
        <a:p>
          <a:endParaRPr lang="en-US" sz="1800"/>
        </a:p>
      </dgm:t>
    </dgm:pt>
    <dgm:pt modelId="{A8F1F8A0-E9DE-40F6-964B-2EF97127E5EF}">
      <dgm:prSet phldrT="[Text]" custT="1"/>
      <dgm:spPr/>
      <dgm:t>
        <a:bodyPr/>
        <a:lstStyle/>
        <a:p>
          <a:r>
            <a:rPr lang="en-US" sz="1800" dirty="0" smtClean="0"/>
            <a:t>August 9-18, 2021</a:t>
          </a:r>
          <a:endParaRPr lang="en-US" sz="1800" dirty="0"/>
        </a:p>
      </dgm:t>
    </dgm:pt>
    <dgm:pt modelId="{289A5FC2-26D0-407E-A061-964F19D4C028}" type="parTrans" cxnId="{E1DCD920-B3DA-46F8-9FEE-98A2DDB168C6}">
      <dgm:prSet/>
      <dgm:spPr/>
      <dgm:t>
        <a:bodyPr/>
        <a:lstStyle/>
        <a:p>
          <a:endParaRPr lang="en-US" sz="1800"/>
        </a:p>
      </dgm:t>
    </dgm:pt>
    <dgm:pt modelId="{DD880CA4-CF5A-4E29-ACDC-D63CB6769DBB}" type="sibTrans" cxnId="{E1DCD920-B3DA-46F8-9FEE-98A2DDB168C6}">
      <dgm:prSet/>
      <dgm:spPr/>
      <dgm:t>
        <a:bodyPr/>
        <a:lstStyle/>
        <a:p>
          <a:endParaRPr lang="en-US" sz="1800"/>
        </a:p>
      </dgm:t>
    </dgm:pt>
    <dgm:pt modelId="{01C22EC6-6B4B-4075-9A79-AB85F05D14AB}">
      <dgm:prSet phldrT="[Text]" custT="1"/>
      <dgm:spPr/>
      <dgm:t>
        <a:bodyPr/>
        <a:lstStyle/>
        <a:p>
          <a:r>
            <a:rPr lang="en-US" sz="1500" dirty="0" smtClean="0"/>
            <a:t>CDBG Planning Advisory Committee* Assesses Feedback and Finalize Application Projects. Mayor is final say. </a:t>
          </a:r>
          <a:endParaRPr lang="en-US" sz="1500" dirty="0"/>
        </a:p>
      </dgm:t>
    </dgm:pt>
    <dgm:pt modelId="{0793E6F8-69B1-4360-A66C-8D485A57BD55}" type="parTrans" cxnId="{028FB5D2-8CFF-4169-A9F9-25E20FF0ACE8}">
      <dgm:prSet/>
      <dgm:spPr/>
      <dgm:t>
        <a:bodyPr/>
        <a:lstStyle/>
        <a:p>
          <a:endParaRPr lang="en-US" sz="1800"/>
        </a:p>
      </dgm:t>
    </dgm:pt>
    <dgm:pt modelId="{30EE1947-1114-4280-A04F-C516A1A40090}" type="sibTrans" cxnId="{028FB5D2-8CFF-4169-A9F9-25E20FF0ACE8}">
      <dgm:prSet/>
      <dgm:spPr/>
      <dgm:t>
        <a:bodyPr/>
        <a:lstStyle/>
        <a:p>
          <a:endParaRPr lang="en-US" sz="1800"/>
        </a:p>
      </dgm:t>
    </dgm:pt>
    <dgm:pt modelId="{B924A816-5A75-482E-A792-18A44A99A1D9}">
      <dgm:prSet phldrT="[Text]" custT="1"/>
      <dgm:spPr/>
      <dgm:t>
        <a:bodyPr/>
        <a:lstStyle/>
        <a:p>
          <a:r>
            <a:rPr lang="en-US" sz="1800" dirty="0" smtClean="0"/>
            <a:t>August 19 – September 10, 2021</a:t>
          </a:r>
          <a:endParaRPr lang="en-US" sz="1800" dirty="0"/>
        </a:p>
      </dgm:t>
    </dgm:pt>
    <dgm:pt modelId="{4377D226-CFCC-4EDE-847D-0D0547FF17AF}" type="parTrans" cxnId="{BF6684BE-EF10-4210-8F29-8DD45B788C79}">
      <dgm:prSet/>
      <dgm:spPr/>
      <dgm:t>
        <a:bodyPr/>
        <a:lstStyle/>
        <a:p>
          <a:endParaRPr lang="en-US" sz="1800"/>
        </a:p>
      </dgm:t>
    </dgm:pt>
    <dgm:pt modelId="{69B4C88A-550F-4833-985C-2439AE12FB74}" type="sibTrans" cxnId="{BF6684BE-EF10-4210-8F29-8DD45B788C79}">
      <dgm:prSet/>
      <dgm:spPr/>
      <dgm:t>
        <a:bodyPr/>
        <a:lstStyle/>
        <a:p>
          <a:endParaRPr lang="en-US" sz="1800"/>
        </a:p>
      </dgm:t>
    </dgm:pt>
    <dgm:pt modelId="{C33D44A2-3780-463A-9401-6F2DE79B4193}">
      <dgm:prSet phldrT="[Text]" custT="1"/>
      <dgm:spPr/>
      <dgm:t>
        <a:bodyPr/>
        <a:lstStyle/>
        <a:p>
          <a:r>
            <a:rPr lang="en-US" sz="1800" dirty="0" smtClean="0"/>
            <a:t>Write Grant Proposal and Submit to DHCD</a:t>
          </a:r>
          <a:endParaRPr lang="en-US" sz="1800" dirty="0"/>
        </a:p>
      </dgm:t>
    </dgm:pt>
    <dgm:pt modelId="{40C40F69-8178-4D18-9257-F114D8A43DFC}" type="parTrans" cxnId="{9A78CB3E-1670-428E-A1C1-ACBBA94C214C}">
      <dgm:prSet/>
      <dgm:spPr/>
      <dgm:t>
        <a:bodyPr/>
        <a:lstStyle/>
        <a:p>
          <a:endParaRPr lang="en-US" sz="1800"/>
        </a:p>
      </dgm:t>
    </dgm:pt>
    <dgm:pt modelId="{CFFE39E5-ACC0-40B9-8D20-41F60203F5BC}" type="sibTrans" cxnId="{9A78CB3E-1670-428E-A1C1-ACBBA94C214C}">
      <dgm:prSet/>
      <dgm:spPr/>
      <dgm:t>
        <a:bodyPr/>
        <a:lstStyle/>
        <a:p>
          <a:endParaRPr lang="en-US" sz="1800"/>
        </a:p>
      </dgm:t>
    </dgm:pt>
    <dgm:pt modelId="{DF9C4A21-892C-48F0-BFB8-26D2B3C7C803}">
      <dgm:prSet phldrT="[Text]" custT="1"/>
      <dgm:spPr/>
      <dgm:t>
        <a:bodyPr/>
        <a:lstStyle/>
        <a:p>
          <a:r>
            <a:rPr lang="en-US" sz="1800" dirty="0" smtClean="0"/>
            <a:t>Public Hearing with Community</a:t>
          </a:r>
          <a:endParaRPr lang="en-US" sz="1800" dirty="0"/>
        </a:p>
      </dgm:t>
    </dgm:pt>
    <dgm:pt modelId="{3F944FAE-23DA-49E0-A25C-08CF30CB4DEE}" type="sibTrans" cxnId="{208AEEFD-A9FF-4125-9CF9-B05A91E7202B}">
      <dgm:prSet/>
      <dgm:spPr/>
      <dgm:t>
        <a:bodyPr/>
        <a:lstStyle/>
        <a:p>
          <a:endParaRPr lang="en-US" sz="1800"/>
        </a:p>
      </dgm:t>
    </dgm:pt>
    <dgm:pt modelId="{EC7214D2-F293-4DE0-8D74-11EB727B45C7}" type="parTrans" cxnId="{208AEEFD-A9FF-4125-9CF9-B05A91E7202B}">
      <dgm:prSet/>
      <dgm:spPr/>
      <dgm:t>
        <a:bodyPr/>
        <a:lstStyle/>
        <a:p>
          <a:endParaRPr lang="en-US" sz="1800"/>
        </a:p>
      </dgm:t>
    </dgm:pt>
    <dgm:pt modelId="{E671AF9B-1A67-447A-B0F7-B6C5E4200E99}" type="pres">
      <dgm:prSet presAssocID="{45472C94-6E2B-472E-B46F-C3185F5330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57318D-EB1C-42AF-8293-52DFD9E04E65}" type="pres">
      <dgm:prSet presAssocID="{B924A816-5A75-482E-A792-18A44A99A1D9}" presName="boxAndChildren" presStyleCnt="0"/>
      <dgm:spPr/>
    </dgm:pt>
    <dgm:pt modelId="{20F01E8D-F352-446D-BE3A-756E2B7694E1}" type="pres">
      <dgm:prSet presAssocID="{B924A816-5A75-482E-A792-18A44A99A1D9}" presName="parentTextBox" presStyleLbl="node1" presStyleIdx="0" presStyleCnt="3"/>
      <dgm:spPr/>
      <dgm:t>
        <a:bodyPr/>
        <a:lstStyle/>
        <a:p>
          <a:endParaRPr lang="en-US"/>
        </a:p>
      </dgm:t>
    </dgm:pt>
    <dgm:pt modelId="{E3E5C4B9-B54E-464B-809F-38A72E77C1E4}" type="pres">
      <dgm:prSet presAssocID="{B924A816-5A75-482E-A792-18A44A99A1D9}" presName="entireBox" presStyleLbl="node1" presStyleIdx="0" presStyleCnt="3"/>
      <dgm:spPr/>
      <dgm:t>
        <a:bodyPr/>
        <a:lstStyle/>
        <a:p>
          <a:endParaRPr lang="en-US"/>
        </a:p>
      </dgm:t>
    </dgm:pt>
    <dgm:pt modelId="{55A27DFB-B670-4009-B86D-D3F3FC49F857}" type="pres">
      <dgm:prSet presAssocID="{B924A816-5A75-482E-A792-18A44A99A1D9}" presName="descendantBox" presStyleCnt="0"/>
      <dgm:spPr/>
    </dgm:pt>
    <dgm:pt modelId="{60070EDB-D2DE-48E4-B68E-FF6846704D36}" type="pres">
      <dgm:prSet presAssocID="{C33D44A2-3780-463A-9401-6F2DE79B4193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15B18-2B80-4930-A976-6A25978AE104}" type="pres">
      <dgm:prSet presAssocID="{DD880CA4-CF5A-4E29-ACDC-D63CB6769DBB}" presName="sp" presStyleCnt="0"/>
      <dgm:spPr/>
    </dgm:pt>
    <dgm:pt modelId="{1645A3BE-54A4-448F-B67B-CCD939E32CC8}" type="pres">
      <dgm:prSet presAssocID="{A8F1F8A0-E9DE-40F6-964B-2EF97127E5EF}" presName="arrowAndChildren" presStyleCnt="0"/>
      <dgm:spPr/>
    </dgm:pt>
    <dgm:pt modelId="{409F2A3C-616A-4342-AF41-EE2EEEEBAF97}" type="pres">
      <dgm:prSet presAssocID="{A8F1F8A0-E9DE-40F6-964B-2EF97127E5EF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99BD8FDB-1586-4AE3-A3F2-F4B11A47507B}" type="pres">
      <dgm:prSet presAssocID="{A8F1F8A0-E9DE-40F6-964B-2EF97127E5EF}" presName="arrow" presStyleLbl="node1" presStyleIdx="1" presStyleCnt="3"/>
      <dgm:spPr/>
      <dgm:t>
        <a:bodyPr/>
        <a:lstStyle/>
        <a:p>
          <a:endParaRPr lang="en-US"/>
        </a:p>
      </dgm:t>
    </dgm:pt>
    <dgm:pt modelId="{6C0048A3-7C48-4395-AC62-7B446E4C5C2E}" type="pres">
      <dgm:prSet presAssocID="{A8F1F8A0-E9DE-40F6-964B-2EF97127E5EF}" presName="descendantArrow" presStyleCnt="0"/>
      <dgm:spPr/>
    </dgm:pt>
    <dgm:pt modelId="{618225E2-F1C0-4867-A7F0-27FAE7BD7E25}" type="pres">
      <dgm:prSet presAssocID="{01C22EC6-6B4B-4075-9A79-AB85F05D14AB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1F18EF-98AE-42BD-8518-81C4A8255183}" type="pres">
      <dgm:prSet presAssocID="{ED780B54-5AAB-40C0-88AE-EB0911516563}" presName="sp" presStyleCnt="0"/>
      <dgm:spPr/>
    </dgm:pt>
    <dgm:pt modelId="{845C4DBC-9756-4DC6-B3F1-19B31864745B}" type="pres">
      <dgm:prSet presAssocID="{4DF2A5A0-88C2-4BFC-AD7C-D9E2F4586D7B}" presName="arrowAndChildren" presStyleCnt="0"/>
      <dgm:spPr/>
    </dgm:pt>
    <dgm:pt modelId="{BDCCA2C3-02EB-4C91-B80D-E056E268878F}" type="pres">
      <dgm:prSet presAssocID="{4DF2A5A0-88C2-4BFC-AD7C-D9E2F4586D7B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494090FA-9B51-4FA8-81E5-0AACA47A25C6}" type="pres">
      <dgm:prSet presAssocID="{4DF2A5A0-88C2-4BFC-AD7C-D9E2F4586D7B}" presName="arrow" presStyleLbl="node1" presStyleIdx="2" presStyleCnt="3" custAng="0" custLinFactNeighborX="307" custLinFactNeighborY="-46"/>
      <dgm:spPr/>
      <dgm:t>
        <a:bodyPr/>
        <a:lstStyle/>
        <a:p>
          <a:endParaRPr lang="en-US"/>
        </a:p>
      </dgm:t>
    </dgm:pt>
    <dgm:pt modelId="{55E00EC4-1B76-4A41-8395-2C7AB68950F6}" type="pres">
      <dgm:prSet presAssocID="{4DF2A5A0-88C2-4BFC-AD7C-D9E2F4586D7B}" presName="descendantArrow" presStyleCnt="0"/>
      <dgm:spPr/>
    </dgm:pt>
    <dgm:pt modelId="{DE12B19E-0889-48FD-BE54-69179D55EE00}" type="pres">
      <dgm:prSet presAssocID="{DF9C4A21-892C-48F0-BFB8-26D2B3C7C803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28D815-1E81-4A67-B7DD-8F99BA1047E3}" type="presOf" srcId="{4DF2A5A0-88C2-4BFC-AD7C-D9E2F4586D7B}" destId="{494090FA-9B51-4FA8-81E5-0AACA47A25C6}" srcOrd="1" destOrd="0" presId="urn:microsoft.com/office/officeart/2005/8/layout/process4"/>
    <dgm:cxn modelId="{8AC80717-2D11-40C0-9704-BE7BBBF5E860}" type="presOf" srcId="{B924A816-5A75-482E-A792-18A44A99A1D9}" destId="{E3E5C4B9-B54E-464B-809F-38A72E77C1E4}" srcOrd="1" destOrd="0" presId="urn:microsoft.com/office/officeart/2005/8/layout/process4"/>
    <dgm:cxn modelId="{F4DBAD36-8846-4F55-9DD5-CC54DD52D4FF}" type="presOf" srcId="{A8F1F8A0-E9DE-40F6-964B-2EF97127E5EF}" destId="{99BD8FDB-1586-4AE3-A3F2-F4B11A47507B}" srcOrd="1" destOrd="0" presId="urn:microsoft.com/office/officeart/2005/8/layout/process4"/>
    <dgm:cxn modelId="{BF6684BE-EF10-4210-8F29-8DD45B788C79}" srcId="{45472C94-6E2B-472E-B46F-C3185F5330B1}" destId="{B924A816-5A75-482E-A792-18A44A99A1D9}" srcOrd="2" destOrd="0" parTransId="{4377D226-CFCC-4EDE-847D-0D0547FF17AF}" sibTransId="{69B4C88A-550F-4833-985C-2439AE12FB74}"/>
    <dgm:cxn modelId="{E1DCD920-B3DA-46F8-9FEE-98A2DDB168C6}" srcId="{45472C94-6E2B-472E-B46F-C3185F5330B1}" destId="{A8F1F8A0-E9DE-40F6-964B-2EF97127E5EF}" srcOrd="1" destOrd="0" parTransId="{289A5FC2-26D0-407E-A061-964F19D4C028}" sibTransId="{DD880CA4-CF5A-4E29-ACDC-D63CB6769DBB}"/>
    <dgm:cxn modelId="{0357B101-6308-401D-8A0A-28D2E6D50B29}" type="presOf" srcId="{4DF2A5A0-88C2-4BFC-AD7C-D9E2F4586D7B}" destId="{BDCCA2C3-02EB-4C91-B80D-E056E268878F}" srcOrd="0" destOrd="0" presId="urn:microsoft.com/office/officeart/2005/8/layout/process4"/>
    <dgm:cxn modelId="{028FB5D2-8CFF-4169-A9F9-25E20FF0ACE8}" srcId="{A8F1F8A0-E9DE-40F6-964B-2EF97127E5EF}" destId="{01C22EC6-6B4B-4075-9A79-AB85F05D14AB}" srcOrd="0" destOrd="0" parTransId="{0793E6F8-69B1-4360-A66C-8D485A57BD55}" sibTransId="{30EE1947-1114-4280-A04F-C516A1A40090}"/>
    <dgm:cxn modelId="{74B702D9-45E4-49C8-B593-2AB70D4922AA}" type="presOf" srcId="{B924A816-5A75-482E-A792-18A44A99A1D9}" destId="{20F01E8D-F352-446D-BE3A-756E2B7694E1}" srcOrd="0" destOrd="0" presId="urn:microsoft.com/office/officeart/2005/8/layout/process4"/>
    <dgm:cxn modelId="{5CEC27BF-5BFC-4F1D-B95C-7C3374B73B05}" type="presOf" srcId="{45472C94-6E2B-472E-B46F-C3185F5330B1}" destId="{E671AF9B-1A67-447A-B0F7-B6C5E4200E99}" srcOrd="0" destOrd="0" presId="urn:microsoft.com/office/officeart/2005/8/layout/process4"/>
    <dgm:cxn modelId="{9A78CB3E-1670-428E-A1C1-ACBBA94C214C}" srcId="{B924A816-5A75-482E-A792-18A44A99A1D9}" destId="{C33D44A2-3780-463A-9401-6F2DE79B4193}" srcOrd="0" destOrd="0" parTransId="{40C40F69-8178-4D18-9257-F114D8A43DFC}" sibTransId="{CFFE39E5-ACC0-40B9-8D20-41F60203F5BC}"/>
    <dgm:cxn modelId="{80E6E672-B501-4945-A62B-27C3A1CA97CE}" type="presOf" srcId="{A8F1F8A0-E9DE-40F6-964B-2EF97127E5EF}" destId="{409F2A3C-616A-4342-AF41-EE2EEEEBAF97}" srcOrd="0" destOrd="0" presId="urn:microsoft.com/office/officeart/2005/8/layout/process4"/>
    <dgm:cxn modelId="{208AEEFD-A9FF-4125-9CF9-B05A91E7202B}" srcId="{4DF2A5A0-88C2-4BFC-AD7C-D9E2F4586D7B}" destId="{DF9C4A21-892C-48F0-BFB8-26D2B3C7C803}" srcOrd="0" destOrd="0" parTransId="{EC7214D2-F293-4DE0-8D74-11EB727B45C7}" sibTransId="{3F944FAE-23DA-49E0-A25C-08CF30CB4DEE}"/>
    <dgm:cxn modelId="{890FA743-DF48-49F5-B95F-9277661DCCEE}" type="presOf" srcId="{DF9C4A21-892C-48F0-BFB8-26D2B3C7C803}" destId="{DE12B19E-0889-48FD-BE54-69179D55EE00}" srcOrd="0" destOrd="0" presId="urn:microsoft.com/office/officeart/2005/8/layout/process4"/>
    <dgm:cxn modelId="{2FC46832-2745-4855-8AF2-B9B1737A5403}" type="presOf" srcId="{C33D44A2-3780-463A-9401-6F2DE79B4193}" destId="{60070EDB-D2DE-48E4-B68E-FF6846704D36}" srcOrd="0" destOrd="0" presId="urn:microsoft.com/office/officeart/2005/8/layout/process4"/>
    <dgm:cxn modelId="{B7AE218E-DE24-4CCC-AD30-35D100082DA3}" srcId="{45472C94-6E2B-472E-B46F-C3185F5330B1}" destId="{4DF2A5A0-88C2-4BFC-AD7C-D9E2F4586D7B}" srcOrd="0" destOrd="0" parTransId="{4729FC2A-16B3-4972-96E3-1C6B570A96C9}" sibTransId="{ED780B54-5AAB-40C0-88AE-EB0911516563}"/>
    <dgm:cxn modelId="{3D650B3C-C93A-47F7-A8F2-504A65396F40}" type="presOf" srcId="{01C22EC6-6B4B-4075-9A79-AB85F05D14AB}" destId="{618225E2-F1C0-4867-A7F0-27FAE7BD7E25}" srcOrd="0" destOrd="0" presId="urn:microsoft.com/office/officeart/2005/8/layout/process4"/>
    <dgm:cxn modelId="{7237E8D5-CD51-4CF9-A6C6-F569674F9E59}" type="presParOf" srcId="{E671AF9B-1A67-447A-B0F7-B6C5E4200E99}" destId="{C657318D-EB1C-42AF-8293-52DFD9E04E65}" srcOrd="0" destOrd="0" presId="urn:microsoft.com/office/officeart/2005/8/layout/process4"/>
    <dgm:cxn modelId="{025F71FF-4EC7-4942-AC42-758ADD7579A5}" type="presParOf" srcId="{C657318D-EB1C-42AF-8293-52DFD9E04E65}" destId="{20F01E8D-F352-446D-BE3A-756E2B7694E1}" srcOrd="0" destOrd="0" presId="urn:microsoft.com/office/officeart/2005/8/layout/process4"/>
    <dgm:cxn modelId="{954D99D2-AACD-4F8C-99AA-3A305F997111}" type="presParOf" srcId="{C657318D-EB1C-42AF-8293-52DFD9E04E65}" destId="{E3E5C4B9-B54E-464B-809F-38A72E77C1E4}" srcOrd="1" destOrd="0" presId="urn:microsoft.com/office/officeart/2005/8/layout/process4"/>
    <dgm:cxn modelId="{C9B478CB-8F0F-48A3-A54C-E023FBF9D7DD}" type="presParOf" srcId="{C657318D-EB1C-42AF-8293-52DFD9E04E65}" destId="{55A27DFB-B670-4009-B86D-D3F3FC49F857}" srcOrd="2" destOrd="0" presId="urn:microsoft.com/office/officeart/2005/8/layout/process4"/>
    <dgm:cxn modelId="{2371FF7F-E187-458D-9057-8A8536EE6C2B}" type="presParOf" srcId="{55A27DFB-B670-4009-B86D-D3F3FC49F857}" destId="{60070EDB-D2DE-48E4-B68E-FF6846704D36}" srcOrd="0" destOrd="0" presId="urn:microsoft.com/office/officeart/2005/8/layout/process4"/>
    <dgm:cxn modelId="{F18925A3-E743-4361-96E4-E1742F58271D}" type="presParOf" srcId="{E671AF9B-1A67-447A-B0F7-B6C5E4200E99}" destId="{D7815B18-2B80-4930-A976-6A25978AE104}" srcOrd="1" destOrd="0" presId="urn:microsoft.com/office/officeart/2005/8/layout/process4"/>
    <dgm:cxn modelId="{49280AF6-D503-453C-A523-099DCDF9A760}" type="presParOf" srcId="{E671AF9B-1A67-447A-B0F7-B6C5E4200E99}" destId="{1645A3BE-54A4-448F-B67B-CCD939E32CC8}" srcOrd="2" destOrd="0" presId="urn:microsoft.com/office/officeart/2005/8/layout/process4"/>
    <dgm:cxn modelId="{A7C46615-D46E-4EC7-80BD-4E013FE8B3A5}" type="presParOf" srcId="{1645A3BE-54A4-448F-B67B-CCD939E32CC8}" destId="{409F2A3C-616A-4342-AF41-EE2EEEEBAF97}" srcOrd="0" destOrd="0" presId="urn:microsoft.com/office/officeart/2005/8/layout/process4"/>
    <dgm:cxn modelId="{639AD9EC-1F44-4A05-8AC0-69F9CA5DBC16}" type="presParOf" srcId="{1645A3BE-54A4-448F-B67B-CCD939E32CC8}" destId="{99BD8FDB-1586-4AE3-A3F2-F4B11A47507B}" srcOrd="1" destOrd="0" presId="urn:microsoft.com/office/officeart/2005/8/layout/process4"/>
    <dgm:cxn modelId="{FB0B467D-23D8-4EE5-BC8D-A75F2276F83E}" type="presParOf" srcId="{1645A3BE-54A4-448F-B67B-CCD939E32CC8}" destId="{6C0048A3-7C48-4395-AC62-7B446E4C5C2E}" srcOrd="2" destOrd="0" presId="urn:microsoft.com/office/officeart/2005/8/layout/process4"/>
    <dgm:cxn modelId="{3B86F2DD-6650-469D-A5B4-BD7BC46EAF2A}" type="presParOf" srcId="{6C0048A3-7C48-4395-AC62-7B446E4C5C2E}" destId="{618225E2-F1C0-4867-A7F0-27FAE7BD7E25}" srcOrd="0" destOrd="0" presId="urn:microsoft.com/office/officeart/2005/8/layout/process4"/>
    <dgm:cxn modelId="{687760E9-78B5-451E-A73B-C3F0FB702AA9}" type="presParOf" srcId="{E671AF9B-1A67-447A-B0F7-B6C5E4200E99}" destId="{A21F18EF-98AE-42BD-8518-81C4A8255183}" srcOrd="3" destOrd="0" presId="urn:microsoft.com/office/officeart/2005/8/layout/process4"/>
    <dgm:cxn modelId="{E319F6DE-208E-4BE1-AB57-13EFFEA2E1AA}" type="presParOf" srcId="{E671AF9B-1A67-447A-B0F7-B6C5E4200E99}" destId="{845C4DBC-9756-4DC6-B3F1-19B31864745B}" srcOrd="4" destOrd="0" presId="urn:microsoft.com/office/officeart/2005/8/layout/process4"/>
    <dgm:cxn modelId="{E6E7291D-8387-48BA-B387-6042F0E3D175}" type="presParOf" srcId="{845C4DBC-9756-4DC6-B3F1-19B31864745B}" destId="{BDCCA2C3-02EB-4C91-B80D-E056E268878F}" srcOrd="0" destOrd="0" presId="urn:microsoft.com/office/officeart/2005/8/layout/process4"/>
    <dgm:cxn modelId="{4D0D7A7A-9F0D-447F-8BB0-88D37FFAE190}" type="presParOf" srcId="{845C4DBC-9756-4DC6-B3F1-19B31864745B}" destId="{494090FA-9B51-4FA8-81E5-0AACA47A25C6}" srcOrd="1" destOrd="0" presId="urn:microsoft.com/office/officeart/2005/8/layout/process4"/>
    <dgm:cxn modelId="{4B32838E-9B22-45EC-A754-5106DEE164F1}" type="presParOf" srcId="{845C4DBC-9756-4DC6-B3F1-19B31864745B}" destId="{55E00EC4-1B76-4A41-8395-2C7AB68950F6}" srcOrd="2" destOrd="0" presId="urn:microsoft.com/office/officeart/2005/8/layout/process4"/>
    <dgm:cxn modelId="{9672F712-D51C-4AB6-BEF7-1EF841949C7D}" type="presParOf" srcId="{55E00EC4-1B76-4A41-8395-2C7AB68950F6}" destId="{DE12B19E-0889-48FD-BE54-69179D55EE0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5C4B9-B54E-464B-809F-38A72E77C1E4}">
      <dsp:nvSpPr>
        <dsp:cNvPr id="0" name=""/>
        <dsp:cNvSpPr/>
      </dsp:nvSpPr>
      <dsp:spPr>
        <a:xfrm>
          <a:off x="0" y="3164840"/>
          <a:ext cx="5690415" cy="10387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July 26, 2021</a:t>
          </a:r>
          <a:endParaRPr lang="en-US" sz="1800" kern="1200" dirty="0"/>
        </a:p>
      </dsp:txBody>
      <dsp:txXfrm>
        <a:off x="0" y="3164840"/>
        <a:ext cx="5690415" cy="560936"/>
      </dsp:txXfrm>
    </dsp:sp>
    <dsp:sp modelId="{60070EDB-D2DE-48E4-B68E-FF6846704D36}">
      <dsp:nvSpPr>
        <dsp:cNvPr id="0" name=""/>
        <dsp:cNvSpPr/>
      </dsp:nvSpPr>
      <dsp:spPr>
        <a:xfrm>
          <a:off x="0" y="3705001"/>
          <a:ext cx="5690415" cy="47783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Deadline for SSA Applications</a:t>
          </a:r>
          <a:endParaRPr lang="en-US" sz="1800" kern="1200" dirty="0"/>
        </a:p>
      </dsp:txBody>
      <dsp:txXfrm>
        <a:off x="0" y="3705001"/>
        <a:ext cx="5690415" cy="477834"/>
      </dsp:txXfrm>
    </dsp:sp>
    <dsp:sp modelId="{99BD8FDB-1586-4AE3-A3F2-F4B11A47507B}">
      <dsp:nvSpPr>
        <dsp:cNvPr id="0" name=""/>
        <dsp:cNvSpPr/>
      </dsp:nvSpPr>
      <dsp:spPr>
        <a:xfrm rot="10800000">
          <a:off x="0" y="1582791"/>
          <a:ext cx="5690415" cy="1597630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July 8, 2021</a:t>
          </a:r>
          <a:endParaRPr lang="en-US" sz="1800" kern="1200" dirty="0"/>
        </a:p>
      </dsp:txBody>
      <dsp:txXfrm rot="-10800000">
        <a:off x="0" y="1582791"/>
        <a:ext cx="5690415" cy="560768"/>
      </dsp:txXfrm>
    </dsp:sp>
    <dsp:sp modelId="{618225E2-F1C0-4867-A7F0-27FAE7BD7E25}">
      <dsp:nvSpPr>
        <dsp:cNvPr id="0" name=""/>
        <dsp:cNvSpPr/>
      </dsp:nvSpPr>
      <dsp:spPr>
        <a:xfrm>
          <a:off x="0" y="2143560"/>
          <a:ext cx="5690415" cy="47769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Launch Application for Social Service Agencies</a:t>
          </a:r>
          <a:endParaRPr lang="en-US" sz="1800" kern="1200" dirty="0"/>
        </a:p>
      </dsp:txBody>
      <dsp:txXfrm>
        <a:off x="0" y="2143560"/>
        <a:ext cx="5690415" cy="477691"/>
      </dsp:txXfrm>
    </dsp:sp>
    <dsp:sp modelId="{494090FA-9B51-4FA8-81E5-0AACA47A25C6}">
      <dsp:nvSpPr>
        <dsp:cNvPr id="0" name=""/>
        <dsp:cNvSpPr/>
      </dsp:nvSpPr>
      <dsp:spPr>
        <a:xfrm rot="10800000">
          <a:off x="0" y="0"/>
          <a:ext cx="5690415" cy="1597630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June 17, 2021</a:t>
          </a:r>
          <a:endParaRPr lang="en-US" sz="1800" kern="1200" dirty="0"/>
        </a:p>
      </dsp:txBody>
      <dsp:txXfrm rot="-10800000">
        <a:off x="0" y="0"/>
        <a:ext cx="5690415" cy="560768"/>
      </dsp:txXfrm>
    </dsp:sp>
    <dsp:sp modelId="{DE12B19E-0889-48FD-BE54-69179D55EE00}">
      <dsp:nvSpPr>
        <dsp:cNvPr id="0" name=""/>
        <dsp:cNvSpPr/>
      </dsp:nvSpPr>
      <dsp:spPr>
        <a:xfrm>
          <a:off x="0" y="561511"/>
          <a:ext cx="5690415" cy="47769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Release of FY2021 Notice of Funding</a:t>
          </a:r>
          <a:endParaRPr lang="en-US" sz="1800" kern="1200" dirty="0"/>
        </a:p>
      </dsp:txBody>
      <dsp:txXfrm>
        <a:off x="0" y="561511"/>
        <a:ext cx="5690415" cy="4776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5C4B9-B54E-464B-809F-38A72E77C1E4}">
      <dsp:nvSpPr>
        <dsp:cNvPr id="0" name=""/>
        <dsp:cNvSpPr/>
      </dsp:nvSpPr>
      <dsp:spPr>
        <a:xfrm>
          <a:off x="0" y="3108071"/>
          <a:ext cx="5449999" cy="10201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August 19 – September 10, 2021</a:t>
          </a:r>
          <a:endParaRPr lang="en-US" sz="1800" kern="1200" dirty="0"/>
        </a:p>
      </dsp:txBody>
      <dsp:txXfrm>
        <a:off x="0" y="3108071"/>
        <a:ext cx="5449999" cy="550874"/>
      </dsp:txXfrm>
    </dsp:sp>
    <dsp:sp modelId="{60070EDB-D2DE-48E4-B68E-FF6846704D36}">
      <dsp:nvSpPr>
        <dsp:cNvPr id="0" name=""/>
        <dsp:cNvSpPr/>
      </dsp:nvSpPr>
      <dsp:spPr>
        <a:xfrm>
          <a:off x="0" y="3638543"/>
          <a:ext cx="5449999" cy="46926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Write Grant Proposal and Submit to DHCD</a:t>
          </a:r>
          <a:endParaRPr lang="en-US" sz="1800" kern="1200" dirty="0"/>
        </a:p>
      </dsp:txBody>
      <dsp:txXfrm>
        <a:off x="0" y="3638543"/>
        <a:ext cx="5449999" cy="469263"/>
      </dsp:txXfrm>
    </dsp:sp>
    <dsp:sp modelId="{99BD8FDB-1586-4AE3-A3F2-F4B11A47507B}">
      <dsp:nvSpPr>
        <dsp:cNvPr id="0" name=""/>
        <dsp:cNvSpPr/>
      </dsp:nvSpPr>
      <dsp:spPr>
        <a:xfrm rot="10800000">
          <a:off x="0" y="1554400"/>
          <a:ext cx="5449999" cy="1568973"/>
        </a:xfrm>
        <a:prstGeom prst="upArrowCallout">
          <a:avLst/>
        </a:prstGeom>
        <a:solidFill>
          <a:schemeClr val="accent3">
            <a:hueOff val="1692503"/>
            <a:satOff val="-6867"/>
            <a:lumOff val="1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August 9-18, 2021</a:t>
          </a:r>
          <a:endParaRPr lang="en-US" sz="1800" kern="1200" dirty="0"/>
        </a:p>
      </dsp:txBody>
      <dsp:txXfrm rot="-10800000">
        <a:off x="0" y="1554400"/>
        <a:ext cx="5449999" cy="550709"/>
      </dsp:txXfrm>
    </dsp:sp>
    <dsp:sp modelId="{618225E2-F1C0-4867-A7F0-27FAE7BD7E25}">
      <dsp:nvSpPr>
        <dsp:cNvPr id="0" name=""/>
        <dsp:cNvSpPr/>
      </dsp:nvSpPr>
      <dsp:spPr>
        <a:xfrm>
          <a:off x="0" y="2105110"/>
          <a:ext cx="5449999" cy="469122"/>
        </a:xfrm>
        <a:prstGeom prst="rect">
          <a:avLst/>
        </a:prstGeom>
        <a:solidFill>
          <a:schemeClr val="accent3">
            <a:tint val="40000"/>
            <a:alpha val="90000"/>
            <a:hueOff val="2158966"/>
            <a:satOff val="9939"/>
            <a:lumOff val="1918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158966"/>
              <a:satOff val="9939"/>
              <a:lumOff val="19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CDBG Planning Advisory Committee* Assesses Feedback and Finalize Application Projects. Mayor is final say. </a:t>
          </a:r>
          <a:endParaRPr lang="en-US" sz="1500" kern="1200" dirty="0"/>
        </a:p>
      </dsp:txBody>
      <dsp:txXfrm>
        <a:off x="0" y="2105110"/>
        <a:ext cx="5449999" cy="469122"/>
      </dsp:txXfrm>
    </dsp:sp>
    <dsp:sp modelId="{494090FA-9B51-4FA8-81E5-0AACA47A25C6}">
      <dsp:nvSpPr>
        <dsp:cNvPr id="0" name=""/>
        <dsp:cNvSpPr/>
      </dsp:nvSpPr>
      <dsp:spPr>
        <a:xfrm rot="10800000">
          <a:off x="0" y="8"/>
          <a:ext cx="5449999" cy="1568973"/>
        </a:xfrm>
        <a:prstGeom prst="upArrowCallout">
          <a:avLst/>
        </a:prstGeom>
        <a:solidFill>
          <a:schemeClr val="accent3">
            <a:hueOff val="3385007"/>
            <a:satOff val="-13734"/>
            <a:lumOff val="2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August 5, 2021</a:t>
          </a:r>
          <a:endParaRPr lang="en-US" sz="1800" kern="1200" dirty="0"/>
        </a:p>
      </dsp:txBody>
      <dsp:txXfrm rot="-10800000">
        <a:off x="0" y="8"/>
        <a:ext cx="5449999" cy="550709"/>
      </dsp:txXfrm>
    </dsp:sp>
    <dsp:sp modelId="{DE12B19E-0889-48FD-BE54-69179D55EE00}">
      <dsp:nvSpPr>
        <dsp:cNvPr id="0" name=""/>
        <dsp:cNvSpPr/>
      </dsp:nvSpPr>
      <dsp:spPr>
        <a:xfrm>
          <a:off x="0" y="551439"/>
          <a:ext cx="5449999" cy="469122"/>
        </a:xfrm>
        <a:prstGeom prst="rect">
          <a:avLst/>
        </a:prstGeom>
        <a:solidFill>
          <a:schemeClr val="accent3">
            <a:tint val="40000"/>
            <a:alpha val="90000"/>
            <a:hueOff val="4317933"/>
            <a:satOff val="19879"/>
            <a:lumOff val="383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4317933"/>
              <a:satOff val="19879"/>
              <a:lumOff val="38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Public Hearing with Community</a:t>
          </a:r>
          <a:endParaRPr lang="en-US" sz="1800" kern="1200" dirty="0"/>
        </a:p>
      </dsp:txBody>
      <dsp:txXfrm>
        <a:off x="0" y="551439"/>
        <a:ext cx="5449999" cy="469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81107-E2F0-4FFB-BAD2-D68BB3595516}" type="datetimeFigureOut">
              <a:rPr lang="en-US" noProof="0" smtClean="0"/>
              <a:t>8/5/2021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18732-FA64-4F57-8EE6-57AA70E1F1E0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630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 numbers - update with current numbers for PSS and HR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Timeline for this years process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website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Announce the housing rehab funds available - ideas for how to get the word out?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Potential projects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ideas?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18732-FA64-4F57-8EE6-57AA70E1F1E0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20586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18732-FA64-4F57-8EE6-57AA70E1F1E0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8666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Community Action: this program provides financial empowerment</a:t>
            </a:r>
            <a:r>
              <a:rPr lang="en-US" baseline="0" dirty="0" smtClean="0"/>
              <a:t> programs including Budget Buddies, Money Smart, Cooking Matters, and First Time Homebuyers subsidies </a:t>
            </a:r>
            <a:endParaRPr lang="en-US" dirty="0" smtClean="0"/>
          </a:p>
          <a:p>
            <a:r>
              <a:rPr lang="en-US" dirty="0" smtClean="0"/>
              <a:t>ONT: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approximately 502,700 meals to 2,000 residents of Amesbury through its grocery programs</a:t>
            </a:r>
          </a:p>
          <a:p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Pettengill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provide emergency financial stabilization assistance up to $1,500 per household with the goal of improving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stabilization and wellbeing for identified individuals, children, and families.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YWCA: this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help Amesbury families afford to send their children to daycare, putting families back to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18732-FA64-4F57-8EE6-57AA70E1F1E0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673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71E5E3D-6A1C-49BA-9E11-FC053AD81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784058"/>
          </a:xfrm>
          <a:solidFill>
            <a:schemeClr val="bg1">
              <a:lumMod val="95000"/>
            </a:schemeClr>
          </a:solidFill>
        </p:spPr>
        <p:txBody>
          <a:bodyPr tIns="1116000" rIns="0" anchor="t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or Drag and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" y="3163899"/>
            <a:ext cx="4860000" cy="1800000"/>
          </a:xfrm>
          <a:solidFill>
            <a:schemeClr val="bg1"/>
          </a:solidFill>
          <a:ln>
            <a:noFill/>
          </a:ln>
        </p:spPr>
        <p:txBody>
          <a:bodyPr lIns="180000" tIns="72000" rIns="180000" bIns="72000" anchor="ctr"/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Cover Title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0" y="5119698"/>
            <a:ext cx="4860000" cy="836602"/>
          </a:xfrm>
          <a:solidFill>
            <a:schemeClr val="bg1"/>
          </a:solidFill>
        </p:spPr>
        <p:txBody>
          <a:bodyPr lIns="180000" tIns="72000" rIns="180000" bIns="72000" anchor="ctr"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14E411-DCD8-47C4-8385-C03FBB18B180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BF3746-E60B-4321-998E-07F04440CEAC}"/>
              </a:ext>
            </a:extLst>
          </p:cNvPr>
          <p:cNvSpPr/>
          <p:nvPr userDrawn="1"/>
        </p:nvSpPr>
        <p:spPr>
          <a:xfrm>
            <a:off x="0" y="6780458"/>
            <a:ext cx="12204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F0423-B6EE-42FD-9306-5E965142C6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E01B6-FB5C-471B-B95B-DB3DC8A0E4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CA0D6D2-4DA0-4AEE-95C1-E8BDD0515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F156636-95EA-4995-B9CA-635FD1DEB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000" y="1152000"/>
            <a:ext cx="5472000" cy="502496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F8E62C6-0CCA-4909-AE69-A32ED6AC06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3F09E-5021-4E1D-A4A8-174F779F2749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1790100" y="2701131"/>
            <a:ext cx="3546675" cy="28281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7C3D0F0-8880-4132-9B6F-33B2D7437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8100" y="2701131"/>
            <a:ext cx="3546675" cy="2828138"/>
          </a:xfrm>
        </p:spPr>
        <p:txBody>
          <a:bodyPr/>
          <a:lstStyle>
            <a:lvl1pPr>
              <a:buClr>
                <a:schemeClr val="accent1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CBDEF46-1F51-42D2-A43C-36A28ECB34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93079" y="1728000"/>
            <a:ext cx="3554451" cy="735800"/>
          </a:xfrm>
          <a:noFill/>
        </p:spPr>
        <p:txBody>
          <a:bodyPr anchor="t"/>
          <a:lstStyle>
            <a:lvl1pPr marL="0" indent="0" algn="l">
              <a:buNone/>
              <a:defRPr sz="54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CA11096-D31C-4BD0-AFF9-7575C5E8E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762" y="1722438"/>
            <a:ext cx="3538517" cy="735749"/>
          </a:xfrm>
        </p:spPr>
        <p:txBody>
          <a:bodyPr anchor="t"/>
          <a:lstStyle>
            <a:lvl1pPr marL="0" indent="0">
              <a:buNone/>
              <a:defRPr sz="5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38B210-DE07-4BDD-BDB3-2A3DF619BED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59785" y="1722438"/>
            <a:ext cx="735013" cy="735012"/>
          </a:xfrm>
        </p:spPr>
        <p:txBody>
          <a:bodyPr anchor="ctr"/>
          <a:lstStyle>
            <a:lvl1pPr marL="0" indent="0" algn="ctr">
              <a:buNone/>
              <a:defRPr sz="11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FAD6E0EA-E35F-4E2B-869F-7A912C4CB62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722468" y="1722438"/>
            <a:ext cx="735013" cy="735012"/>
          </a:xfrm>
        </p:spPr>
        <p:txBody>
          <a:bodyPr anchor="ctr"/>
          <a:lstStyle>
            <a:lvl1pPr marL="0" indent="0" algn="ctr">
              <a:buNone/>
              <a:defRPr sz="11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8516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2C502DE-CADD-4CC1-972E-2007199550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93150"/>
            <a:ext cx="4348065" cy="434806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21084" y="1949641"/>
            <a:ext cx="3635083" cy="363508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F1CA0D5-06FF-4D1F-B534-1DFFCB23EA7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207063"/>
            <a:ext cx="3120238" cy="312023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F8E62C6-0CCA-4909-AE69-A32ED6AC06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47101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488A707-03CD-495D-B761-9F9DAE92C6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99A33CFC-3C95-43CD-92E8-05A5E6D985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7CF562-A700-49C4-A50C-2A49B19BC7BF}"/>
              </a:ext>
            </a:extLst>
          </p:cNvPr>
          <p:cNvSpPr txBox="1">
            <a:spLocks/>
          </p:cNvSpPr>
          <p:nvPr userDrawn="1"/>
        </p:nvSpPr>
        <p:spPr>
          <a:xfrm>
            <a:off x="4921084" y="2993698"/>
            <a:ext cx="317688" cy="1544221"/>
          </a:xfrm>
          <a:custGeom>
            <a:avLst/>
            <a:gdLst>
              <a:gd name="connsiteX0" fmla="*/ 173971 w 317688"/>
              <a:gd name="connsiteY0" fmla="*/ 0 h 1544221"/>
              <a:gd name="connsiteX1" fmla="*/ 219948 w 317688"/>
              <a:gd name="connsiteY1" fmla="*/ 125619 h 1544221"/>
              <a:gd name="connsiteX2" fmla="*/ 317688 w 317688"/>
              <a:gd name="connsiteY2" fmla="*/ 772110 h 1544221"/>
              <a:gd name="connsiteX3" fmla="*/ 219948 w 317688"/>
              <a:gd name="connsiteY3" fmla="*/ 1418601 h 1544221"/>
              <a:gd name="connsiteX4" fmla="*/ 173971 w 317688"/>
              <a:gd name="connsiteY4" fmla="*/ 1544221 h 1544221"/>
              <a:gd name="connsiteX5" fmla="*/ 142832 w 317688"/>
              <a:gd name="connsiteY5" fmla="*/ 1479580 h 1544221"/>
              <a:gd name="connsiteX6" fmla="*/ 0 w 317688"/>
              <a:gd name="connsiteY6" fmla="*/ 772110 h 1544221"/>
              <a:gd name="connsiteX7" fmla="*/ 142832 w 317688"/>
              <a:gd name="connsiteY7" fmla="*/ 64641 h 154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688" h="1544221">
                <a:moveTo>
                  <a:pt x="173971" y="0"/>
                </a:moveTo>
                <a:lnTo>
                  <a:pt x="219948" y="125619"/>
                </a:lnTo>
                <a:cubicBezTo>
                  <a:pt x="283469" y="329846"/>
                  <a:pt x="317688" y="546982"/>
                  <a:pt x="317688" y="772110"/>
                </a:cubicBezTo>
                <a:cubicBezTo>
                  <a:pt x="317688" y="997239"/>
                  <a:pt x="283469" y="1214375"/>
                  <a:pt x="219948" y="1418601"/>
                </a:cubicBezTo>
                <a:lnTo>
                  <a:pt x="173971" y="1544221"/>
                </a:lnTo>
                <a:lnTo>
                  <a:pt x="142832" y="1479580"/>
                </a:lnTo>
                <a:cubicBezTo>
                  <a:pt x="50859" y="1262132"/>
                  <a:pt x="0" y="1023060"/>
                  <a:pt x="0" y="772110"/>
                </a:cubicBezTo>
                <a:cubicBezTo>
                  <a:pt x="0" y="521160"/>
                  <a:pt x="50859" y="282088"/>
                  <a:pt x="142832" y="64641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lang="en-ZA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4DA0E5-4933-41D4-8C7B-70093A9DB34D}"/>
              </a:ext>
            </a:extLst>
          </p:cNvPr>
          <p:cNvSpPr txBox="1">
            <a:spLocks/>
          </p:cNvSpPr>
          <p:nvPr userDrawn="1"/>
        </p:nvSpPr>
        <p:spPr>
          <a:xfrm>
            <a:off x="8238481" y="3054203"/>
            <a:ext cx="317687" cy="1423210"/>
          </a:xfrm>
          <a:custGeom>
            <a:avLst/>
            <a:gdLst>
              <a:gd name="connsiteX0" fmla="*/ 172863 w 317687"/>
              <a:gd name="connsiteY0" fmla="*/ 0 h 1423210"/>
              <a:gd name="connsiteX1" fmla="*/ 174856 w 317687"/>
              <a:gd name="connsiteY1" fmla="*/ 4136 h 1423210"/>
              <a:gd name="connsiteX2" fmla="*/ 317687 w 317687"/>
              <a:gd name="connsiteY2" fmla="*/ 711605 h 1423210"/>
              <a:gd name="connsiteX3" fmla="*/ 174856 w 317687"/>
              <a:gd name="connsiteY3" fmla="*/ 1419075 h 1423210"/>
              <a:gd name="connsiteX4" fmla="*/ 172864 w 317687"/>
              <a:gd name="connsiteY4" fmla="*/ 1423210 h 1423210"/>
              <a:gd name="connsiteX5" fmla="*/ 122602 w 317687"/>
              <a:gd name="connsiteY5" fmla="*/ 1318873 h 1423210"/>
              <a:gd name="connsiteX6" fmla="*/ 0 w 317687"/>
              <a:gd name="connsiteY6" fmla="*/ 711604 h 1423210"/>
              <a:gd name="connsiteX7" fmla="*/ 122602 w 317687"/>
              <a:gd name="connsiteY7" fmla="*/ 104335 h 142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687" h="1423210">
                <a:moveTo>
                  <a:pt x="172863" y="0"/>
                </a:moveTo>
                <a:lnTo>
                  <a:pt x="174856" y="4136"/>
                </a:lnTo>
                <a:cubicBezTo>
                  <a:pt x="266828" y="221583"/>
                  <a:pt x="317687" y="460655"/>
                  <a:pt x="317687" y="711605"/>
                </a:cubicBezTo>
                <a:cubicBezTo>
                  <a:pt x="317687" y="962555"/>
                  <a:pt x="266828" y="1201627"/>
                  <a:pt x="174856" y="1419075"/>
                </a:cubicBezTo>
                <a:lnTo>
                  <a:pt x="172864" y="1423210"/>
                </a:lnTo>
                <a:lnTo>
                  <a:pt x="122602" y="1318873"/>
                </a:lnTo>
                <a:cubicBezTo>
                  <a:pt x="43656" y="1132223"/>
                  <a:pt x="0" y="927012"/>
                  <a:pt x="0" y="711604"/>
                </a:cubicBezTo>
                <a:cubicBezTo>
                  <a:pt x="0" y="496197"/>
                  <a:pt x="43656" y="290985"/>
                  <a:pt x="122602" y="10433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lang="en-ZA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7514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CFAEDCAA-CDC7-47ED-A380-37E6ACCA8560}"/>
              </a:ext>
            </a:extLst>
          </p:cNvPr>
          <p:cNvSpPr/>
          <p:nvPr userDrawn="1"/>
        </p:nvSpPr>
        <p:spPr>
          <a:xfrm>
            <a:off x="388279" y="3558496"/>
            <a:ext cx="11415443" cy="9719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F9300B0F-E539-42E5-B7E4-21E21637BA8D}"/>
              </a:ext>
            </a:extLst>
          </p:cNvPr>
          <p:cNvSpPr/>
          <p:nvPr userDrawn="1"/>
        </p:nvSpPr>
        <p:spPr>
          <a:xfrm rot="5400000">
            <a:off x="3772822" y="3576211"/>
            <a:ext cx="4652357" cy="9719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9000" y="951013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9000" y="6046600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60393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60393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</p:spTree>
    <p:extLst>
      <p:ext uri="{BB962C8B-B14F-4D97-AF65-F5344CB8AC3E}">
        <p14:creationId xmlns:p14="http://schemas.microsoft.com/office/powerpoint/2010/main" val="431150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03194D-3DB5-46F8-9ACE-B2B142B87BE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4569" y="2673626"/>
            <a:ext cx="2975206" cy="3269974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69837A-DE3B-4C2A-B811-BCC93B8681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14397" y="2673626"/>
            <a:ext cx="2975206" cy="3269974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914D45E-73D5-4807-A6F8-1A996A31F7F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434225" y="2673626"/>
            <a:ext cx="2975206" cy="3269974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0206252-95E9-4C8F-8EB4-26F27AC6FB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4569" y="1728000"/>
            <a:ext cx="2975206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256C163-60A0-49AC-9FEA-A56ACF30FA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4397" y="1728000"/>
            <a:ext cx="2975206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AF68729-4DB7-4514-BF22-9950FB3ECC3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34225" y="1728000"/>
            <a:ext cx="2975206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567F4AE9-9C59-4A3C-9E27-EFC9EE499E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4568" y="2344813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DA09F5A-AF46-4646-A84F-35C1002AF7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794568" y="1656000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6D8447C-AA9F-491F-8EE4-A151146D11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8396" y="2344813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826B47AC-1601-4AA8-BEB3-930A9A37FC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4608396" y="1656000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FC9E01C-1D66-47F5-B8D1-BF6041620E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34225" y="2344813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9F5FC000-6DCF-4A02-B144-CC77E752D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8434225" y="1656000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20" name="Graphic 19" descr="Right Arrow">
            <a:extLst>
              <a:ext uri="{FF2B5EF4-FFF2-40B4-BE49-F238E27FC236}">
                <a16:creationId xmlns:a16="http://schemas.microsoft.com/office/drawing/2014/main" id="{74A090BA-639F-4C16-9838-60A32BE3A1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081865" y="3932250"/>
            <a:ext cx="220441" cy="376363"/>
          </a:xfrm>
          <a:prstGeom prst="rect">
            <a:avLst/>
          </a:prstGeom>
        </p:spPr>
      </p:pic>
      <p:pic>
        <p:nvPicPr>
          <p:cNvPr id="21" name="Graphic 20" descr="Right Arrow">
            <a:extLst>
              <a:ext uri="{FF2B5EF4-FFF2-40B4-BE49-F238E27FC236}">
                <a16:creationId xmlns:a16="http://schemas.microsoft.com/office/drawing/2014/main" id="{DF58D762-A719-4FC3-BF9E-7B858F0D9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901693" y="3932250"/>
            <a:ext cx="220441" cy="3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49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811C96E-0DEE-4C3C-914D-3D8E37D685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6466" y="4173151"/>
            <a:ext cx="608493" cy="201776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01495E4-6A47-4169-8AF4-736F7CF55C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350147-917D-4020-B9C3-CE41143A10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5A6F9E-88A2-46C6-B4B4-642D65C42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1C0F1C3-D7E3-418A-8706-CD257C1F5B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05D759B-EB6D-4560-B0B8-1F7EB7D1B8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80666" y="4173151"/>
            <a:ext cx="608493" cy="201776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715823E-52F8-49ED-9EC8-E99ED0915B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DF700D5-2F9B-4B15-92CF-1052851D5E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B40768A-A2DB-44AA-89F5-071BCE4D9F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6D07EB6-011E-4F65-9F28-20CAB54640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05B8381-43DD-41A0-A705-D1255AC449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178CB7C-93FB-40C1-9170-B99EF8EE9E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2B65EAF-1F60-417C-B138-F72EFEBF6D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D120F4-A640-421C-B1F8-406158CFB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BD14391-1DC8-4D56-951F-25C5BDB392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3FC04C9-D1DE-47BA-8D50-6D762B72B8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8FB174F-BC80-4817-90C7-42F90C7978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E896FB65-5B08-4993-8523-822688BB2A9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BAF247D-367F-4524-9E85-4B66631D53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4F9BFDEC-4D89-4C8E-A3D9-A6DF0297F7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C08EC58-18EC-4890-94D6-2422A6BBA8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D360A36A-7282-4045-B0DF-503E6A97B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5F5960EF-7F51-41A0-9E73-D2F727AB3F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9F81D711-9D82-42A4-8AB2-12D1F4490A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0A2E5DCC-5FCD-4396-9980-17ECD06BB3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A3860367-6AF8-4009-AE8B-33DEE49D17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EC5BA522-ACA2-41E7-8167-4CAD19A343D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6000" anchor="t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3FE4D07D-18EE-4015-BE1A-670EF5502FD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A21A7A3E-FAE9-412E-9085-C5396DD58558}"/>
              </a:ext>
            </a:extLst>
          </p:cNvPr>
          <p:cNvSpPr/>
          <p:nvPr userDrawn="1"/>
        </p:nvSpPr>
        <p:spPr>
          <a:xfrm>
            <a:off x="388279" y="4008086"/>
            <a:ext cx="11415443" cy="97190"/>
          </a:xfrm>
          <a:prstGeom prst="rightArrow">
            <a:avLst>
              <a:gd name="adj1" fmla="val 100000"/>
              <a:gd name="adj2" fmla="val 8593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82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5FDB45C-8129-42FD-85BB-977F66FEA7E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2915" y="2319681"/>
            <a:ext cx="1352367" cy="1352367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BC675B-B0CF-41E3-9A61-5C9C818586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5970" y="2319681"/>
            <a:ext cx="1703313" cy="701538"/>
          </a:xfrm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199D9B2-D8DF-4F6F-9076-9976C85EA4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915" y="3800064"/>
            <a:ext cx="3246368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83D3F97-C129-418E-B4E5-27919687902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55970" y="3055171"/>
            <a:ext cx="1703313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59091DF-E0B7-4867-B43C-3B02311C64A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523213" y="2319681"/>
            <a:ext cx="1352367" cy="1352367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89D4389-4870-4BAE-B233-955685FCBC6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61985" y="2319681"/>
            <a:ext cx="1703313" cy="701538"/>
          </a:xfrm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7F961F7-987F-4B95-AC48-08F4331BE90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18930" y="3800064"/>
            <a:ext cx="3246368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86A8311-6FEF-4231-B5DD-80FA52F5272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61985" y="3055171"/>
            <a:ext cx="1703313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A6A8345C-014C-4AD2-8529-29D0E8EECAB5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533512" y="2319681"/>
            <a:ext cx="1352367" cy="1352367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4C771BB0-7999-4A45-A6BB-56C98E978E8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68000" y="2319681"/>
            <a:ext cx="1703313" cy="701538"/>
          </a:xfrm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9FC27C2C-A218-4626-9D04-ECC36D852E8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524945" y="3800064"/>
            <a:ext cx="3246368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15F0F321-195A-45FE-9F4E-2DE6EFF480E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068000" y="3055171"/>
            <a:ext cx="1703313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A31AFB6F-80F0-4E69-8E48-7431E38985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55970" y="3514426"/>
            <a:ext cx="1703313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115CE1DD-8B35-4422-9BB1-DB18FB6B59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61985" y="3514426"/>
            <a:ext cx="1703313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C174B088-E2BB-4A47-A4CE-403CAE0149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67999" y="3514426"/>
            <a:ext cx="1703313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8642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B292F32-22A3-4DBC-93C9-F66C5F87D4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113808"/>
            <a:ext cx="1620000" cy="63155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AE8CF21-3DA6-45E6-9CB4-F48688C3B7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97591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BB809B-C7A4-40BB-A5F6-0692C7B3E7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4113808"/>
            <a:ext cx="1620000" cy="63155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822DE8D-141C-4FC8-8690-DC699987557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4797591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BFF2A50-B1BC-445F-AAF4-5EF044B5B21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4113808"/>
            <a:ext cx="1620000" cy="63155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0ED32C1-427F-4852-93EF-04246DAB6E0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4797591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4B8DDBCF-B9FF-412C-BB0A-F20DF81F3C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4113808"/>
            <a:ext cx="1620000" cy="63155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5554625-705D-43C2-BB3F-07E4FB3A885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4797591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695A6D51-51C5-4128-9C65-70256D07FEB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4113808"/>
            <a:ext cx="1620000" cy="63155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4020390-663C-426B-A32A-7DD435D354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4797591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A5BFEA69-91F2-4BAB-BC3E-F4494C809953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0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4D9A8C49-F2A0-4F67-A4E0-B5FBBE0A8DFD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375703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622E18C4-0DBF-4C58-A1B6-1E6A1D521733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319606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0F58001D-98C8-4213-9315-4990EFFEFD8E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263509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940802B1-FF22-4F45-8475-AB393E6CF883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07412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5C2D6443-41AF-4535-B6F7-4BB6BE08976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4113808"/>
            <a:ext cx="1620000" cy="63155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A671736E-3711-4DA1-AF16-23EEC87C86C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4797591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25" name="Picture Placeholder 15">
            <a:extLst>
              <a:ext uri="{FF2B5EF4-FFF2-40B4-BE49-F238E27FC236}">
                <a16:creationId xmlns:a16="http://schemas.microsoft.com/office/drawing/2014/main" id="{1FED522C-94B3-41E3-A83A-E03843DE7551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0151313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6129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6F821722-FE34-4DE9-9836-565D865C15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778800"/>
          </a:xfrm>
          <a:solidFill>
            <a:schemeClr val="bg1">
              <a:lumMod val="95000"/>
            </a:schemeClr>
          </a:solidFill>
        </p:spPr>
        <p:txBody>
          <a:bodyPr tIns="0" rIns="540000" anchor="ctr"/>
          <a:lstStyle>
            <a:lvl1pPr marL="0" indent="0" algn="r">
              <a:buNone/>
              <a:defRPr/>
            </a:lvl1pPr>
          </a:lstStyle>
          <a:p>
            <a:r>
              <a:rPr lang="en-US" noProof="0" dirty="0"/>
              <a:t>Insert or Drag and Drop your Photo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D909C6-0E9A-451D-91FD-B891A0C803D7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A9BD7F-717A-4177-BAD1-D798AE60FFD0}"/>
              </a:ext>
            </a:extLst>
          </p:cNvPr>
          <p:cNvSpPr/>
          <p:nvPr userDrawn="1"/>
        </p:nvSpPr>
        <p:spPr>
          <a:xfrm>
            <a:off x="0" y="6780458"/>
            <a:ext cx="12204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" y="144000"/>
            <a:ext cx="4860000" cy="6480000"/>
          </a:xfrm>
          <a:solidFill>
            <a:schemeClr val="bg1"/>
          </a:solidFill>
          <a:ln>
            <a:noFill/>
          </a:ln>
        </p:spPr>
        <p:txBody>
          <a:bodyPr lIns="432000" tIns="72000" rIns="288000" bIns="1404000" anchor="b"/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Cover Title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606" y="5578496"/>
            <a:ext cx="3932788" cy="750814"/>
          </a:xfrm>
          <a:noFill/>
        </p:spPr>
        <p:txBody>
          <a:bodyPr lIns="0" tIns="0" rIns="0" bIns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B74F7-DC44-48B1-8EF5-BD557540B4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7606" y="764518"/>
            <a:ext cx="3932788" cy="244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4445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0FADEC-BFBD-4A6E-B51C-B0DFD4C804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01944" y="2185851"/>
            <a:ext cx="0" cy="262730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47312EC-14D6-4EE3-84DF-5BE8F35DD8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0000" y="1152000"/>
            <a:ext cx="5472000" cy="360000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400" b="1"/>
            </a:lvl1pPr>
          </a:lstStyle>
          <a:p>
            <a:pPr marL="266700" lvl="0" indent="-266700"/>
            <a:r>
              <a:rPr lang="en-US" noProof="0"/>
              <a:t>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2E4423B-993A-4321-BD96-12519C601A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8002" y="1581663"/>
            <a:ext cx="5483998" cy="4608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1881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6F821722-FE34-4DE9-9836-565D865C15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778800"/>
          </a:xfrm>
          <a:solidFill>
            <a:schemeClr val="bg1">
              <a:lumMod val="95000"/>
            </a:schemeClr>
          </a:solidFill>
        </p:spPr>
        <p:txBody>
          <a:bodyPr tIns="1116000" rIns="0" anchor="t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or Drag and Drop your Photo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D909C6-0E9A-451D-91FD-B891A0C803D7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A9BD7F-717A-4177-BAD1-D798AE60FFD0}"/>
              </a:ext>
            </a:extLst>
          </p:cNvPr>
          <p:cNvSpPr/>
          <p:nvPr userDrawn="1"/>
        </p:nvSpPr>
        <p:spPr>
          <a:xfrm>
            <a:off x="0" y="6780458"/>
            <a:ext cx="12204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" y="144000"/>
            <a:ext cx="4860000" cy="6480000"/>
          </a:xfrm>
          <a:solidFill>
            <a:schemeClr val="bg1"/>
          </a:solidFill>
          <a:ln>
            <a:noFill/>
          </a:ln>
        </p:spPr>
        <p:txBody>
          <a:bodyPr lIns="432000" tIns="72000" rIns="288000" bIns="2448000" anchor="b"/>
          <a:lstStyle>
            <a:lvl1pPr algn="l"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8224" y="4504149"/>
            <a:ext cx="3349381" cy="252000"/>
          </a:xfrm>
          <a:noFill/>
        </p:spPr>
        <p:txBody>
          <a:bodyPr lIns="0" tIns="0" rIns="0" bIns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FF1D51-2F23-4712-A1F0-725B32B9F4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8224" y="4908147"/>
            <a:ext cx="3349381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BDABCD1-5D5B-40B2-8066-B5C93CEEC1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8631" y="5312145"/>
            <a:ext cx="3349381" cy="25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8902124-F995-42DE-9ABC-A56701198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6094" y="5715370"/>
            <a:ext cx="3350644" cy="252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3104743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F9ABA0-4960-4BBE-9249-3B9F526B543D}"/>
              </a:ext>
            </a:extLst>
          </p:cNvPr>
          <p:cNvSpPr/>
          <p:nvPr userDrawn="1"/>
        </p:nvSpPr>
        <p:spPr>
          <a:xfrm>
            <a:off x="0" y="0"/>
            <a:ext cx="12204000" cy="6773258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" y="3163899"/>
            <a:ext cx="4860000" cy="1800000"/>
          </a:xfrm>
          <a:solidFill>
            <a:schemeClr val="bg1"/>
          </a:solidFill>
          <a:ln>
            <a:noFill/>
          </a:ln>
        </p:spPr>
        <p:txBody>
          <a:bodyPr lIns="180000" tIns="72000" rIns="180000" bIns="72000" anchor="ctr"/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Cover Title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0" y="5119698"/>
            <a:ext cx="4860000" cy="836602"/>
          </a:xfrm>
          <a:solidFill>
            <a:schemeClr val="bg1"/>
          </a:solidFill>
        </p:spPr>
        <p:txBody>
          <a:bodyPr lIns="180000" tIns="72000" rIns="180000" bIns="72000" anchor="ctr"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14E411-DCD8-47C4-8385-C03FBB18B180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BF3746-E60B-4321-998E-07F04440CEAC}"/>
              </a:ext>
            </a:extLst>
          </p:cNvPr>
          <p:cNvSpPr/>
          <p:nvPr userDrawn="1"/>
        </p:nvSpPr>
        <p:spPr>
          <a:xfrm>
            <a:off x="0" y="6780458"/>
            <a:ext cx="12204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" name="Group 7" descr="Accent image brackets&#10;">
            <a:extLst>
              <a:ext uri="{FF2B5EF4-FFF2-40B4-BE49-F238E27FC236}">
                <a16:creationId xmlns:a16="http://schemas.microsoft.com/office/drawing/2014/main" id="{C76F92B7-6C7B-47FA-99F4-C2B7B3F6DE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44000" y="144000"/>
            <a:ext cx="4860000" cy="6498000"/>
            <a:chOff x="408650" y="404285"/>
            <a:chExt cx="4330700" cy="3164637"/>
          </a:xfrm>
        </p:grpSpPr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3C768717-8441-4105-AF79-95C8C7634CEF}"/>
                </a:ext>
              </a:extLst>
            </p:cNvPr>
            <p:cNvSpPr/>
            <p:nvPr/>
          </p:nvSpPr>
          <p:spPr>
            <a:xfrm>
              <a:off x="408650" y="3386488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0AF2D9B2-503F-41FB-981B-EBBEF4D0D01D}"/>
                </a:ext>
              </a:extLst>
            </p:cNvPr>
            <p:cNvSpPr/>
            <p:nvPr/>
          </p:nvSpPr>
          <p:spPr>
            <a:xfrm flipV="1">
              <a:off x="408650" y="404285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5071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AE6A42-8962-4702-8E68-FB78280BAD08}"/>
              </a:ext>
            </a:extLst>
          </p:cNvPr>
          <p:cNvSpPr/>
          <p:nvPr userDrawn="1"/>
        </p:nvSpPr>
        <p:spPr>
          <a:xfrm>
            <a:off x="0" y="-1"/>
            <a:ext cx="12192000" cy="6013451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89200" y="163897"/>
            <a:ext cx="4860000" cy="5724000"/>
          </a:xfrm>
          <a:solidFill>
            <a:schemeClr val="bg1"/>
          </a:solidFill>
          <a:ln>
            <a:noFill/>
          </a:ln>
        </p:spPr>
        <p:txBody>
          <a:bodyPr lIns="432000" tIns="72000" rIns="288000" bIns="1404000" anchor="b"/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2806" y="4837186"/>
            <a:ext cx="3932788" cy="750814"/>
          </a:xfrm>
          <a:noFill/>
        </p:spPr>
        <p:txBody>
          <a:bodyPr lIns="0" tIns="0" rIns="0" bIns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A6BE3-DFA9-4797-868F-D23E7118F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7C91B9-2B28-435F-8A65-9FB91CE2F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4843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54DF6A-4172-4D5F-A3ED-02BB36DE79DA}"/>
              </a:ext>
            </a:extLst>
          </p:cNvPr>
          <p:cNvSpPr/>
          <p:nvPr userDrawn="1"/>
        </p:nvSpPr>
        <p:spPr>
          <a:xfrm>
            <a:off x="0" y="0"/>
            <a:ext cx="12192000" cy="6013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A6BE3-DFA9-4797-868F-D23E7118F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7C91B9-2B28-435F-8A65-9FB91CE2F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F07348F-72DF-4462-A032-32D81AA8F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800" y="2636518"/>
            <a:ext cx="4848203" cy="3232469"/>
          </a:xfrm>
          <a:solidFill>
            <a:schemeClr val="bg1"/>
          </a:solidFill>
        </p:spPr>
        <p:txBody>
          <a:bodyPr lIns="457200" tIns="18288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31CBEE8-3214-4A3C-B723-D07BA0805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00" y="457200"/>
            <a:ext cx="4848203" cy="2179318"/>
          </a:xfrm>
          <a:solidFill>
            <a:schemeClr val="bg1"/>
          </a:solidFill>
        </p:spPr>
        <p:txBody>
          <a:bodyPr lIns="457200" bIns="182880"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055B4F8-B74A-49D7-8E56-9627BCFF6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866012" cy="5403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981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54DF6A-4172-4D5F-A3ED-02BB36DE79DA}"/>
              </a:ext>
            </a:extLst>
          </p:cNvPr>
          <p:cNvSpPr/>
          <p:nvPr userDrawn="1"/>
        </p:nvSpPr>
        <p:spPr>
          <a:xfrm>
            <a:off x="0" y="0"/>
            <a:ext cx="12192000" cy="6013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A6BE3-DFA9-4797-868F-D23E7118F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7C91B9-2B28-435F-8A65-9FB91CE2F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F07348F-72DF-4462-A032-32D81AA8F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800" y="2636518"/>
            <a:ext cx="4848203" cy="3232469"/>
          </a:xfrm>
          <a:solidFill>
            <a:schemeClr val="bg1"/>
          </a:solidFill>
        </p:spPr>
        <p:txBody>
          <a:bodyPr lIns="457200" tIns="18288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31CBEE8-3214-4A3C-B723-D07BA0805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00" y="457200"/>
            <a:ext cx="4848203" cy="2179318"/>
          </a:xfrm>
          <a:solidFill>
            <a:schemeClr val="bg1"/>
          </a:solidFill>
        </p:spPr>
        <p:txBody>
          <a:bodyPr lIns="457200" bIns="182880"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42253A3-E01E-4F41-A614-A428B7D36E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866012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6384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71E5E3D-6A1C-49BA-9E11-FC053AD81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013450"/>
          </a:xfrm>
          <a:solidFill>
            <a:schemeClr val="bg1">
              <a:lumMod val="95000"/>
            </a:schemeClr>
          </a:solidFill>
        </p:spPr>
        <p:txBody>
          <a:bodyPr lIns="576000" tIns="0" rIns="36000" bIns="0" anchor="ctr"/>
          <a:lstStyle>
            <a:lvl1pPr marL="0" indent="0" algn="l">
              <a:buNone/>
              <a:defRPr/>
            </a:lvl1pPr>
          </a:lstStyle>
          <a:p>
            <a:r>
              <a:rPr lang="en-US" noProof="0" dirty="0"/>
              <a:t>Insert or Drag and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89200" y="163897"/>
            <a:ext cx="4860000" cy="5724000"/>
          </a:xfrm>
          <a:solidFill>
            <a:schemeClr val="bg1"/>
          </a:solidFill>
          <a:ln>
            <a:noFill/>
          </a:ln>
        </p:spPr>
        <p:txBody>
          <a:bodyPr lIns="432000" tIns="72000" rIns="288000" bIns="1404000" anchor="b"/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2806" y="4837186"/>
            <a:ext cx="3932788" cy="750814"/>
          </a:xfrm>
          <a:noFill/>
        </p:spPr>
        <p:txBody>
          <a:bodyPr lIns="0" tIns="0" rIns="0" bIns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A6BE3-DFA9-4797-868F-D23E7118F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7C91B9-2B28-435F-8A65-9FB91CE2F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22A84B62-AFF6-45B7-8ACB-FE91AB69BF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52806" y="764519"/>
            <a:ext cx="3932788" cy="1872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896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, Content,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54DF6A-4172-4D5F-A3ED-02BB36DE79DA}"/>
              </a:ext>
            </a:extLst>
          </p:cNvPr>
          <p:cNvSpPr/>
          <p:nvPr userDrawn="1"/>
        </p:nvSpPr>
        <p:spPr>
          <a:xfrm>
            <a:off x="0" y="0"/>
            <a:ext cx="12192000" cy="6013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89200" y="163897"/>
            <a:ext cx="4860000" cy="5724000"/>
          </a:xfrm>
          <a:solidFill>
            <a:schemeClr val="bg1"/>
          </a:solidFill>
          <a:ln>
            <a:noFill/>
          </a:ln>
        </p:spPr>
        <p:txBody>
          <a:bodyPr lIns="432000" tIns="72000" rIns="288000" bIns="1404000" anchor="b"/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Your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2806" y="4837186"/>
            <a:ext cx="3932788" cy="750814"/>
          </a:xfrm>
          <a:noFill/>
        </p:spPr>
        <p:txBody>
          <a:bodyPr lIns="0" tIns="0" rIns="0" bIns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A6BE3-DFA9-4797-868F-D23E7118F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7C91B9-2B28-435F-8A65-9FB91CE2F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B9EDE4C-506D-4501-A8C1-766F17FB5C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52806" y="764519"/>
            <a:ext cx="1872000" cy="1872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2A359302-DDE8-41C2-8232-50B1223BEA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13594" y="764519"/>
            <a:ext cx="1872000" cy="1872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975D864-7312-481A-A5DD-E3B6C5B41B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4800" y="3327399"/>
            <a:ext cx="6350000" cy="256049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520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1898370-0247-41A8-AF7A-6DD67D2AED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97E4DC3-72E4-4678-9EB9-18EF75AE1A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95692FA-0FC8-4EBA-8C23-6F85A921DB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5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A4D6B2-D388-4538-A77C-689D93EDB69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DE1E570-14DE-42F6-9DDD-49752C3ACA3B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838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0238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3639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7039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5B90C43A-E202-44D5-87CB-BD25DE6EF54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00440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644FE3AF-A04D-4D49-BDFD-FAF66D921F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395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EAC46016-1B95-4163-8EAA-252BE4B863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699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EC09029D-7190-452C-92D6-6B055D055C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38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78798274-03F6-4FD0-93AB-82A31D0A2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4385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1E3DDEC1-3507-486F-8CCF-7F1E9EB810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780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832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42B3D5D2-87D3-49A6-9FA2-5D21A6486F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3999" y="143998"/>
            <a:ext cx="4680001" cy="6480000"/>
          </a:xfrm>
          <a:solidFill>
            <a:schemeClr val="bg1">
              <a:lumMod val="95000"/>
            </a:schemeClr>
          </a:solidFill>
        </p:spPr>
        <p:txBody>
          <a:bodyPr lIns="576000" tIns="0" rIns="36000" bIns="0" anchor="ctr"/>
          <a:lstStyle>
            <a:lvl1pPr marL="0" indent="0" algn="l">
              <a:buNone/>
              <a:defRPr/>
            </a:lvl1pPr>
          </a:lstStyle>
          <a:p>
            <a:r>
              <a:rPr lang="en-US" noProof="0" dirty="0"/>
              <a:t>Insert or Drag and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900" y="432000"/>
            <a:ext cx="66601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95692FA-0FC8-4EBA-8C23-6F85A921DB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A4D6B2-D388-4538-A77C-689D93EDB69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3639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7039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5B90C43A-E202-44D5-87CB-BD25DE6EF54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00440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1499" y="1008000"/>
            <a:ext cx="6659814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0A98AF6-5DA1-4AA4-9068-753B7B67CCD9}"/>
              </a:ext>
            </a:extLst>
          </p:cNvPr>
          <p:cNvGrpSpPr/>
          <p:nvPr userDrawn="1"/>
        </p:nvGrpSpPr>
        <p:grpSpPr>
          <a:xfrm>
            <a:off x="323999" y="323998"/>
            <a:ext cx="4320000" cy="6120000"/>
            <a:chOff x="180000" y="180000"/>
            <a:chExt cx="4330700" cy="6292683"/>
          </a:xfrm>
        </p:grpSpPr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id="{610C6BE2-3871-4E51-920D-2E1F13FA22D4}"/>
                </a:ext>
              </a:extLst>
            </p:cNvPr>
            <p:cNvSpPr/>
            <p:nvPr/>
          </p:nvSpPr>
          <p:spPr>
            <a:xfrm>
              <a:off x="180000" y="6290249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6">
              <a:extLst>
                <a:ext uri="{FF2B5EF4-FFF2-40B4-BE49-F238E27FC236}">
                  <a16:creationId xmlns:a16="http://schemas.microsoft.com/office/drawing/2014/main" id="{409F8537-0917-49A4-B9A1-0B68ED60DF2C}"/>
                </a:ext>
              </a:extLst>
            </p:cNvPr>
            <p:cNvSpPr/>
            <p:nvPr/>
          </p:nvSpPr>
          <p:spPr>
            <a:xfrm flipV="1">
              <a:off x="180000" y="180000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Rectangle 6">
            <a:extLst>
              <a:ext uri="{FF2B5EF4-FFF2-40B4-BE49-F238E27FC236}">
                <a16:creationId xmlns:a16="http://schemas.microsoft.com/office/drawing/2014/main" id="{3E24480B-1EA1-4618-A14A-DFF8FA2638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780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043B620A-4118-4E00-9D79-5BD4C87DCE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395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612097E6-9559-4AEF-968E-6C2F89163D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699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6864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42B3D5D2-87D3-49A6-9FA2-5D21A6486F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3999" y="143998"/>
            <a:ext cx="4680001" cy="6480000"/>
          </a:xfrm>
          <a:solidFill>
            <a:schemeClr val="bg1">
              <a:lumMod val="95000"/>
            </a:schemeClr>
          </a:solidFill>
        </p:spPr>
        <p:txBody>
          <a:bodyPr lIns="576000" tIns="0" rIns="36000" bIns="0" anchor="ctr"/>
          <a:lstStyle>
            <a:lvl1pPr marL="0" indent="0" algn="l">
              <a:buNone/>
              <a:defRPr/>
            </a:lvl1pPr>
          </a:lstStyle>
          <a:p>
            <a:r>
              <a:rPr lang="en-US" noProof="0" dirty="0"/>
              <a:t>Insert or Drag and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900" y="432000"/>
            <a:ext cx="66601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02388" y="2233079"/>
            <a:ext cx="1872000" cy="360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02388" y="2721591"/>
            <a:ext cx="1872000" cy="36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899313" y="2233079"/>
            <a:ext cx="1872000" cy="360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899313" y="2721591"/>
            <a:ext cx="1872000" cy="36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130008" y="2233079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526933" y="2233079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1499" y="1008000"/>
            <a:ext cx="6659814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0A98AF6-5DA1-4AA4-9068-753B7B67CCD9}"/>
              </a:ext>
            </a:extLst>
          </p:cNvPr>
          <p:cNvGrpSpPr/>
          <p:nvPr userDrawn="1"/>
        </p:nvGrpSpPr>
        <p:grpSpPr>
          <a:xfrm>
            <a:off x="323999" y="323998"/>
            <a:ext cx="4320000" cy="6120000"/>
            <a:chOff x="180000" y="180000"/>
            <a:chExt cx="4330700" cy="6292683"/>
          </a:xfrm>
        </p:grpSpPr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id="{610C6BE2-3871-4E51-920D-2E1F13FA22D4}"/>
                </a:ext>
              </a:extLst>
            </p:cNvPr>
            <p:cNvSpPr/>
            <p:nvPr/>
          </p:nvSpPr>
          <p:spPr>
            <a:xfrm>
              <a:off x="180000" y="6290249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6">
              <a:extLst>
                <a:ext uri="{FF2B5EF4-FFF2-40B4-BE49-F238E27FC236}">
                  <a16:creationId xmlns:a16="http://schemas.microsoft.com/office/drawing/2014/main" id="{409F8537-0917-49A4-B9A1-0B68ED60DF2C}"/>
                </a:ext>
              </a:extLst>
            </p:cNvPr>
            <p:cNvSpPr/>
            <p:nvPr/>
          </p:nvSpPr>
          <p:spPr>
            <a:xfrm flipV="1">
              <a:off x="180000" y="180000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8A88076-4208-4A97-A015-3DFBFCC94A7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502388" y="3859797"/>
            <a:ext cx="1872000" cy="360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C0468E64-5403-40FE-84BE-184FCF30EA3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502388" y="4348309"/>
            <a:ext cx="1872000" cy="36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D0CF6241-B0D3-4D20-B605-DD302BA1D6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899313" y="3859797"/>
            <a:ext cx="1872000" cy="360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711DB09A-A42D-4902-AF3E-5D0DC168C28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899313" y="4348309"/>
            <a:ext cx="1872000" cy="36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E96186ED-3118-47CD-987B-87DECE43F025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130008" y="3859797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BF2BC07A-75E7-4434-B71D-F48A7ADA804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526933" y="3859797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CEDEC4EC-1B7D-4C30-9BDC-ED714BC0AD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02388" y="3311998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61B31970-0B46-450B-916F-74D6DEF9B8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17313" y="3311998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950320AF-7644-49E1-9D16-7054771391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02388" y="4935521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D36D919E-E710-495F-8E8C-3A987E502C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17313" y="4935521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065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BB9D81-6871-4A9D-BF45-2D079E8030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465" y="812097"/>
            <a:ext cx="11528535" cy="5645385"/>
          </a:xfrm>
          <a:prstGeom prst="rect">
            <a:avLst/>
          </a:prstGeom>
        </p:spPr>
      </p:pic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D7C80831-068A-4F76-B718-3D893A2E5B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7319" y="1255405"/>
            <a:ext cx="6974680" cy="393541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your Screen Design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370" y="3955774"/>
            <a:ext cx="3978665" cy="197661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F0423-B6EE-42FD-9306-5E965142C6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E01B6-FB5C-471B-B95B-DB3DC8A0E4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CA0D6D2-4DA0-4AEE-95C1-E8BDD0515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71035" cy="432000"/>
          </a:xfrm>
        </p:spPr>
        <p:txBody>
          <a:bodyPr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450DC-177B-4710-8122-B192B58AB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863" y="2563813"/>
            <a:ext cx="3979862" cy="1212850"/>
          </a:xfrm>
        </p:spPr>
        <p:txBody>
          <a:bodyPr anchor="b"/>
          <a:lstStyle>
            <a:lvl1pPr marL="0" indent="0">
              <a:buNone/>
              <a:defRPr sz="2800">
                <a:latin typeface="+mj-lt"/>
              </a:defRPr>
            </a:lvl1pPr>
            <a:lvl2pPr marL="266700" indent="0">
              <a:buNone/>
              <a:defRPr>
                <a:latin typeface="+mj-lt"/>
              </a:defRPr>
            </a:lvl2pPr>
            <a:lvl3pPr marL="542925" indent="0">
              <a:buNone/>
              <a:defRPr>
                <a:latin typeface="+mj-lt"/>
              </a:defRPr>
            </a:lvl3pPr>
            <a:lvl4pPr marL="809625" indent="0">
              <a:buNone/>
              <a:defRPr>
                <a:latin typeface="+mj-lt"/>
              </a:defRPr>
            </a:lvl4pPr>
            <a:lvl5pPr marL="1076325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noProof="0"/>
              <a:t>Emphasized Text</a:t>
            </a:r>
          </a:p>
        </p:txBody>
      </p:sp>
    </p:spTree>
    <p:extLst>
      <p:ext uri="{BB962C8B-B14F-4D97-AF65-F5344CB8AC3E}">
        <p14:creationId xmlns:p14="http://schemas.microsoft.com/office/powerpoint/2010/main" val="419701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0238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3639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7039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DFB96B7-45A3-4381-89C2-4A31A565FF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843850" y="1642400"/>
            <a:ext cx="6516100" cy="2131094"/>
            <a:chOff x="2843850" y="1642400"/>
            <a:chExt cx="1836000" cy="2131094"/>
          </a:xfrm>
        </p:grpSpPr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57C639D3-D14E-4739-A805-8BD1EE3723AB}"/>
                </a:ext>
              </a:extLst>
            </p:cNvPr>
            <p:cNvSpPr/>
            <p:nvPr/>
          </p:nvSpPr>
          <p:spPr>
            <a:xfrm>
              <a:off x="2843850" y="3629494"/>
              <a:ext cx="1836000" cy="144000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3552379E-CA58-42E4-929B-E0CDE195CFB4}"/>
                </a:ext>
              </a:extLst>
            </p:cNvPr>
            <p:cNvSpPr/>
            <p:nvPr/>
          </p:nvSpPr>
          <p:spPr>
            <a:xfrm flipV="1">
              <a:off x="2843850" y="1642400"/>
              <a:ext cx="1836000" cy="144000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8397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4608B7-DD3E-4FE7-99F3-5F9903CF962C}"/>
              </a:ext>
            </a:extLst>
          </p:cNvPr>
          <p:cNvSpPr/>
          <p:nvPr userDrawn="1"/>
        </p:nvSpPr>
        <p:spPr>
          <a:xfrm>
            <a:off x="11408062" y="6126183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14CD90-8DA5-4100-A913-BD3783FA44B9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70" y="1272208"/>
            <a:ext cx="11340000" cy="46601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431" y="6213621"/>
            <a:ext cx="5372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600" b="1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7520FF-02C3-4FC8-9DD4-6FD4DAE01FE9}"/>
              </a:ext>
            </a:extLst>
          </p:cNvPr>
          <p:cNvCxnSpPr>
            <a:cxnSpLocks/>
          </p:cNvCxnSpPr>
          <p:nvPr userDrawn="1"/>
        </p:nvCxnSpPr>
        <p:spPr>
          <a:xfrm>
            <a:off x="11408062" y="6780192"/>
            <a:ext cx="54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948D9BA-F531-48FF-BE31-0248EF5CC454}"/>
              </a:ext>
            </a:extLst>
          </p:cNvPr>
          <p:cNvSpPr/>
          <p:nvPr userDrawn="1"/>
        </p:nvSpPr>
        <p:spPr>
          <a:xfrm>
            <a:off x="0" y="6780458"/>
            <a:ext cx="11232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37404C-CCC9-46CA-A9D3-525E2E6FC73B}"/>
              </a:ext>
            </a:extLst>
          </p:cNvPr>
          <p:cNvGrpSpPr/>
          <p:nvPr userDrawn="1"/>
        </p:nvGrpSpPr>
        <p:grpSpPr>
          <a:xfrm>
            <a:off x="9874905" y="6130433"/>
            <a:ext cx="1329870" cy="320195"/>
            <a:chOff x="1985170" y="1950690"/>
            <a:chExt cx="2173095" cy="5232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EB3BD8-4375-44FB-9E9D-0FB76CBA224D}"/>
                </a:ext>
              </a:extLst>
            </p:cNvPr>
            <p:cNvSpPr/>
            <p:nvPr/>
          </p:nvSpPr>
          <p:spPr>
            <a:xfrm>
              <a:off x="1985170" y="1950690"/>
              <a:ext cx="2173095" cy="5232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none" anchor="ctr">
              <a:noAutofit/>
            </a:bodyPr>
            <a:lstStyle/>
            <a:p>
              <a:pPr algn="ctr"/>
              <a:r>
                <a:rPr lang="en-US" sz="1200" b="1" noProof="0" dirty="0">
                  <a:solidFill>
                    <a:schemeClr val="bg1"/>
                  </a:solidFill>
                  <a:latin typeface="+mj-lt"/>
                </a:rPr>
                <a:t>Contoso</a:t>
              </a:r>
              <a:r>
                <a:rPr lang="en-US" sz="1200" noProof="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200" i="1" noProof="0" dirty="0">
                  <a:solidFill>
                    <a:schemeClr val="bg1"/>
                  </a:solidFill>
                  <a:latin typeface="+mj-lt"/>
                </a:rPr>
                <a:t>Ltd</a:t>
              </a:r>
              <a:r>
                <a:rPr lang="en-US" sz="1200" noProof="0" dirty="0">
                  <a:solidFill>
                    <a:schemeClr val="bg1"/>
                  </a:solidFill>
                  <a:latin typeface="+mj-lt"/>
                </a:rPr>
                <a:t>.</a:t>
              </a:r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BCC973EA-C8AF-4B29-93CC-A9F4F15E238E}"/>
                </a:ext>
              </a:extLst>
            </p:cNvPr>
            <p:cNvSpPr/>
            <p:nvPr/>
          </p:nvSpPr>
          <p:spPr>
            <a:xfrm flipV="1">
              <a:off x="2087087" y="2034539"/>
              <a:ext cx="203115" cy="177761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  <a:gd name="connsiteX0" fmla="*/ 4330700 w 4330700"/>
                <a:gd name="connsiteY0" fmla="*/ 588834 h 588834"/>
                <a:gd name="connsiteX1" fmla="*/ 0 w 4330700"/>
                <a:gd name="connsiteY1" fmla="*/ 588834 h 588834"/>
                <a:gd name="connsiteX2" fmla="*/ 0 w 4330700"/>
                <a:gd name="connsiteY2" fmla="*/ 0 h 588834"/>
                <a:gd name="connsiteX0" fmla="*/ 550806 w 550806"/>
                <a:gd name="connsiteY0" fmla="*/ 588834 h 588834"/>
                <a:gd name="connsiteX1" fmla="*/ 0 w 550806"/>
                <a:gd name="connsiteY1" fmla="*/ 588834 h 588834"/>
                <a:gd name="connsiteX2" fmla="*/ 0 w 550806"/>
                <a:gd name="connsiteY2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806" h="588834">
                  <a:moveTo>
                    <a:pt x="550806" y="588834"/>
                  </a:move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0" r:id="rId10"/>
    <p:sldLayoutId id="2147483652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56" r:id="rId19"/>
    <p:sldLayoutId id="2147483657" r:id="rId20"/>
    <p:sldLayoutId id="2147483653" r:id="rId21"/>
    <p:sldLayoutId id="2147483654" r:id="rId22"/>
    <p:sldLayoutId id="2147483679" r:id="rId23"/>
    <p:sldLayoutId id="2147483655" r:id="rId24"/>
    <p:sldLayoutId id="2147483674" r:id="rId25"/>
    <p:sldLayoutId id="2147483675" r:id="rId26"/>
    <p:sldLayoutId id="2147483676" r:id="rId27"/>
    <p:sldLayoutId id="2147483677" r:id="rId28"/>
    <p:sldLayoutId id="2147483678" r:id="rId2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Calibri" panose="020F0502020204030204" pitchFamily="34" charset="0"/>
        <a:buChar char="○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svg"/><Relationship Id="rId5" Type="http://schemas.openxmlformats.org/officeDocument/2006/relationships/image" Target="../media/image18.png"/><Relationship Id="rId4" Type="http://schemas.openxmlformats.org/officeDocument/2006/relationships/image" Target="../media/image16.svg"/><Relationship Id="rId9" Type="http://schemas.openxmlformats.org/officeDocument/2006/relationships/hyperlink" Target="mailto:clevelanda@amesburym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esburyma.gov/community-economic-development/pages/amesbury-housing-rehabilitation-program-cdb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Long wooden tunnel">
            <a:extLst>
              <a:ext uri="{FF2B5EF4-FFF2-40B4-BE49-F238E27FC236}">
                <a16:creationId xmlns:a16="http://schemas.microsoft.com/office/drawing/2014/main" id="{26BCC204-42D7-4F58-B6DF-AB0501ACD7D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624720B-51E1-474D-90C6-CD74ED1DA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4000" y="144000"/>
            <a:ext cx="4860000" cy="6498000"/>
            <a:chOff x="408650" y="404285"/>
            <a:chExt cx="4330700" cy="3164637"/>
          </a:xfrm>
        </p:grpSpPr>
        <p:sp>
          <p:nvSpPr>
            <p:cNvPr id="110" name="Rectangle 6">
              <a:extLst>
                <a:ext uri="{FF2B5EF4-FFF2-40B4-BE49-F238E27FC236}">
                  <a16:creationId xmlns:a16="http://schemas.microsoft.com/office/drawing/2014/main" id="{E4561AC7-2339-461B-BFF9-BEBEF60974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8650" y="3386488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6">
              <a:extLst>
                <a:ext uri="{FF2B5EF4-FFF2-40B4-BE49-F238E27FC236}">
                  <a16:creationId xmlns:a16="http://schemas.microsoft.com/office/drawing/2014/main" id="{6FFCCB15-66C7-4E86-BF09-14C5B15699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flipV="1">
              <a:off x="408650" y="404285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 descr="Logo Placeholder">
            <a:extLst>
              <a:ext uri="{FF2B5EF4-FFF2-40B4-BE49-F238E27FC236}">
                <a16:creationId xmlns:a16="http://schemas.microsoft.com/office/drawing/2014/main" id="{15BDFF4F-F29E-432C-8919-538354CC3582}"/>
              </a:ext>
            </a:extLst>
          </p:cNvPr>
          <p:cNvGrpSpPr/>
          <p:nvPr/>
        </p:nvGrpSpPr>
        <p:grpSpPr>
          <a:xfrm>
            <a:off x="144000" y="2484880"/>
            <a:ext cx="2173095" cy="523220"/>
            <a:chOff x="1985170" y="1950690"/>
            <a:chExt cx="2173095" cy="5232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C906931-C069-4BF7-9D34-6BD0A441F1D0}"/>
                </a:ext>
              </a:extLst>
            </p:cNvPr>
            <p:cNvSpPr/>
            <p:nvPr/>
          </p:nvSpPr>
          <p:spPr>
            <a:xfrm>
              <a:off x="1985170" y="1950690"/>
              <a:ext cx="2173095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anchor="ctr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+mj-lt"/>
                </a:rPr>
                <a:t>August 5, 2021</a:t>
              </a:r>
              <a:endParaRPr lang="en-US" sz="2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FA7AA601-65CC-44E2-A893-84390726E282}"/>
                </a:ext>
              </a:extLst>
            </p:cNvPr>
            <p:cNvSpPr/>
            <p:nvPr/>
          </p:nvSpPr>
          <p:spPr>
            <a:xfrm flipV="1">
              <a:off x="2087087" y="2034539"/>
              <a:ext cx="203115" cy="177761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  <a:gd name="connsiteX0" fmla="*/ 4330700 w 4330700"/>
                <a:gd name="connsiteY0" fmla="*/ 588834 h 588834"/>
                <a:gd name="connsiteX1" fmla="*/ 0 w 4330700"/>
                <a:gd name="connsiteY1" fmla="*/ 588834 h 588834"/>
                <a:gd name="connsiteX2" fmla="*/ 0 w 4330700"/>
                <a:gd name="connsiteY2" fmla="*/ 0 h 588834"/>
                <a:gd name="connsiteX0" fmla="*/ 550806 w 550806"/>
                <a:gd name="connsiteY0" fmla="*/ 588834 h 588834"/>
                <a:gd name="connsiteX1" fmla="*/ 0 w 550806"/>
                <a:gd name="connsiteY1" fmla="*/ 588834 h 588834"/>
                <a:gd name="connsiteX2" fmla="*/ 0 w 550806"/>
                <a:gd name="connsiteY2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806" h="588834">
                  <a:moveTo>
                    <a:pt x="550806" y="588834"/>
                  </a:move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Title 21">
            <a:extLst>
              <a:ext uri="{FF2B5EF4-FFF2-40B4-BE49-F238E27FC236}">
                <a16:creationId xmlns:a16="http://schemas.microsoft.com/office/drawing/2014/main" id="{BA160141-042F-4099-856C-C1D62E0FF5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Amesbury CDBG Program</a:t>
            </a:r>
            <a:endParaRPr lang="en-US" sz="4000" dirty="0"/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212BE0C8-3274-44C1-93C2-9347988BD0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1" smtClean="0"/>
              <a:t>Public Hearing</a:t>
            </a:r>
            <a:endParaRPr lang="en-US" noProof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40" y="287748"/>
            <a:ext cx="1748960" cy="174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9" b="8009"/>
          <a:stretch/>
        </p:blipFill>
        <p:spPr>
          <a:xfrm>
            <a:off x="0" y="0"/>
            <a:ext cx="12192000" cy="6834433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212903" y="0"/>
            <a:ext cx="4979097" cy="3663387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Amesbury’s CDBG 2021 Application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530256" y="2809804"/>
            <a:ext cx="3932788" cy="385263"/>
          </a:xfrm>
        </p:spPr>
        <p:txBody>
          <a:bodyPr/>
          <a:lstStyle/>
          <a:p>
            <a:r>
              <a:rPr lang="en-US" dirty="0" smtClean="0"/>
              <a:t>Due September 10th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182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CDBG FY 2021 Timeline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27226433"/>
              </p:ext>
            </p:extLst>
          </p:nvPr>
        </p:nvGraphicFramePr>
        <p:xfrm>
          <a:off x="154203" y="1150070"/>
          <a:ext cx="5690415" cy="4204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826571993"/>
              </p:ext>
            </p:extLst>
          </p:nvPr>
        </p:nvGraphicFramePr>
        <p:xfrm>
          <a:off x="6228063" y="1150070"/>
          <a:ext cx="5449999" cy="412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32650" y="5565080"/>
            <a:ext cx="54204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/>
              <a:t>* CDBG Planning Advisory Committee = </a:t>
            </a:r>
          </a:p>
          <a:p>
            <a:pPr algn="ctr"/>
            <a:r>
              <a:rPr lang="en-US" sz="1500" dirty="0" smtClean="0"/>
              <a:t>Councilor Adrienne Lennon, City Council</a:t>
            </a:r>
          </a:p>
          <a:p>
            <a:pPr algn="ctr"/>
            <a:r>
              <a:rPr lang="en-US" sz="1500" dirty="0" smtClean="0"/>
              <a:t>Keith Ratner, Planning Board</a:t>
            </a:r>
          </a:p>
          <a:p>
            <a:pPr algn="ctr"/>
            <a:r>
              <a:rPr lang="en-US" sz="1500" dirty="0" smtClean="0"/>
              <a:t>Angela Cleveland, OCED</a:t>
            </a:r>
          </a:p>
          <a:p>
            <a:pPr algn="ctr"/>
            <a:r>
              <a:rPr lang="en-US" sz="1500" dirty="0" smtClean="0"/>
              <a:t>Shauna Becotte, OCED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256072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Neighbor clipart 2 » Clipart St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4865" y="1292539"/>
            <a:ext cx="11283430" cy="44502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lvl="1" indent="-228600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800" indent="-182880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68680" indent="-182563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51560" indent="-182880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234440" indent="-182880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417320" indent="-182880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600200" indent="-182880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83080" indent="-182880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>
              <a:buClr>
                <a:srgbClr val="002060"/>
              </a:buClr>
            </a:pPr>
            <a:r>
              <a:rPr lang="en-US" sz="2600" dirty="0" smtClean="0"/>
              <a:t>Housing </a:t>
            </a:r>
            <a:r>
              <a:rPr lang="en-US" sz="2600" dirty="0" smtClean="0"/>
              <a:t>Rehabilitation  </a:t>
            </a:r>
          </a:p>
          <a:p>
            <a:pPr lvl="1">
              <a:buClr>
                <a:srgbClr val="002060"/>
              </a:buClr>
            </a:pPr>
            <a:r>
              <a:rPr lang="en-US" sz="2200" dirty="0" smtClean="0"/>
              <a:t>Rehabilitate ~10 homes </a:t>
            </a:r>
          </a:p>
          <a:p>
            <a:pPr lvl="1">
              <a:buClr>
                <a:srgbClr val="002060"/>
              </a:buClr>
            </a:pPr>
            <a:r>
              <a:rPr lang="en-US" sz="2200" dirty="0" smtClean="0"/>
              <a:t>Work with Housing Authority to rehabilitate </a:t>
            </a:r>
            <a:r>
              <a:rPr lang="en-US" sz="2200" dirty="0" err="1" smtClean="0"/>
              <a:t>Powow</a:t>
            </a:r>
            <a:r>
              <a:rPr lang="en-US" sz="2200" dirty="0" smtClean="0"/>
              <a:t> Villa</a:t>
            </a:r>
            <a:endParaRPr lang="en-US" sz="2200" dirty="0" smtClean="0"/>
          </a:p>
          <a:p>
            <a:pPr marL="228600" lvl="1" indent="0">
              <a:buClr>
                <a:srgbClr val="002060"/>
              </a:buClr>
              <a:buNone/>
            </a:pPr>
            <a:endParaRPr lang="en-US" dirty="0"/>
          </a:p>
          <a:p>
            <a:pPr marL="227013" lvl="1" indent="-227013">
              <a:buClr>
                <a:srgbClr val="002060"/>
              </a:buClr>
            </a:pPr>
            <a:r>
              <a:rPr lang="en-US" sz="2600" dirty="0" smtClean="0"/>
              <a:t>Social Service Agencies</a:t>
            </a:r>
          </a:p>
          <a:p>
            <a:pPr lvl="1">
              <a:buClr>
                <a:srgbClr val="002060"/>
              </a:buClr>
            </a:pPr>
            <a:r>
              <a:rPr lang="en-US" dirty="0"/>
              <a:t>Community Action Inc</a:t>
            </a:r>
            <a:r>
              <a:rPr lang="en-US" dirty="0" smtClean="0"/>
              <a:t>. – support Empowerment Essex County</a:t>
            </a:r>
            <a:endParaRPr lang="en-US" dirty="0"/>
          </a:p>
          <a:p>
            <a:pPr lvl="1">
              <a:buClr>
                <a:srgbClr val="002060"/>
              </a:buClr>
            </a:pPr>
            <a:r>
              <a:rPr lang="en-US" dirty="0"/>
              <a:t>Our Neighbors’ </a:t>
            </a:r>
            <a:r>
              <a:rPr lang="en-US" dirty="0" smtClean="0"/>
              <a:t>Table – support grocery programs </a:t>
            </a:r>
            <a:endParaRPr lang="en-US" dirty="0"/>
          </a:p>
          <a:p>
            <a:pPr lvl="1">
              <a:buClr>
                <a:srgbClr val="002060"/>
              </a:buClr>
            </a:pPr>
            <a:r>
              <a:rPr lang="en-US" dirty="0" err="1"/>
              <a:t>Pettengill</a:t>
            </a:r>
            <a:r>
              <a:rPr lang="en-US" dirty="0"/>
              <a:t> House - emergency financial stabilization assistance</a:t>
            </a:r>
            <a:endParaRPr lang="en-US" dirty="0" smtClean="0"/>
          </a:p>
          <a:p>
            <a:pPr lvl="1">
              <a:buClr>
                <a:srgbClr val="002060"/>
              </a:buClr>
            </a:pPr>
            <a:r>
              <a:rPr lang="en-US" dirty="0" smtClean="0"/>
              <a:t>YWCA – subsidies for Children’s Center Program</a:t>
            </a:r>
            <a:endParaRPr lang="en-US" dirty="0"/>
          </a:p>
          <a:p>
            <a:pPr marL="0" lvl="1" indent="0">
              <a:buClr>
                <a:srgbClr val="002060"/>
              </a:buClr>
              <a:buNone/>
            </a:pPr>
            <a:endParaRPr lang="en-US" sz="2600" dirty="0" smtClean="0"/>
          </a:p>
          <a:p>
            <a:pPr marL="227013" lvl="1" indent="-227013">
              <a:buClr>
                <a:srgbClr val="002060"/>
              </a:buClr>
            </a:pPr>
            <a:r>
              <a:rPr lang="en-US" sz="2600" dirty="0" smtClean="0"/>
              <a:t>Other ideas???</a:t>
            </a:r>
            <a:endParaRPr lang="en-US" sz="2600" dirty="0"/>
          </a:p>
          <a:p>
            <a:pPr marL="0" indent="0">
              <a:buClr>
                <a:srgbClr val="002060"/>
              </a:buClr>
              <a:buNone/>
            </a:pPr>
            <a:endParaRPr lang="en-US" sz="25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4865" y="160338"/>
            <a:ext cx="10779227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Potential Projects for FY 2021</a:t>
            </a:r>
            <a:endParaRPr lang="en-US" b="1" dirty="0"/>
          </a:p>
        </p:txBody>
      </p:sp>
      <p:pic>
        <p:nvPicPr>
          <p:cNvPr id="2" name="Picture 1" descr="Free Stock Photo 484-&lt;strong&gt;ideas&lt;/strong&gt;_cloud.jpg | freeimagesliv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749" y="0"/>
            <a:ext cx="3831251" cy="574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5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Up close image of architect books on a bookshelf">
            <a:extLst>
              <a:ext uri="{FF2B5EF4-FFF2-40B4-BE49-F238E27FC236}">
                <a16:creationId xmlns:a16="http://schemas.microsoft.com/office/drawing/2014/main" id="{C96DDC1B-725A-4E23-998D-39DB95C7FF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7"/>
            <a:ext cx="12192000" cy="67774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ACC8C05-26AA-41E5-B8C0-527F289A1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63493"/>
            <a:ext cx="4860000" cy="6294507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76A980EB-D1F4-465E-AB3A-2BB5C023D32D}"/>
              </a:ext>
            </a:extLst>
          </p:cNvPr>
          <p:cNvSpPr/>
          <p:nvPr/>
        </p:nvSpPr>
        <p:spPr>
          <a:xfrm flipV="1">
            <a:off x="697230" y="2237968"/>
            <a:ext cx="203115" cy="177761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  <a:gd name="connsiteX0" fmla="*/ 4330700 w 4330700"/>
              <a:gd name="connsiteY0" fmla="*/ 588834 h 588834"/>
              <a:gd name="connsiteX1" fmla="*/ 0 w 4330700"/>
              <a:gd name="connsiteY1" fmla="*/ 588834 h 588834"/>
              <a:gd name="connsiteX2" fmla="*/ 0 w 4330700"/>
              <a:gd name="connsiteY2" fmla="*/ 0 h 588834"/>
              <a:gd name="connsiteX0" fmla="*/ 550806 w 550806"/>
              <a:gd name="connsiteY0" fmla="*/ 588834 h 588834"/>
              <a:gd name="connsiteX1" fmla="*/ 0 w 550806"/>
              <a:gd name="connsiteY1" fmla="*/ 588834 h 588834"/>
              <a:gd name="connsiteX2" fmla="*/ 0 w 550806"/>
              <a:gd name="connsiteY2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806" h="588834">
                <a:moveTo>
                  <a:pt x="550806" y="588834"/>
                </a:move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 descr="User" title="Icon - Presenter Name">
            <a:extLst>
              <a:ext uri="{FF2B5EF4-FFF2-40B4-BE49-F238E27FC236}">
                <a16:creationId xmlns:a16="http://schemas.microsoft.com/office/drawing/2014/main" id="{0D936581-1C4F-499A-B80F-85EB3B0ADB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7874" y="4486486"/>
            <a:ext cx="218900" cy="218900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779E2AB0-6808-4B87-9120-E7ED0C1284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1" smtClean="0"/>
              <a:t>Angela Cleveland, AICP</a:t>
            </a:r>
          </a:p>
          <a:p>
            <a:r>
              <a:rPr lang="en-US" noProof="1" smtClean="0"/>
              <a:t>Shauna Becotte</a:t>
            </a:r>
          </a:p>
          <a:p>
            <a:endParaRPr lang="en-US" noProof="1"/>
          </a:p>
        </p:txBody>
      </p:sp>
      <p:pic>
        <p:nvPicPr>
          <p:cNvPr id="11" name="Graphic 10" descr="Smart Phone" title="Icon - Presenter Phone Number">
            <a:extLst>
              <a:ext uri="{FF2B5EF4-FFF2-40B4-BE49-F238E27FC236}">
                <a16:creationId xmlns:a16="http://schemas.microsoft.com/office/drawing/2014/main" id="{B45A175C-64D2-48F2-AAC2-400B198305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7874" y="5244040"/>
            <a:ext cx="218900" cy="2189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03D6EB-3EF0-49B9-B771-0FFC787287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38224" y="5256941"/>
            <a:ext cx="3349381" cy="252000"/>
          </a:xfrm>
        </p:spPr>
        <p:txBody>
          <a:bodyPr/>
          <a:lstStyle/>
          <a:p>
            <a:r>
              <a:rPr lang="en-US" noProof="1" smtClean="0"/>
              <a:t>978-388-8110</a:t>
            </a:r>
            <a:endParaRPr lang="en-US" noProof="1"/>
          </a:p>
        </p:txBody>
      </p:sp>
      <p:pic>
        <p:nvPicPr>
          <p:cNvPr id="10" name="Graphic 9" descr="Envelope" title="Icon Presenter Email">
            <a:extLst>
              <a:ext uri="{FF2B5EF4-FFF2-40B4-BE49-F238E27FC236}">
                <a16:creationId xmlns:a16="http://schemas.microsoft.com/office/drawing/2014/main" id="{0A5A2E66-8294-497F-B1D3-36D2F03C6D4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7874" y="5671613"/>
            <a:ext cx="218900" cy="2189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637AB8-D66B-47E2-8CEB-E8B5D42CE7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38631" y="5660939"/>
            <a:ext cx="3349381" cy="252000"/>
          </a:xfrm>
        </p:spPr>
        <p:txBody>
          <a:bodyPr/>
          <a:lstStyle/>
          <a:p>
            <a:r>
              <a:rPr lang="en-US" noProof="1" smtClean="0">
                <a:hlinkClick r:id="rId9"/>
              </a:rPr>
              <a:t>oced@amesburyma.gov</a:t>
            </a:r>
            <a:r>
              <a:rPr lang="en-US" noProof="1" smtClean="0"/>
              <a:t> </a:t>
            </a:r>
            <a:endParaRPr lang="en-US" noProof="1"/>
          </a:p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25704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40" b="2339"/>
          <a:stretch/>
        </p:blipFill>
        <p:spPr>
          <a:xfrm>
            <a:off x="0" y="1"/>
            <a:ext cx="10066946" cy="6858000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189200" y="163898"/>
            <a:ext cx="4860000" cy="5544694"/>
          </a:xfrm>
        </p:spPr>
        <p:txBody>
          <a:bodyPr/>
          <a:lstStyle/>
          <a:p>
            <a:r>
              <a:rPr lang="en-US" dirty="0" smtClean="0"/>
              <a:t>Agenda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570645" y="1196677"/>
            <a:ext cx="4376047" cy="750814"/>
          </a:xfrm>
        </p:spPr>
        <p:txBody>
          <a:bodyPr/>
          <a:lstStyle/>
          <a:p>
            <a:pPr marL="514350" indent="-514350">
              <a:buClr>
                <a:srgbClr val="595959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rgbClr val="595959"/>
                </a:solidFill>
              </a:rPr>
              <a:t>Welcome</a:t>
            </a:r>
          </a:p>
          <a:p>
            <a:pPr marL="514350" indent="-514350">
              <a:buClr>
                <a:srgbClr val="595959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rgbClr val="595959"/>
                </a:solidFill>
              </a:rPr>
              <a:t>CDBG Program in Amesbury</a:t>
            </a:r>
          </a:p>
          <a:p>
            <a:pPr marL="514350" indent="-514350">
              <a:buClr>
                <a:srgbClr val="595959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rgbClr val="595959"/>
                </a:solidFill>
              </a:rPr>
              <a:t>FY 2021 CDBG Grant Application Discussion</a:t>
            </a:r>
          </a:p>
          <a:p>
            <a:pPr marL="514350" indent="-514350">
              <a:buClr>
                <a:srgbClr val="595959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rgbClr val="595959"/>
                </a:solidFill>
              </a:rPr>
              <a:t>Question/Comments</a:t>
            </a:r>
          </a:p>
          <a:p>
            <a:pPr marL="514350" indent="-514350">
              <a:buClr>
                <a:srgbClr val="595959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rgbClr val="595959"/>
                </a:solidFill>
              </a:rPr>
              <a:t>Adjourn</a:t>
            </a:r>
            <a:endParaRPr lang="en-US" sz="28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41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CDBG?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559" y="1366615"/>
            <a:ext cx="10707168" cy="4343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1313" indent="-341313">
              <a:buClr>
                <a:srgbClr val="002060"/>
              </a:buClr>
            </a:pPr>
            <a:r>
              <a:rPr lang="en-US" sz="2800" dirty="0" smtClean="0"/>
              <a:t>CDBG = Community Development Block Grant. Program of the U.S. Housing and Urban Development</a:t>
            </a:r>
          </a:p>
          <a:p>
            <a:pPr marL="341313" indent="-341313">
              <a:buClr>
                <a:srgbClr val="002060"/>
              </a:buClr>
            </a:pPr>
            <a:r>
              <a:rPr lang="en-US" sz="2800" dirty="0" smtClean="0"/>
              <a:t>Mission is to develop </a:t>
            </a:r>
            <a:r>
              <a:rPr lang="en-US" sz="2800" dirty="0"/>
              <a:t>viable urban communities by providing decent housing and a suitable living environment, and by expanding economic opportunities, principally for low- and moderate-income persons.</a:t>
            </a:r>
            <a:endParaRPr lang="en-US" sz="2800" dirty="0" smtClean="0"/>
          </a:p>
          <a:p>
            <a:pPr marL="0" indent="0">
              <a:buClr>
                <a:srgbClr val="002060"/>
              </a:buClr>
              <a:buNone/>
            </a:pPr>
            <a:endParaRPr lang="en-US" sz="2800" dirty="0"/>
          </a:p>
        </p:txBody>
      </p:sp>
      <p:sp>
        <p:nvSpPr>
          <p:cNvPr id="7" name="AutoShape 2" descr="Neighbor clipart 2 » Clipart St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328" y="3538315"/>
            <a:ext cx="4302193" cy="322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9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Does CDBG Fund?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558" y="1366614"/>
            <a:ext cx="11177187" cy="5350379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en-US" sz="2800" dirty="0" smtClean="0"/>
              <a:t>Housing Rehabilitation</a:t>
            </a:r>
          </a:p>
          <a:p>
            <a:pPr>
              <a:buClr>
                <a:srgbClr val="002060"/>
              </a:buClr>
            </a:pPr>
            <a:r>
              <a:rPr lang="en-US" sz="2800" dirty="0" smtClean="0"/>
              <a:t>Community Economic Development Projects</a:t>
            </a:r>
          </a:p>
          <a:p>
            <a:pPr lvl="1">
              <a:buClr>
                <a:srgbClr val="002060"/>
              </a:buClr>
            </a:pPr>
            <a:r>
              <a:rPr lang="en-US" sz="2600" dirty="0" smtClean="0"/>
              <a:t>Signs/façade improvements</a:t>
            </a:r>
          </a:p>
          <a:p>
            <a:pPr lvl="1">
              <a:buClr>
                <a:srgbClr val="002060"/>
              </a:buClr>
            </a:pPr>
            <a:r>
              <a:rPr lang="en-US" sz="2600" dirty="0" smtClean="0"/>
              <a:t>Streetscape improvements</a:t>
            </a:r>
          </a:p>
          <a:p>
            <a:pPr>
              <a:buClr>
                <a:srgbClr val="002060"/>
              </a:buClr>
            </a:pPr>
            <a:r>
              <a:rPr lang="en-US" sz="2800" dirty="0"/>
              <a:t>Public Facilities and </a:t>
            </a:r>
            <a:r>
              <a:rPr lang="en-US" sz="2800" dirty="0" smtClean="0"/>
              <a:t>Infrastructure</a:t>
            </a:r>
          </a:p>
          <a:p>
            <a:pPr lvl="1">
              <a:buClr>
                <a:srgbClr val="002060"/>
              </a:buClr>
            </a:pPr>
            <a:r>
              <a:rPr lang="en-US" sz="2400" dirty="0" smtClean="0"/>
              <a:t>Streets and sidewalks</a:t>
            </a:r>
          </a:p>
          <a:p>
            <a:pPr lvl="1">
              <a:buClr>
                <a:srgbClr val="002060"/>
              </a:buClr>
            </a:pPr>
            <a:r>
              <a:rPr lang="en-US" sz="2400" dirty="0" smtClean="0"/>
              <a:t>Neighborhood facilities</a:t>
            </a:r>
          </a:p>
          <a:p>
            <a:pPr lvl="1">
              <a:buClr>
                <a:srgbClr val="002060"/>
              </a:buClr>
            </a:pPr>
            <a:r>
              <a:rPr lang="en-US" sz="2400" dirty="0" smtClean="0"/>
              <a:t>Architectural barriers</a:t>
            </a:r>
          </a:p>
          <a:p>
            <a:pPr>
              <a:buClr>
                <a:srgbClr val="002060"/>
              </a:buClr>
            </a:pPr>
            <a:r>
              <a:rPr lang="en-US" sz="2800" dirty="0"/>
              <a:t>Planning</a:t>
            </a:r>
          </a:p>
          <a:p>
            <a:pPr>
              <a:buClr>
                <a:srgbClr val="002060"/>
              </a:buClr>
            </a:pPr>
            <a:r>
              <a:rPr lang="en-US" sz="2800" dirty="0"/>
              <a:t>Public Social Services</a:t>
            </a:r>
          </a:p>
          <a:p>
            <a:pPr lvl="1">
              <a:buClr>
                <a:srgbClr val="002060"/>
              </a:buClr>
            </a:pPr>
            <a:r>
              <a:rPr lang="en-US" sz="2400" dirty="0" smtClean="0"/>
              <a:t>Program delivery and costs (local non-profits and municipal)</a:t>
            </a:r>
            <a:endParaRPr lang="en-US" sz="2600" dirty="0"/>
          </a:p>
        </p:txBody>
      </p:sp>
      <p:sp>
        <p:nvSpPr>
          <p:cNvPr id="7" name="AutoShape 2" descr="Neighbor clipart 2 » Clipart St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790" y="3109189"/>
            <a:ext cx="24384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790" y="4320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2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Neighbor clipart 2 » Clipart St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4865" y="1408975"/>
            <a:ext cx="11291976" cy="48374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lvl="1" indent="-228600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800" indent="-182880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68680" indent="-182563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51560" indent="-182880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234440" indent="-182880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417320" indent="-182880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600200" indent="-182880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83080" indent="-182880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>
              <a:buClr>
                <a:srgbClr val="002060"/>
              </a:buClr>
            </a:pPr>
            <a:r>
              <a:rPr lang="en-US" sz="2800" dirty="0" smtClean="0"/>
              <a:t>~2,500 residents assisted</a:t>
            </a:r>
          </a:p>
          <a:p>
            <a:pPr>
              <a:buClr>
                <a:srgbClr val="002060"/>
              </a:buClr>
            </a:pPr>
            <a:r>
              <a:rPr lang="en-US" sz="2800" dirty="0" smtClean="0"/>
              <a:t>Housing Rehabilitation</a:t>
            </a:r>
          </a:p>
          <a:p>
            <a:pPr lvl="1">
              <a:buClr>
                <a:srgbClr val="002060"/>
              </a:buClr>
            </a:pPr>
            <a:r>
              <a:rPr lang="en-US" sz="2400" dirty="0" smtClean="0"/>
              <a:t>70 units rehabilitated since 2015  </a:t>
            </a:r>
            <a:endParaRPr lang="en-US" sz="2400" dirty="0"/>
          </a:p>
          <a:p>
            <a:pPr>
              <a:buClr>
                <a:srgbClr val="002060"/>
              </a:buClr>
            </a:pPr>
            <a:r>
              <a:rPr lang="en-US" sz="2800" dirty="0"/>
              <a:t>Community Economic Development Projects</a:t>
            </a:r>
          </a:p>
          <a:p>
            <a:pPr lvl="1">
              <a:buClr>
                <a:srgbClr val="002060"/>
              </a:buClr>
            </a:pPr>
            <a:r>
              <a:rPr lang="en-US" sz="2600" dirty="0"/>
              <a:t>Signs/façade </a:t>
            </a:r>
            <a:r>
              <a:rPr lang="en-US" sz="2600" dirty="0" smtClean="0"/>
              <a:t>improvements downtown</a:t>
            </a:r>
            <a:endParaRPr lang="en-US" sz="2600" dirty="0"/>
          </a:p>
          <a:p>
            <a:pPr>
              <a:buClr>
                <a:srgbClr val="002060"/>
              </a:buClr>
            </a:pPr>
            <a:r>
              <a:rPr lang="en-US" sz="2800" dirty="0" smtClean="0"/>
              <a:t>Public </a:t>
            </a:r>
            <a:r>
              <a:rPr lang="en-US" sz="2800" dirty="0"/>
              <a:t>Facilities and Infrastructure</a:t>
            </a:r>
          </a:p>
          <a:p>
            <a:pPr lvl="1">
              <a:buClr>
                <a:srgbClr val="002060"/>
              </a:buClr>
            </a:pPr>
            <a:r>
              <a:rPr lang="en-US" sz="2400" dirty="0"/>
              <a:t>Streets and </a:t>
            </a:r>
            <a:r>
              <a:rPr lang="en-US" sz="2400" dirty="0" smtClean="0"/>
              <a:t>sidewalks – Aubin/</a:t>
            </a:r>
            <a:r>
              <a:rPr lang="en-US" sz="2400" dirty="0" err="1" smtClean="0"/>
              <a:t>Nason</a:t>
            </a:r>
            <a:r>
              <a:rPr lang="en-US" sz="2400" dirty="0" smtClean="0"/>
              <a:t> Neighborhood improvements</a:t>
            </a:r>
            <a:endParaRPr lang="en-US" sz="2400" dirty="0"/>
          </a:p>
          <a:p>
            <a:pPr>
              <a:buClr>
                <a:srgbClr val="002060"/>
              </a:buClr>
            </a:pPr>
            <a:r>
              <a:rPr lang="en-US" sz="2800" dirty="0" smtClean="0"/>
              <a:t>Public </a:t>
            </a:r>
            <a:r>
              <a:rPr lang="en-US" sz="2800" dirty="0"/>
              <a:t>Social Services</a:t>
            </a:r>
          </a:p>
          <a:p>
            <a:pPr lvl="1">
              <a:buClr>
                <a:srgbClr val="002060"/>
              </a:buClr>
            </a:pPr>
            <a:r>
              <a:rPr lang="en-US" sz="2400" dirty="0" smtClean="0"/>
              <a:t>Our Neighbors’ Table, </a:t>
            </a:r>
            <a:r>
              <a:rPr lang="en-US" sz="2400" dirty="0" err="1" smtClean="0"/>
              <a:t>Pettingill</a:t>
            </a:r>
            <a:r>
              <a:rPr lang="en-US" sz="2400" dirty="0" smtClean="0"/>
              <a:t> House, Jeanne Geiger Crisis Center, Boys and Girls Club, Amesbury Public Schools</a:t>
            </a:r>
            <a:endParaRPr lang="en-US" sz="2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4865" y="160338"/>
            <a:ext cx="10779227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CDBG Program in Amesbury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716710" y="1067143"/>
            <a:ext cx="2674834" cy="19837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lvl="1" indent="-228600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800" indent="-182880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68680" indent="-182563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51560" indent="-182880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234440" indent="-182880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417320" indent="-182880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600200" indent="-182880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83080" indent="-182880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 algn="ctr">
              <a:buClr>
                <a:srgbClr val="002060"/>
              </a:buClr>
              <a:buNone/>
            </a:pPr>
            <a:r>
              <a:rPr lang="en-US" sz="2800" b="1" dirty="0"/>
              <a:t>Total Funds received since 2008: </a:t>
            </a:r>
            <a:endParaRPr lang="en-US" sz="2800" b="1" dirty="0" smtClean="0"/>
          </a:p>
          <a:p>
            <a:pPr marL="0" indent="0" algn="ctr">
              <a:buClr>
                <a:srgbClr val="002060"/>
              </a:buClr>
              <a:buNone/>
            </a:pPr>
            <a:r>
              <a:rPr lang="en-US" sz="2800" b="1" dirty="0" smtClean="0"/>
              <a:t>$3.35 million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2790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Neighbor clipart 2 » Clipart St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4865" y="1202809"/>
            <a:ext cx="9762279" cy="2830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lvl="1" indent="-228600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800" indent="-182880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68680" indent="-182563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51560" indent="-182880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234440" indent="-182880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417320" indent="-182880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600200" indent="-182880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83080" indent="-182880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 algn="ctr">
              <a:buClr>
                <a:srgbClr val="002060"/>
              </a:buClr>
              <a:buNone/>
            </a:pPr>
            <a:r>
              <a:rPr lang="en-US" sz="2800" b="1" dirty="0" smtClean="0"/>
              <a:t>Total Funds received since 2008: $3.35 million</a:t>
            </a:r>
          </a:p>
          <a:p>
            <a:pPr>
              <a:buClr>
                <a:srgbClr val="002060"/>
              </a:buClr>
            </a:pPr>
            <a:endParaRPr lang="en-US" sz="2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4865" y="160338"/>
            <a:ext cx="10779227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Amesbury CDBG Program</a:t>
            </a:r>
            <a:endParaRPr lang="en-US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472640"/>
              </p:ext>
            </p:extLst>
          </p:nvPr>
        </p:nvGraphicFramePr>
        <p:xfrm>
          <a:off x="1538241" y="1824528"/>
          <a:ext cx="8767985" cy="4760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488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Neighbor clipart 2 » Clipart St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4865" y="1268726"/>
            <a:ext cx="11283430" cy="55654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lvl="1" indent="-228600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800" indent="-182880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68680" indent="-182563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51560" indent="-182880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234440" indent="-182880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417320" indent="-182880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600200" indent="-182880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83080" indent="-182880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>
              <a:buClr>
                <a:srgbClr val="002060"/>
              </a:buClr>
              <a:buNone/>
            </a:pPr>
            <a:r>
              <a:rPr lang="en-US" sz="2600" b="1" dirty="0" smtClean="0"/>
              <a:t>1. Housing Rehabilitation: Rehab 10 units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2060"/>
              </a:buClr>
            </a:pPr>
            <a:r>
              <a:rPr lang="en-US" sz="2500" dirty="0" smtClean="0"/>
              <a:t>Primarily seniors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2060"/>
              </a:buClr>
            </a:pPr>
            <a:r>
              <a:rPr lang="en-US" sz="2500" dirty="0" smtClean="0"/>
              <a:t>Heating, roofs, windows, mold, safety features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2060"/>
              </a:buClr>
            </a:pPr>
            <a:r>
              <a:rPr lang="en-US" sz="2500" dirty="0" smtClean="0"/>
              <a:t>10 units in progress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en-US" sz="2600" b="1" dirty="0" smtClean="0"/>
              <a:t>2. Architectural Barriers: Install new accessible ramp at City Hall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2060"/>
              </a:buClr>
            </a:pPr>
            <a:r>
              <a:rPr lang="en-US" sz="2500" dirty="0" smtClean="0"/>
              <a:t>Ramp to be installed in September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en-US" sz="2600" b="1" dirty="0" smtClean="0"/>
              <a:t>3. Public Social Services: Food Pantry, Domestic Violence Prevention, Emergency Financial Assistance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2060"/>
              </a:buClr>
            </a:pPr>
            <a:r>
              <a:rPr lang="en-US" sz="2500" dirty="0" smtClean="0"/>
              <a:t>Our Neighbors’ Table, </a:t>
            </a:r>
            <a:r>
              <a:rPr lang="en-US" sz="2500" dirty="0" err="1" smtClean="0"/>
              <a:t>Pettingill</a:t>
            </a:r>
            <a:r>
              <a:rPr lang="en-US" sz="2500" dirty="0" smtClean="0"/>
              <a:t> House and Jeanne Geiger Crisis Center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2060"/>
              </a:buClr>
            </a:pPr>
            <a:r>
              <a:rPr lang="en-US" sz="2500" dirty="0" smtClean="0"/>
              <a:t>Funds spent</a:t>
            </a:r>
            <a:endParaRPr lang="en-US" sz="25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4865" y="160338"/>
            <a:ext cx="10779227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Amesbury CDBG Program – FY 2019 Status</a:t>
            </a:r>
            <a:endParaRPr lang="en-US" b="1" dirty="0"/>
          </a:p>
        </p:txBody>
      </p:sp>
      <p:pic>
        <p:nvPicPr>
          <p:cNvPr id="1026" name="Picture 2" descr="Image result for our neighbors table amesbury 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41" y="85296"/>
            <a:ext cx="1553854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ettingill house amesbury 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422" y="1485901"/>
            <a:ext cx="2549725" cy="100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jeanne geiger crisis center amesbury 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665" y="2588678"/>
            <a:ext cx="2090335" cy="87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56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Neighbor clipart 2 » Clipart St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4865" y="1292539"/>
            <a:ext cx="11283430" cy="44502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lvl="1" indent="-228600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800" indent="-182880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68680" indent="-182563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51560" indent="-182880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234440" indent="-182880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417320" indent="-182880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600200" indent="-182880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83080" indent="-182880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>
              <a:buClr>
                <a:srgbClr val="002060"/>
              </a:buClr>
            </a:pPr>
            <a:r>
              <a:rPr lang="en-US" sz="2600" dirty="0" smtClean="0"/>
              <a:t>Received $550,000 </a:t>
            </a:r>
          </a:p>
          <a:p>
            <a:pPr lvl="1">
              <a:buClr>
                <a:srgbClr val="002060"/>
              </a:buClr>
            </a:pPr>
            <a:r>
              <a:rPr lang="en-US" sz="2200" dirty="0" smtClean="0"/>
              <a:t>$400K less than usual</a:t>
            </a:r>
          </a:p>
          <a:p>
            <a:pPr>
              <a:buClr>
                <a:srgbClr val="002060"/>
              </a:buClr>
            </a:pPr>
            <a:r>
              <a:rPr lang="en-US" sz="2600" dirty="0" smtClean="0"/>
              <a:t>Begin work in August 2021</a:t>
            </a:r>
          </a:p>
          <a:p>
            <a:pPr>
              <a:buClr>
                <a:srgbClr val="002060"/>
              </a:buClr>
            </a:pPr>
            <a:r>
              <a:rPr lang="en-US" sz="2600" dirty="0"/>
              <a:t>Scope:</a:t>
            </a:r>
          </a:p>
          <a:p>
            <a:pPr marL="228600" lvl="1" indent="0">
              <a:buClr>
                <a:srgbClr val="002060"/>
              </a:buClr>
              <a:buNone/>
            </a:pPr>
            <a:r>
              <a:rPr lang="en-US" sz="2200" dirty="0"/>
              <a:t>1. Housing </a:t>
            </a:r>
            <a:r>
              <a:rPr lang="en-US" sz="2200" dirty="0" smtClean="0"/>
              <a:t>Rehab: </a:t>
            </a:r>
            <a:r>
              <a:rPr lang="en-US" sz="2200" dirty="0"/>
              <a:t>Rehab </a:t>
            </a:r>
            <a:r>
              <a:rPr lang="en-US" sz="2200" dirty="0" smtClean="0"/>
              <a:t>~10 units. Funds available soon!</a:t>
            </a:r>
            <a:endParaRPr lang="en-US" sz="2200" dirty="0"/>
          </a:p>
          <a:p>
            <a:pPr marL="228600" lvl="1" indent="0">
              <a:buClr>
                <a:srgbClr val="002060"/>
              </a:buClr>
              <a:buNone/>
            </a:pPr>
            <a:r>
              <a:rPr lang="en-US" sz="2200" dirty="0"/>
              <a:t>2. Public Social Services: Tuition Assistance for </a:t>
            </a:r>
            <a:r>
              <a:rPr lang="en-US" sz="2200" dirty="0" smtClean="0"/>
              <a:t>After-School Program</a:t>
            </a:r>
            <a:endParaRPr lang="en-US" sz="2600" dirty="0" smtClean="0"/>
          </a:p>
          <a:p>
            <a:pPr>
              <a:buClr>
                <a:srgbClr val="002060"/>
              </a:buClr>
            </a:pPr>
            <a:r>
              <a:rPr lang="en-US" sz="2600" dirty="0" smtClean="0"/>
              <a:t>Brought CDBG Program back “in-house”</a:t>
            </a:r>
          </a:p>
          <a:p>
            <a:pPr lvl="1">
              <a:buClr>
                <a:srgbClr val="002060"/>
              </a:buClr>
            </a:pPr>
            <a:r>
              <a:rPr lang="en-US" sz="2400" dirty="0"/>
              <a:t>Hired Shauna </a:t>
            </a:r>
            <a:r>
              <a:rPr lang="en-US" sz="2400" dirty="0" smtClean="0"/>
              <a:t>Becotte: Community </a:t>
            </a:r>
            <a:r>
              <a:rPr lang="en-US" sz="2400" dirty="0"/>
              <a:t>Development and Housing </a:t>
            </a:r>
            <a:r>
              <a:rPr lang="en-US" sz="2400" dirty="0" smtClean="0"/>
              <a:t>Manager</a:t>
            </a:r>
          </a:p>
          <a:p>
            <a:pPr lvl="1">
              <a:buClr>
                <a:srgbClr val="002060"/>
              </a:buClr>
            </a:pPr>
            <a:r>
              <a:rPr lang="en-US" sz="2400" dirty="0" smtClean="0"/>
              <a:t>More collaboration and forward thinking for the program</a:t>
            </a:r>
          </a:p>
          <a:p>
            <a:pPr lvl="1">
              <a:buClr>
                <a:srgbClr val="002060"/>
              </a:buClr>
            </a:pPr>
            <a:r>
              <a:rPr lang="en-US" sz="2400" dirty="0" smtClean="0"/>
              <a:t>Update website with more timely information</a:t>
            </a:r>
          </a:p>
          <a:p>
            <a:pPr lvl="1">
              <a:buClr>
                <a:srgbClr val="002060"/>
              </a:buClr>
            </a:pPr>
            <a:r>
              <a:rPr lang="en-US" sz="2400" dirty="0" smtClean="0"/>
              <a:t>Coordinate with Communications Director to promote program</a:t>
            </a:r>
            <a:endParaRPr lang="en-US" sz="2400" dirty="0"/>
          </a:p>
          <a:p>
            <a:pPr marL="0" indent="0">
              <a:buClr>
                <a:srgbClr val="002060"/>
              </a:buClr>
              <a:buNone/>
            </a:pPr>
            <a:endParaRPr lang="en-US" sz="25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4865" y="160338"/>
            <a:ext cx="10779227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Amesbury CDBG Program – FY 2020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534" y="329727"/>
            <a:ext cx="2709016" cy="2709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489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he Sustainable Urban Alternatives House in Flint, Michig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98" y="1208360"/>
            <a:ext cx="6214533" cy="46609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word out for Housing Rehab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2000" y="1208360"/>
            <a:ext cx="46113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Posted on OCED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Brochure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Council on Aging Newsletter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Churches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Others….?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2000" y="6213620"/>
            <a:ext cx="11613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https://www.amesburyma.gov/community-economic-development/pages/amesbury-housing-rehabilitation-program-cdbg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37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5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8E40C8"/>
      </a:accent1>
      <a:accent2>
        <a:srgbClr val="D1A458"/>
      </a:accent2>
      <a:accent3>
        <a:srgbClr val="219550"/>
      </a:accent3>
      <a:accent4>
        <a:srgbClr val="5AA2C8"/>
      </a:accent4>
      <a:accent5>
        <a:srgbClr val="D1737B"/>
      </a:accent5>
      <a:accent6>
        <a:srgbClr val="7B7931"/>
      </a:accent6>
      <a:hlink>
        <a:srgbClr val="8E40C8"/>
      </a:hlink>
      <a:folHlink>
        <a:srgbClr val="8E40C8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48 (4).potx" id="{390B9148-2E44-4729-BA38-DDB5AE565DC7}" vid="{41D5A012-D669-49FF-A992-EBB02BCA5C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Architecture pitch deck</Template>
  <TotalTime>0</TotalTime>
  <Words>677</Words>
  <Application>Microsoft Office PowerPoint</Application>
  <PresentationFormat>Widescreen</PresentationFormat>
  <Paragraphs>118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Times New Roman</vt:lpstr>
      <vt:lpstr>Wingdings</vt:lpstr>
      <vt:lpstr>Office Theme</vt:lpstr>
      <vt:lpstr>Amesbury CDBG Program</vt:lpstr>
      <vt:lpstr>Agenda     </vt:lpstr>
      <vt:lpstr>What is CDBG?</vt:lpstr>
      <vt:lpstr>What Does CDBG Fund?</vt:lpstr>
      <vt:lpstr>PowerPoint Presentation</vt:lpstr>
      <vt:lpstr>PowerPoint Presentation</vt:lpstr>
      <vt:lpstr>PowerPoint Presentation</vt:lpstr>
      <vt:lpstr>PowerPoint Presentation</vt:lpstr>
      <vt:lpstr>Getting the word out for Housing Rehab</vt:lpstr>
      <vt:lpstr>  Amesbury’s CDBG 2021 Application</vt:lpstr>
      <vt:lpstr>CDBG FY 2021 Timeline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2020-09-14T12:56:11Z</dcterms:created>
  <dcterms:modified xsi:type="dcterms:W3CDTF">2021-08-05T15:57:24Z</dcterms:modified>
</cp:coreProperties>
</file>