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720" r:id="rId1"/>
  </p:sldMasterIdLst>
  <p:notesMasterIdLst>
    <p:notesMasterId r:id="rId31"/>
  </p:notesMasterIdLst>
  <p:sldIdLst>
    <p:sldId id="256" r:id="rId2"/>
    <p:sldId id="285" r:id="rId3"/>
    <p:sldId id="291" r:id="rId4"/>
    <p:sldId id="274" r:id="rId5"/>
    <p:sldId id="258" r:id="rId6"/>
    <p:sldId id="288" r:id="rId7"/>
    <p:sldId id="257" r:id="rId8"/>
    <p:sldId id="282" r:id="rId9"/>
    <p:sldId id="259" r:id="rId10"/>
    <p:sldId id="260" r:id="rId11"/>
    <p:sldId id="284" r:id="rId12"/>
    <p:sldId id="286" r:id="rId13"/>
    <p:sldId id="287" r:id="rId14"/>
    <p:sldId id="261" r:id="rId15"/>
    <p:sldId id="281" r:id="rId16"/>
    <p:sldId id="262" r:id="rId17"/>
    <p:sldId id="263" r:id="rId18"/>
    <p:sldId id="264" r:id="rId19"/>
    <p:sldId id="266" r:id="rId20"/>
    <p:sldId id="267" r:id="rId21"/>
    <p:sldId id="276" r:id="rId22"/>
    <p:sldId id="275" r:id="rId23"/>
    <p:sldId id="277" r:id="rId24"/>
    <p:sldId id="278" r:id="rId25"/>
    <p:sldId id="279" r:id="rId26"/>
    <p:sldId id="280" r:id="rId27"/>
    <p:sldId id="289" r:id="rId28"/>
    <p:sldId id="290"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18A8B-6CB3-BB40-814A-C88491495DD6}" v="5264" dt="2023-10-20T13:44:51.333"/>
    <p1510:client id="{F6CA3DF3-0B49-2B43-EBDC-6C4CA14F8E74}" v="101" dt="2023-10-20T13:35:33.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10" d="100"/>
          <a:sy n="110" d="100"/>
        </p:scale>
        <p:origin x="13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68-DC41-A633-84D910D657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68-DC41-A633-84D910D6570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Female </c:v>
                </c:pt>
                <c:pt idx="1">
                  <c:v>Male </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0-DEAB-5145-8DAC-7EA756A0D5F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0089033399579"/>
          <c:y val="0.27236558478728362"/>
          <c:w val="0.58527825295799685"/>
          <c:h val="0.71145257206892831"/>
        </c:manualLayout>
      </c:layout>
      <c:pieChart>
        <c:varyColors val="1"/>
        <c:ser>
          <c:idx val="0"/>
          <c:order val="0"/>
          <c:tx>
            <c:strRef>
              <c:f>Sheet1!$B$1</c:f>
              <c:strCache>
                <c:ptCount val="1"/>
                <c:pt idx="0">
                  <c:v>Staff Support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D7-453E-914E-1F755CF3B74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D7-453E-914E-1F755CF3B74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2D7-453E-914E-1F755CF3B74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2D7-453E-914E-1F755CF3B74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2D7-453E-914E-1F755CF3B74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Excellent </c:v>
                </c:pt>
                <c:pt idx="1">
                  <c:v>Good </c:v>
                </c:pt>
                <c:pt idx="2">
                  <c:v>Fair </c:v>
                </c:pt>
                <c:pt idx="3">
                  <c:v>Poor </c:v>
                </c:pt>
                <c:pt idx="4">
                  <c:v>N/A</c:v>
                </c:pt>
              </c:strCache>
            </c:strRef>
          </c:cat>
          <c:val>
            <c:numRef>
              <c:f>Sheet1!$B$2:$B$6</c:f>
              <c:numCache>
                <c:formatCode>0.00%</c:formatCode>
                <c:ptCount val="5"/>
                <c:pt idx="0" formatCode="0%">
                  <c:v>0.43</c:v>
                </c:pt>
                <c:pt idx="1">
                  <c:v>0.18</c:v>
                </c:pt>
                <c:pt idx="2" formatCode="0%">
                  <c:v>1.7999999999999999E-2</c:v>
                </c:pt>
                <c:pt idx="3">
                  <c:v>1.2E-2</c:v>
                </c:pt>
                <c:pt idx="4">
                  <c:v>0.35599999999999998</c:v>
                </c:pt>
              </c:numCache>
            </c:numRef>
          </c:val>
          <c:extLst>
            <c:ext xmlns:c16="http://schemas.microsoft.com/office/drawing/2014/chart" uri="{C3380CC4-5D6E-409C-BE32-E72D297353CC}">
              <c16:uniqueId val="{00000000-A99E-BF4B-984C-E879D303B30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9.2698663765272152E-2"/>
          <c:y val="0.17634163565943081"/>
          <c:w val="0.84122674062707015"/>
          <c:h val="7.98421059840647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80425688976378"/>
          <c:y val="0.16310155246668601"/>
          <c:w val="0.54426648622047247"/>
          <c:h val="0.81639967910927169"/>
        </c:manualLayout>
      </c:layout>
      <c:pieChart>
        <c:varyColors val="1"/>
        <c:ser>
          <c:idx val="0"/>
          <c:order val="0"/>
          <c:tx>
            <c:strRef>
              <c:f>Sheet1!$B$1</c:f>
              <c:strCache>
                <c:ptCount val="1"/>
                <c:pt idx="0">
                  <c:v>Difficulty with Preparation of Meals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B3D-9848-96E5-7818A456B60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B3D-9848-96E5-7818A456B60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B3D-9848-96E5-7818A456B6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sometimes</c:v>
                </c:pt>
                <c:pt idx="1">
                  <c:v>never </c:v>
                </c:pt>
                <c:pt idx="2">
                  <c:v>frequently </c:v>
                </c:pt>
              </c:strCache>
            </c:strRef>
          </c:cat>
          <c:val>
            <c:numRef>
              <c:f>Sheet1!$B$2:$B$4</c:f>
              <c:numCache>
                <c:formatCode>0%</c:formatCode>
                <c:ptCount val="3"/>
                <c:pt idx="0">
                  <c:v>0.21</c:v>
                </c:pt>
                <c:pt idx="1">
                  <c:v>0.76</c:v>
                </c:pt>
                <c:pt idx="2">
                  <c:v>0.03</c:v>
                </c:pt>
              </c:numCache>
            </c:numRef>
          </c:val>
          <c:extLst>
            <c:ext xmlns:c16="http://schemas.microsoft.com/office/drawing/2014/chart" uri="{C3380CC4-5D6E-409C-BE32-E72D297353CC}">
              <c16:uniqueId val="{00000000-8051-4945-BDE9-6E089A6B4E8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Driving Ability </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Driving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41-4009-AA9F-BC00A3ED7A8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41-4009-AA9F-BC00A3ED7A8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541-4009-AA9F-BC00A3ED7A8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do not drive</c:v>
                </c:pt>
                <c:pt idx="1">
                  <c:v>either drive with limitations or don't have a car </c:v>
                </c:pt>
                <c:pt idx="2">
                  <c:v>drive with no limitation</c:v>
                </c:pt>
              </c:strCache>
            </c:strRef>
          </c:cat>
          <c:val>
            <c:numRef>
              <c:f>Sheet1!$B$2:$B$4</c:f>
              <c:numCache>
                <c:formatCode>0%</c:formatCode>
                <c:ptCount val="3"/>
                <c:pt idx="0">
                  <c:v>0.12</c:v>
                </c:pt>
                <c:pt idx="1">
                  <c:v>0.34</c:v>
                </c:pt>
                <c:pt idx="2">
                  <c:v>0.54</c:v>
                </c:pt>
              </c:numCache>
            </c:numRef>
          </c:val>
          <c:extLst>
            <c:ext xmlns:c16="http://schemas.microsoft.com/office/drawing/2014/chart" uri="{C3380CC4-5D6E-409C-BE32-E72D297353CC}">
              <c16:uniqueId val="{00000000-3E2B-2E49-8DB8-7DB14CDB230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Race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5AD-814D-A1F8-1D4BA0DB19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97-4348-8B3A-27FE974404B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97-4348-8B3A-27FE974404B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1997-4348-8B3A-27FE974404B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5AD-814D-A1F8-1D4BA0DB1908}"/>
              </c:ext>
            </c:extLst>
          </c:dPt>
          <c:dLbls>
            <c:dLbl>
              <c:idx val="1"/>
              <c:delete val="1"/>
              <c:extLst>
                <c:ext xmlns:c15="http://schemas.microsoft.com/office/drawing/2012/chart" uri="{CE6537A1-D6FC-4f65-9D91-7224C49458BB}"/>
                <c:ext xmlns:c16="http://schemas.microsoft.com/office/drawing/2014/chart" uri="{C3380CC4-5D6E-409C-BE32-E72D297353CC}">
                  <c16:uniqueId val="{00000001-1997-4348-8B3A-27FE974404B8}"/>
                </c:ext>
              </c:extLst>
            </c:dLbl>
            <c:dLbl>
              <c:idx val="2"/>
              <c:delete val="1"/>
              <c:extLst>
                <c:ext xmlns:c15="http://schemas.microsoft.com/office/drawing/2012/chart" uri="{CE6537A1-D6FC-4f65-9D91-7224C49458BB}"/>
                <c:ext xmlns:c16="http://schemas.microsoft.com/office/drawing/2014/chart" uri="{C3380CC4-5D6E-409C-BE32-E72D297353CC}">
                  <c16:uniqueId val="{00000003-1997-4348-8B3A-27FE974404B8}"/>
                </c:ext>
              </c:extLst>
            </c:dLbl>
            <c:dLbl>
              <c:idx val="3"/>
              <c:delete val="1"/>
              <c:extLst>
                <c:ext xmlns:c15="http://schemas.microsoft.com/office/drawing/2012/chart" uri="{CE6537A1-D6FC-4f65-9D91-7224C49458BB}"/>
                <c:ext xmlns:c16="http://schemas.microsoft.com/office/drawing/2014/chart" uri="{C3380CC4-5D6E-409C-BE32-E72D297353CC}">
                  <c16:uniqueId val="{00000002-1997-4348-8B3A-27FE974404B8}"/>
                </c:ext>
              </c:extLst>
            </c:dLbl>
            <c:dLbl>
              <c:idx val="4"/>
              <c:delete val="1"/>
              <c:extLst>
                <c:ext xmlns:c15="http://schemas.microsoft.com/office/drawing/2012/chart" uri="{CE6537A1-D6FC-4f65-9D91-7224C49458BB}"/>
                <c:ext xmlns:c16="http://schemas.microsoft.com/office/drawing/2014/chart" uri="{C3380CC4-5D6E-409C-BE32-E72D297353CC}">
                  <c16:uniqueId val="{00000009-65AD-814D-A1F8-1D4BA0DB19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Caucasian or White</c:v>
                </c:pt>
                <c:pt idx="1">
                  <c:v>Black or African American </c:v>
                </c:pt>
                <c:pt idx="2">
                  <c:v>Hispanic or Latino</c:v>
                </c:pt>
                <c:pt idx="3">
                  <c:v>Asian</c:v>
                </c:pt>
                <c:pt idx="4">
                  <c:v>American Indian or Alaskan Native</c:v>
                </c:pt>
              </c:strCache>
            </c:strRef>
          </c:cat>
          <c:val>
            <c:numRef>
              <c:f>Sheet1!$B$2:$B$6</c:f>
              <c:numCache>
                <c:formatCode>0.00%</c:formatCode>
                <c:ptCount val="5"/>
                <c:pt idx="0" formatCode="0%">
                  <c:v>0.96</c:v>
                </c:pt>
                <c:pt idx="1">
                  <c:v>1.6E-2</c:v>
                </c:pt>
                <c:pt idx="2" formatCode="0%">
                  <c:v>0.01</c:v>
                </c:pt>
                <c:pt idx="3">
                  <c:v>5.0000000000000001E-3</c:v>
                </c:pt>
                <c:pt idx="4">
                  <c:v>5.0000000000000001E-3</c:v>
                </c:pt>
              </c:numCache>
            </c:numRef>
          </c:val>
          <c:extLst>
            <c:ext xmlns:c16="http://schemas.microsoft.com/office/drawing/2014/chart" uri="{C3380CC4-5D6E-409C-BE32-E72D297353CC}">
              <c16:uniqueId val="{00000000-1997-4348-8B3A-27FE974404B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858828571862063"/>
          <c:y val="0.27635162072211261"/>
          <c:w val="0.40690912745975633"/>
          <c:h val="0.68320834071019076"/>
        </c:manualLayout>
      </c:layout>
      <c:pieChart>
        <c:varyColors val="1"/>
        <c:ser>
          <c:idx val="0"/>
          <c:order val="0"/>
          <c:tx>
            <c:strRef>
              <c:f>Sheet1!$B$1</c:f>
              <c:strCache>
                <c:ptCount val="1"/>
                <c:pt idx="0">
                  <c:v>Age</c:v>
                </c:pt>
              </c:strCache>
            </c:strRef>
          </c:tx>
          <c:dPt>
            <c:idx val="0"/>
            <c:bubble3D val="0"/>
            <c:spPr>
              <a:solidFill>
                <a:schemeClr val="accent1"/>
              </a:solidFill>
              <a:ln>
                <a:solidFill>
                  <a:schemeClr val="accent2"/>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78D-9A45-B2C2-786AAE32A2C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78D-9A45-B2C2-786AAE32A2C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65 years and older  </c:v>
                </c:pt>
                <c:pt idx="1">
                  <c:v>55-65 years old </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0-8612-784B-8F5E-2F26615E88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Gross Household Income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A1-4265-A5A9-E1A369BB13C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0A1-4265-A5A9-E1A369BB13C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0A1-4265-A5A9-E1A369BB13C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0A1-4265-A5A9-E1A369BB13C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0A1-4265-A5A9-E1A369BB13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$25,000</c:v>
                </c:pt>
                <c:pt idx="1">
                  <c:v>$25,001-$50,000</c:v>
                </c:pt>
                <c:pt idx="2">
                  <c:v>$50,001-$75,000</c:v>
                </c:pt>
                <c:pt idx="3">
                  <c:v>$75,001-$100,000</c:v>
                </c:pt>
                <c:pt idx="4">
                  <c:v>over $100,000</c:v>
                </c:pt>
              </c:strCache>
            </c:strRef>
          </c:cat>
          <c:val>
            <c:numRef>
              <c:f>Sheet1!$B$2:$B$6</c:f>
              <c:numCache>
                <c:formatCode>0.00%</c:formatCode>
                <c:ptCount val="5"/>
                <c:pt idx="0">
                  <c:v>0.2283</c:v>
                </c:pt>
                <c:pt idx="1">
                  <c:v>0.39500000000000002</c:v>
                </c:pt>
                <c:pt idx="2">
                  <c:v>0.1852</c:v>
                </c:pt>
                <c:pt idx="3">
                  <c:v>0.1172</c:v>
                </c:pt>
                <c:pt idx="4">
                  <c:v>7.3999999999999996E-2</c:v>
                </c:pt>
              </c:numCache>
            </c:numRef>
          </c:val>
          <c:extLst>
            <c:ext xmlns:c16="http://schemas.microsoft.com/office/drawing/2014/chart" uri="{C3380CC4-5D6E-409C-BE32-E72D297353CC}">
              <c16:uniqueId val="{00000000-444F-4045-B255-9A14C5509B6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Respondents Using Council on Aging Services </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People Using Council on Aging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F28-994C-B413-580B724D83B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F28-994C-B413-580B724D83B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using </c:v>
                </c:pt>
                <c:pt idx="1">
                  <c:v>not using </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0-A320-5348-AB77-8CC8163E915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Need for Legal or Financial Advice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5E1-4F55-ADF1-E9AC08E19E9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5E1-4F55-ADF1-E9AC08E19E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0.4254</c:v>
                </c:pt>
                <c:pt idx="1">
                  <c:v>0.5746</c:v>
                </c:pt>
              </c:numCache>
            </c:numRef>
          </c:val>
          <c:extLst>
            <c:ext xmlns:c16="http://schemas.microsoft.com/office/drawing/2014/chart" uri="{C3380CC4-5D6E-409C-BE32-E72D297353CC}">
              <c16:uniqueId val="{00000000-9895-1F49-8C50-F76188EF3C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675000000000001"/>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Financial Assistance (e.g. Tax prep, fuel, SNAP, SHINE)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740-4F46-A5F6-D0F055AE8FB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740-4F46-A5F6-D0F055AE8FB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740-4F46-A5F6-D0F055AE8FB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740-4F46-A5F6-D0F055AE8FBF}"/>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740-4F46-A5F6-D0F055AE8FB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N/A</c:v>
                </c:pt>
                <c:pt idx="1">
                  <c:v>poor</c:v>
                </c:pt>
                <c:pt idx="2">
                  <c:v>fair</c:v>
                </c:pt>
                <c:pt idx="3">
                  <c:v>good</c:v>
                </c:pt>
                <c:pt idx="4">
                  <c:v>excellent</c:v>
                </c:pt>
              </c:strCache>
            </c:strRef>
          </c:cat>
          <c:val>
            <c:numRef>
              <c:f>Sheet1!$B$2:$B$6</c:f>
              <c:numCache>
                <c:formatCode>General</c:formatCode>
                <c:ptCount val="5"/>
                <c:pt idx="0">
                  <c:v>44</c:v>
                </c:pt>
                <c:pt idx="1">
                  <c:v>1</c:v>
                </c:pt>
                <c:pt idx="2">
                  <c:v>1</c:v>
                </c:pt>
                <c:pt idx="3">
                  <c:v>20</c:v>
                </c:pt>
                <c:pt idx="4">
                  <c:v>34</c:v>
                </c:pt>
              </c:numCache>
            </c:numRef>
          </c:val>
          <c:extLst>
            <c:ext xmlns:c16="http://schemas.microsoft.com/office/drawing/2014/chart" uri="{C3380CC4-5D6E-409C-BE32-E72D297353CC}">
              <c16:uniqueId val="{00000000-02D6-104F-A779-26F12699D29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710746353834048"/>
          <c:y val="0.34051861394163963"/>
          <c:w val="0.54971051783153324"/>
          <c:h val="0.65948138605836037"/>
        </c:manualLayout>
      </c:layout>
      <c:pieChart>
        <c:varyColors val="1"/>
        <c:ser>
          <c:idx val="0"/>
          <c:order val="0"/>
          <c:tx>
            <c:strRef>
              <c:f>Sheet1!$B$1</c:f>
              <c:strCache>
                <c:ptCount val="1"/>
                <c:pt idx="0">
                  <c:v>Staff expertise and attitude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C82-4C1A-A1E8-775BC1A97CB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C82-4C1A-A1E8-775BC1A97CB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EB8-3B47-91F4-3B3A105112D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EB8-3B47-91F4-3B3A105112D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6EB8-3B47-91F4-3B3A105112D5}"/>
              </c:ext>
            </c:extLst>
          </c:dPt>
          <c:dLbls>
            <c:dLbl>
              <c:idx val="2"/>
              <c:delete val="1"/>
              <c:extLst>
                <c:ext xmlns:c15="http://schemas.microsoft.com/office/drawing/2012/chart" uri="{CE6537A1-D6FC-4f65-9D91-7224C49458BB}"/>
                <c:ext xmlns:c16="http://schemas.microsoft.com/office/drawing/2014/chart" uri="{C3380CC4-5D6E-409C-BE32-E72D297353CC}">
                  <c16:uniqueId val="{00000003-6EB8-3B47-91F4-3B3A105112D5}"/>
                </c:ext>
              </c:extLst>
            </c:dLbl>
            <c:dLbl>
              <c:idx val="3"/>
              <c:delete val="1"/>
              <c:extLst>
                <c:ext xmlns:c15="http://schemas.microsoft.com/office/drawing/2012/chart" uri="{CE6537A1-D6FC-4f65-9D91-7224C49458BB}"/>
                <c:ext xmlns:c16="http://schemas.microsoft.com/office/drawing/2014/chart" uri="{C3380CC4-5D6E-409C-BE32-E72D297353CC}">
                  <c16:uniqueId val="{00000001-6EB8-3B47-91F4-3B3A105112D5}"/>
                </c:ext>
              </c:extLst>
            </c:dLbl>
            <c:dLbl>
              <c:idx val="4"/>
              <c:delete val="1"/>
              <c:extLst>
                <c:ext xmlns:c15="http://schemas.microsoft.com/office/drawing/2012/chart" uri="{CE6537A1-D6FC-4f65-9D91-7224C49458BB}"/>
                <c:ext xmlns:c16="http://schemas.microsoft.com/office/drawing/2014/chart" uri="{C3380CC4-5D6E-409C-BE32-E72D297353CC}">
                  <c16:uniqueId val="{00000002-6EB8-3B47-91F4-3B3A105112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Excellent </c:v>
                </c:pt>
                <c:pt idx="1">
                  <c:v>Good</c:v>
                </c:pt>
                <c:pt idx="2">
                  <c:v>Fair </c:v>
                </c:pt>
                <c:pt idx="3">
                  <c:v>Poor</c:v>
                </c:pt>
                <c:pt idx="4">
                  <c:v>N/A</c:v>
                </c:pt>
              </c:strCache>
            </c:strRef>
          </c:cat>
          <c:val>
            <c:numRef>
              <c:f>Sheet1!$B$2:$B$6</c:f>
              <c:numCache>
                <c:formatCode>0.00%</c:formatCode>
                <c:ptCount val="5"/>
                <c:pt idx="0" formatCode="0%">
                  <c:v>0.76</c:v>
                </c:pt>
                <c:pt idx="1">
                  <c:v>0.18179999999999999</c:v>
                </c:pt>
                <c:pt idx="2">
                  <c:v>1.7000000000000001E-2</c:v>
                </c:pt>
                <c:pt idx="3">
                  <c:v>1.1299999999999999E-2</c:v>
                </c:pt>
                <c:pt idx="4">
                  <c:v>2.8000000000000001E-2</c:v>
                </c:pt>
              </c:numCache>
            </c:numRef>
          </c:val>
          <c:extLst>
            <c:ext xmlns:c16="http://schemas.microsoft.com/office/drawing/2014/chart" uri="{C3380CC4-5D6E-409C-BE32-E72D297353CC}">
              <c16:uniqueId val="{00000000-6EB8-3B47-91F4-3B3A105112D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2536B-B0AA-438F-92B5-E59E2A64A65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CBB57CBF-8F4D-4794-A6AF-841F492A9FFB}">
      <dgm:prSet/>
      <dgm:spPr/>
      <dgm:t>
        <a:bodyPr/>
        <a:lstStyle/>
        <a:p>
          <a:pPr rtl="0"/>
          <a:r>
            <a:rPr lang="en-US" b="0" i="0">
              <a:latin typeface="Gill Sans MT" panose="020B0502020104020203"/>
            </a:rPr>
            <a:t>How do</a:t>
          </a:r>
          <a:r>
            <a:rPr lang="en-US" b="0" i="0"/>
            <a:t> respondents </a:t>
          </a:r>
          <a:r>
            <a:rPr lang="en-US" b="0" i="0">
              <a:latin typeface="Gill Sans MT" panose="020B0502020104020203"/>
            </a:rPr>
            <a:t>hear about COA services</a:t>
          </a:r>
          <a:r>
            <a:rPr lang="en-US">
              <a:latin typeface="Gill Sans MT" panose="020B0502020104020203"/>
            </a:rPr>
            <a:t>?</a:t>
          </a:r>
          <a:endParaRPr lang="en-US"/>
        </a:p>
      </dgm:t>
    </dgm:pt>
    <dgm:pt modelId="{CF01F7C8-0B7D-4B1F-9D92-A4ACE69FE517}" type="sibTrans" cxnId="{76101374-851C-45CD-9069-7F2382D23741}">
      <dgm:prSet/>
      <dgm:spPr/>
      <dgm:t>
        <a:bodyPr/>
        <a:lstStyle/>
        <a:p>
          <a:endParaRPr lang="en-US"/>
        </a:p>
      </dgm:t>
    </dgm:pt>
    <dgm:pt modelId="{75C8331B-E794-481D-A913-D7A18EB886B5}" type="parTrans" cxnId="{76101374-851C-45CD-9069-7F2382D23741}">
      <dgm:prSet/>
      <dgm:spPr/>
      <dgm:t>
        <a:bodyPr/>
        <a:lstStyle/>
        <a:p>
          <a:endParaRPr lang="en-US"/>
        </a:p>
      </dgm:t>
    </dgm:pt>
    <dgm:pt modelId="{BDE78163-6DBC-43F3-B9EE-D158ED20D45D}">
      <dgm:prSet/>
      <dgm:spPr/>
      <dgm:t>
        <a:bodyPr/>
        <a:lstStyle/>
        <a:p>
          <a:r>
            <a:rPr lang="en-US" b="0" i="0"/>
            <a:t>9% of respondents hear through the Council on Aging website</a:t>
          </a:r>
          <a:endParaRPr lang="en-US"/>
        </a:p>
      </dgm:t>
    </dgm:pt>
    <dgm:pt modelId="{2B4E5B04-0CC4-4D10-87D0-10FE8E2E3D6D}" type="sibTrans" cxnId="{6740D2A1-66E4-4D27-ACE4-4B796D30746F}">
      <dgm:prSet/>
      <dgm:spPr/>
      <dgm:t>
        <a:bodyPr/>
        <a:lstStyle/>
        <a:p>
          <a:endParaRPr lang="en-US"/>
        </a:p>
      </dgm:t>
    </dgm:pt>
    <dgm:pt modelId="{A589918F-924B-486D-8F5B-B58ECCCC3A36}" type="parTrans" cxnId="{6740D2A1-66E4-4D27-ACE4-4B796D30746F}">
      <dgm:prSet/>
      <dgm:spPr/>
      <dgm:t>
        <a:bodyPr/>
        <a:lstStyle/>
        <a:p>
          <a:endParaRPr lang="en-US"/>
        </a:p>
      </dgm:t>
    </dgm:pt>
    <dgm:pt modelId="{FC28F191-55BA-0A49-99D7-F668E2E6BD95}">
      <dgm:prSet/>
      <dgm:spPr/>
      <dgm:t>
        <a:bodyPr/>
        <a:lstStyle/>
        <a:p>
          <a:r>
            <a:rPr lang="en-US" b="0" i="0"/>
            <a:t>100% of respondents hear through the newsletter</a:t>
          </a:r>
          <a:endParaRPr lang="en-US"/>
        </a:p>
      </dgm:t>
    </dgm:pt>
    <dgm:pt modelId="{A3612130-B9F1-EB4F-9D3D-2416212CAC5F}" type="parTrans" cxnId="{ED26FB30-D5D3-5A49-A782-CBDE1DD05F91}">
      <dgm:prSet/>
      <dgm:spPr/>
      <dgm:t>
        <a:bodyPr/>
        <a:lstStyle/>
        <a:p>
          <a:endParaRPr lang="en-US"/>
        </a:p>
      </dgm:t>
    </dgm:pt>
    <dgm:pt modelId="{8FA0FC42-7B86-3342-BE3A-3654A1E3414D}" type="sibTrans" cxnId="{ED26FB30-D5D3-5A49-A782-CBDE1DD05F91}">
      <dgm:prSet/>
      <dgm:spPr/>
      <dgm:t>
        <a:bodyPr/>
        <a:lstStyle/>
        <a:p>
          <a:endParaRPr lang="en-US"/>
        </a:p>
      </dgm:t>
    </dgm:pt>
    <dgm:pt modelId="{0F5B00EE-6B5A-8D4C-91C0-E91FE1D57622}">
      <dgm:prSet/>
      <dgm:spPr/>
      <dgm:t>
        <a:bodyPr/>
        <a:lstStyle/>
        <a:p>
          <a:r>
            <a:rPr lang="en-US" b="0" i="0"/>
            <a:t>28% of respondents hear through announcements during programming </a:t>
          </a:r>
          <a:endParaRPr lang="en-US"/>
        </a:p>
      </dgm:t>
    </dgm:pt>
    <dgm:pt modelId="{8D8F185B-DF43-3D45-B14E-1322A58AFF94}" type="parTrans" cxnId="{BD987BB3-4D91-274A-81CA-129E29FF993A}">
      <dgm:prSet/>
      <dgm:spPr/>
      <dgm:t>
        <a:bodyPr/>
        <a:lstStyle/>
        <a:p>
          <a:endParaRPr lang="en-US"/>
        </a:p>
      </dgm:t>
    </dgm:pt>
    <dgm:pt modelId="{F703BAD1-D914-7441-B139-74EE018C45C9}" type="sibTrans" cxnId="{BD987BB3-4D91-274A-81CA-129E29FF993A}">
      <dgm:prSet/>
      <dgm:spPr/>
      <dgm:t>
        <a:bodyPr/>
        <a:lstStyle/>
        <a:p>
          <a:endParaRPr lang="en-US"/>
        </a:p>
      </dgm:t>
    </dgm:pt>
    <dgm:pt modelId="{C4AEE4DE-D6DB-2B44-BC16-D69FC2BA16AF}">
      <dgm:prSet/>
      <dgm:spPr/>
      <dgm:t>
        <a:bodyPr/>
        <a:lstStyle/>
        <a:p>
          <a:r>
            <a:rPr lang="en-US" b="0" i="0"/>
            <a:t>Friends</a:t>
          </a:r>
          <a:endParaRPr lang="en-US"/>
        </a:p>
      </dgm:t>
    </dgm:pt>
    <dgm:pt modelId="{4BC80F0A-88E1-6045-8A44-0EBB18E59F80}" type="parTrans" cxnId="{4F16F783-EACD-DB4E-8E5E-B3D6D7915FF6}">
      <dgm:prSet/>
      <dgm:spPr/>
      <dgm:t>
        <a:bodyPr/>
        <a:lstStyle/>
        <a:p>
          <a:endParaRPr lang="en-US"/>
        </a:p>
      </dgm:t>
    </dgm:pt>
    <dgm:pt modelId="{45A472B5-1C72-1448-A18B-8AB3EC898663}" type="sibTrans" cxnId="{4F16F783-EACD-DB4E-8E5E-B3D6D7915FF6}">
      <dgm:prSet/>
      <dgm:spPr/>
      <dgm:t>
        <a:bodyPr/>
        <a:lstStyle/>
        <a:p>
          <a:endParaRPr lang="en-US"/>
        </a:p>
      </dgm:t>
    </dgm:pt>
    <dgm:pt modelId="{C92F3EAB-BE6F-9B49-A4F2-B39FE6FB59A8}">
      <dgm:prSet/>
      <dgm:spPr/>
      <dgm:t>
        <a:bodyPr/>
        <a:lstStyle/>
        <a:p>
          <a:r>
            <a:rPr lang="en-US" b="0" i="0"/>
            <a:t>Email</a:t>
          </a:r>
          <a:endParaRPr lang="en-US"/>
        </a:p>
      </dgm:t>
    </dgm:pt>
    <dgm:pt modelId="{32AC618F-53C8-2F40-B4DE-F3880756FEFD}" type="parTrans" cxnId="{83A878E8-47D4-DD46-9333-AB740F563C19}">
      <dgm:prSet/>
      <dgm:spPr/>
      <dgm:t>
        <a:bodyPr/>
        <a:lstStyle/>
        <a:p>
          <a:endParaRPr lang="en-US"/>
        </a:p>
      </dgm:t>
    </dgm:pt>
    <dgm:pt modelId="{BF1217EA-0F6A-CA41-8FCB-A909E9844788}" type="sibTrans" cxnId="{83A878E8-47D4-DD46-9333-AB740F563C19}">
      <dgm:prSet/>
      <dgm:spPr/>
      <dgm:t>
        <a:bodyPr/>
        <a:lstStyle/>
        <a:p>
          <a:endParaRPr lang="en-US"/>
        </a:p>
      </dgm:t>
    </dgm:pt>
    <dgm:pt modelId="{9DF8F5B5-C0DD-F147-989F-D7AA95BBB57B}">
      <dgm:prSet/>
      <dgm:spPr/>
      <dgm:t>
        <a:bodyPr/>
        <a:lstStyle/>
        <a:p>
          <a:r>
            <a:rPr lang="en-US" b="0" i="0">
              <a:latin typeface="Gill Sans MT" panose="020B0502020104020203"/>
            </a:rPr>
            <a:t>Newsletter &amp; Flyer</a:t>
          </a:r>
          <a:endParaRPr lang="en-US"/>
        </a:p>
      </dgm:t>
    </dgm:pt>
    <dgm:pt modelId="{74D79248-AA48-234C-B267-C653139EF319}" type="parTrans" cxnId="{E4AE98DA-17D5-E546-93DD-6D6F2FFEE4C1}">
      <dgm:prSet/>
      <dgm:spPr/>
      <dgm:t>
        <a:bodyPr/>
        <a:lstStyle/>
        <a:p>
          <a:endParaRPr lang="en-US"/>
        </a:p>
      </dgm:t>
    </dgm:pt>
    <dgm:pt modelId="{A8571F28-89A3-1D46-9BE5-A12F38860E2A}" type="sibTrans" cxnId="{E4AE98DA-17D5-E546-93DD-6D6F2FFEE4C1}">
      <dgm:prSet/>
      <dgm:spPr/>
      <dgm:t>
        <a:bodyPr/>
        <a:lstStyle/>
        <a:p>
          <a:endParaRPr lang="en-US"/>
        </a:p>
      </dgm:t>
    </dgm:pt>
    <dgm:pt modelId="{DA221E1F-7107-4E82-A491-9A447945D8A0}">
      <dgm:prSet phldr="0"/>
      <dgm:spPr/>
      <dgm:t>
        <a:bodyPr/>
        <a:lstStyle/>
        <a:p>
          <a:pPr rtl="0"/>
          <a:r>
            <a:rPr lang="en-US" b="0" i="0">
              <a:solidFill>
                <a:srgbClr val="000000"/>
              </a:solidFill>
            </a:rPr>
            <a:t>Phone calls</a:t>
          </a:r>
          <a:endParaRPr lang="en-US" b="0" i="0">
            <a:latin typeface="Gill Sans MT" panose="020B0502020104020203"/>
          </a:endParaRPr>
        </a:p>
      </dgm:t>
    </dgm:pt>
    <dgm:pt modelId="{D1FB50BC-F553-4B3F-A2A5-E4E63746C2D3}" type="parTrans" cxnId="{A68F2A18-97DC-374A-B288-B1354EBA8417}">
      <dgm:prSet/>
      <dgm:spPr/>
    </dgm:pt>
    <dgm:pt modelId="{52B515C8-401B-431A-9679-5E6BCA39E41B}" type="sibTrans" cxnId="{A68F2A18-97DC-374A-B288-B1354EBA8417}">
      <dgm:prSet/>
      <dgm:spPr/>
    </dgm:pt>
    <dgm:pt modelId="{38800976-29AC-9A46-AF40-FB54477452B9}" type="pres">
      <dgm:prSet presAssocID="{D982536B-B0AA-438F-92B5-E59E2A64A655}" presName="linear" presStyleCnt="0">
        <dgm:presLayoutVars>
          <dgm:dir/>
          <dgm:animLvl val="lvl"/>
          <dgm:resizeHandles val="exact"/>
        </dgm:presLayoutVars>
      </dgm:prSet>
      <dgm:spPr/>
    </dgm:pt>
    <dgm:pt modelId="{85FCD4F9-F0E5-A043-B5F1-9339ABB0013E}" type="pres">
      <dgm:prSet presAssocID="{CBB57CBF-8F4D-4794-A6AF-841F492A9FFB}" presName="parentLin" presStyleCnt="0"/>
      <dgm:spPr/>
    </dgm:pt>
    <dgm:pt modelId="{3DCDDCA8-531C-B34E-951E-7ED5F6E46930}" type="pres">
      <dgm:prSet presAssocID="{CBB57CBF-8F4D-4794-A6AF-841F492A9FFB}" presName="parentLeftMargin" presStyleLbl="node1" presStyleIdx="0" presStyleCnt="4"/>
      <dgm:spPr/>
    </dgm:pt>
    <dgm:pt modelId="{D98337F5-2A04-644B-B16E-50114821B2DA}" type="pres">
      <dgm:prSet presAssocID="{CBB57CBF-8F4D-4794-A6AF-841F492A9FFB}" presName="parentText" presStyleLbl="node1" presStyleIdx="0" presStyleCnt="4">
        <dgm:presLayoutVars>
          <dgm:chMax val="0"/>
          <dgm:bulletEnabled val="1"/>
        </dgm:presLayoutVars>
      </dgm:prSet>
      <dgm:spPr/>
    </dgm:pt>
    <dgm:pt modelId="{7AF324E6-3039-1748-8AE4-E3266B94BB36}" type="pres">
      <dgm:prSet presAssocID="{CBB57CBF-8F4D-4794-A6AF-841F492A9FFB}" presName="negativeSpace" presStyleCnt="0"/>
      <dgm:spPr/>
    </dgm:pt>
    <dgm:pt modelId="{C22D6757-85BD-5F46-9891-FC982CE64B1A}" type="pres">
      <dgm:prSet presAssocID="{CBB57CBF-8F4D-4794-A6AF-841F492A9FFB}" presName="childText" presStyleLbl="conFgAcc1" presStyleIdx="0" presStyleCnt="4">
        <dgm:presLayoutVars>
          <dgm:bulletEnabled val="1"/>
        </dgm:presLayoutVars>
      </dgm:prSet>
      <dgm:spPr/>
    </dgm:pt>
    <dgm:pt modelId="{2984EF82-9E11-9C4C-B383-513B4EBA0758}" type="pres">
      <dgm:prSet presAssocID="{CF01F7C8-0B7D-4B1F-9D92-A4ACE69FE517}" presName="spaceBetweenRectangles" presStyleCnt="0"/>
      <dgm:spPr/>
    </dgm:pt>
    <dgm:pt modelId="{E785336E-41C3-A54D-B8BC-0C1A0574F773}" type="pres">
      <dgm:prSet presAssocID="{FC28F191-55BA-0A49-99D7-F668E2E6BD95}" presName="parentLin" presStyleCnt="0"/>
      <dgm:spPr/>
    </dgm:pt>
    <dgm:pt modelId="{43116083-4C21-194A-900A-62CD9E2B6E01}" type="pres">
      <dgm:prSet presAssocID="{FC28F191-55BA-0A49-99D7-F668E2E6BD95}" presName="parentLeftMargin" presStyleLbl="node1" presStyleIdx="0" presStyleCnt="4"/>
      <dgm:spPr/>
    </dgm:pt>
    <dgm:pt modelId="{42A29CCB-2904-244F-9C17-B0F387CC0958}" type="pres">
      <dgm:prSet presAssocID="{FC28F191-55BA-0A49-99D7-F668E2E6BD95}" presName="parentText" presStyleLbl="node1" presStyleIdx="1" presStyleCnt="4">
        <dgm:presLayoutVars>
          <dgm:chMax val="0"/>
          <dgm:bulletEnabled val="1"/>
        </dgm:presLayoutVars>
      </dgm:prSet>
      <dgm:spPr/>
    </dgm:pt>
    <dgm:pt modelId="{125F9205-563A-C943-A7A1-C733E8F338D2}" type="pres">
      <dgm:prSet presAssocID="{FC28F191-55BA-0A49-99D7-F668E2E6BD95}" presName="negativeSpace" presStyleCnt="0"/>
      <dgm:spPr/>
    </dgm:pt>
    <dgm:pt modelId="{EBECDD0B-1E86-0F47-8F35-B38592B78F69}" type="pres">
      <dgm:prSet presAssocID="{FC28F191-55BA-0A49-99D7-F668E2E6BD95}" presName="childText" presStyleLbl="conFgAcc1" presStyleIdx="1" presStyleCnt="4">
        <dgm:presLayoutVars>
          <dgm:bulletEnabled val="1"/>
        </dgm:presLayoutVars>
      </dgm:prSet>
      <dgm:spPr/>
    </dgm:pt>
    <dgm:pt modelId="{BEE187D2-1763-0B48-8ECD-90BCA73DB831}" type="pres">
      <dgm:prSet presAssocID="{8FA0FC42-7B86-3342-BE3A-3654A1E3414D}" presName="spaceBetweenRectangles" presStyleCnt="0"/>
      <dgm:spPr/>
    </dgm:pt>
    <dgm:pt modelId="{E73458C8-1CCD-F146-B9C0-EE79C9009BD5}" type="pres">
      <dgm:prSet presAssocID="{0F5B00EE-6B5A-8D4C-91C0-E91FE1D57622}" presName="parentLin" presStyleCnt="0"/>
      <dgm:spPr/>
    </dgm:pt>
    <dgm:pt modelId="{4EA3DE21-CB22-E54B-84DD-3A319ABDC6F3}" type="pres">
      <dgm:prSet presAssocID="{0F5B00EE-6B5A-8D4C-91C0-E91FE1D57622}" presName="parentLeftMargin" presStyleLbl="node1" presStyleIdx="1" presStyleCnt="4"/>
      <dgm:spPr/>
    </dgm:pt>
    <dgm:pt modelId="{C278DF06-1886-F947-B6D1-302E45BC392E}" type="pres">
      <dgm:prSet presAssocID="{0F5B00EE-6B5A-8D4C-91C0-E91FE1D57622}" presName="parentText" presStyleLbl="node1" presStyleIdx="2" presStyleCnt="4">
        <dgm:presLayoutVars>
          <dgm:chMax val="0"/>
          <dgm:bulletEnabled val="1"/>
        </dgm:presLayoutVars>
      </dgm:prSet>
      <dgm:spPr/>
    </dgm:pt>
    <dgm:pt modelId="{ED5973CB-4BD1-1B44-95D3-CEB31A0C1DDC}" type="pres">
      <dgm:prSet presAssocID="{0F5B00EE-6B5A-8D4C-91C0-E91FE1D57622}" presName="negativeSpace" presStyleCnt="0"/>
      <dgm:spPr/>
    </dgm:pt>
    <dgm:pt modelId="{FC97C775-288C-C749-B1B1-8717034FE966}" type="pres">
      <dgm:prSet presAssocID="{0F5B00EE-6B5A-8D4C-91C0-E91FE1D57622}" presName="childText" presStyleLbl="conFgAcc1" presStyleIdx="2" presStyleCnt="4">
        <dgm:presLayoutVars>
          <dgm:bulletEnabled val="1"/>
        </dgm:presLayoutVars>
      </dgm:prSet>
      <dgm:spPr/>
    </dgm:pt>
    <dgm:pt modelId="{90BD18CC-2F3A-E041-8FE1-A015333EED07}" type="pres">
      <dgm:prSet presAssocID="{F703BAD1-D914-7441-B139-74EE018C45C9}" presName="spaceBetweenRectangles" presStyleCnt="0"/>
      <dgm:spPr/>
    </dgm:pt>
    <dgm:pt modelId="{2464020A-9DC2-7E40-93D9-1597C42E10D8}" type="pres">
      <dgm:prSet presAssocID="{BDE78163-6DBC-43F3-B9EE-D158ED20D45D}" presName="parentLin" presStyleCnt="0"/>
      <dgm:spPr/>
    </dgm:pt>
    <dgm:pt modelId="{DD069912-1930-854F-8E66-D2D7A00B61AB}" type="pres">
      <dgm:prSet presAssocID="{BDE78163-6DBC-43F3-B9EE-D158ED20D45D}" presName="parentLeftMargin" presStyleLbl="node1" presStyleIdx="2" presStyleCnt="4"/>
      <dgm:spPr/>
    </dgm:pt>
    <dgm:pt modelId="{88EEE173-0848-8E47-A689-9C49F0F0A086}" type="pres">
      <dgm:prSet presAssocID="{BDE78163-6DBC-43F3-B9EE-D158ED20D45D}" presName="parentText" presStyleLbl="node1" presStyleIdx="3" presStyleCnt="4">
        <dgm:presLayoutVars>
          <dgm:chMax val="0"/>
          <dgm:bulletEnabled val="1"/>
        </dgm:presLayoutVars>
      </dgm:prSet>
      <dgm:spPr/>
    </dgm:pt>
    <dgm:pt modelId="{4483D487-9CD9-4B45-B16D-2F62EA6F8590}" type="pres">
      <dgm:prSet presAssocID="{BDE78163-6DBC-43F3-B9EE-D158ED20D45D}" presName="negativeSpace" presStyleCnt="0"/>
      <dgm:spPr/>
    </dgm:pt>
    <dgm:pt modelId="{B2F37F10-22B2-9C40-891B-129068784F5F}" type="pres">
      <dgm:prSet presAssocID="{BDE78163-6DBC-43F3-B9EE-D158ED20D45D}" presName="childText" presStyleLbl="conFgAcc1" presStyleIdx="3" presStyleCnt="4">
        <dgm:presLayoutVars>
          <dgm:bulletEnabled val="1"/>
        </dgm:presLayoutVars>
      </dgm:prSet>
      <dgm:spPr/>
    </dgm:pt>
  </dgm:ptLst>
  <dgm:cxnLst>
    <dgm:cxn modelId="{91A05E08-FA70-AE4F-8D6B-887218AB93CC}" type="presOf" srcId="{CBB57CBF-8F4D-4794-A6AF-841F492A9FFB}" destId="{3DCDDCA8-531C-B34E-951E-7ED5F6E46930}" srcOrd="0" destOrd="0" presId="urn:microsoft.com/office/officeart/2005/8/layout/list1"/>
    <dgm:cxn modelId="{AEF29417-A1DC-444E-90A3-D1FBE8F8B9A5}" type="presOf" srcId="{C92F3EAB-BE6F-9B49-A4F2-B39FE6FB59A8}" destId="{C22D6757-85BD-5F46-9891-FC982CE64B1A}" srcOrd="0" destOrd="2" presId="urn:microsoft.com/office/officeart/2005/8/layout/list1"/>
    <dgm:cxn modelId="{A68F2A18-97DC-374A-B288-B1354EBA8417}" srcId="{CBB57CBF-8F4D-4794-A6AF-841F492A9FFB}" destId="{DA221E1F-7107-4E82-A491-9A447945D8A0}" srcOrd="1" destOrd="0" parTransId="{D1FB50BC-F553-4B3F-A2A5-E4E63746C2D3}" sibTransId="{52B515C8-401B-431A-9679-5E6BCA39E41B}"/>
    <dgm:cxn modelId="{3BE7542D-D77E-CE4F-B4AF-B27FAEBF1E52}" type="presOf" srcId="{CBB57CBF-8F4D-4794-A6AF-841F492A9FFB}" destId="{D98337F5-2A04-644B-B16E-50114821B2DA}" srcOrd="1" destOrd="0" presId="urn:microsoft.com/office/officeart/2005/8/layout/list1"/>
    <dgm:cxn modelId="{ED26FB30-D5D3-5A49-A782-CBDE1DD05F91}" srcId="{D982536B-B0AA-438F-92B5-E59E2A64A655}" destId="{FC28F191-55BA-0A49-99D7-F668E2E6BD95}" srcOrd="1" destOrd="0" parTransId="{A3612130-B9F1-EB4F-9D3D-2416212CAC5F}" sibTransId="{8FA0FC42-7B86-3342-BE3A-3654A1E3414D}"/>
    <dgm:cxn modelId="{A5E2C33D-62F2-F949-9990-E16E5B678E68}" type="presOf" srcId="{FC28F191-55BA-0A49-99D7-F668E2E6BD95}" destId="{42A29CCB-2904-244F-9C17-B0F387CC0958}" srcOrd="1" destOrd="0" presId="urn:microsoft.com/office/officeart/2005/8/layout/list1"/>
    <dgm:cxn modelId="{C0650C6E-BD98-6242-A350-86ACE3DADD92}" type="presOf" srcId="{9DF8F5B5-C0DD-F147-989F-D7AA95BBB57B}" destId="{C22D6757-85BD-5F46-9891-FC982CE64B1A}" srcOrd="0" destOrd="0" presId="urn:microsoft.com/office/officeart/2005/8/layout/list1"/>
    <dgm:cxn modelId="{76101374-851C-45CD-9069-7F2382D23741}" srcId="{D982536B-B0AA-438F-92B5-E59E2A64A655}" destId="{CBB57CBF-8F4D-4794-A6AF-841F492A9FFB}" srcOrd="0" destOrd="0" parTransId="{75C8331B-E794-481D-A913-D7A18EB886B5}" sibTransId="{CF01F7C8-0B7D-4B1F-9D92-A4ACE69FE517}"/>
    <dgm:cxn modelId="{51721375-55AB-F940-82B1-5536D05A5E91}" type="presOf" srcId="{BDE78163-6DBC-43F3-B9EE-D158ED20D45D}" destId="{DD069912-1930-854F-8E66-D2D7A00B61AB}" srcOrd="0" destOrd="0" presId="urn:microsoft.com/office/officeart/2005/8/layout/list1"/>
    <dgm:cxn modelId="{4F16F783-EACD-DB4E-8E5E-B3D6D7915FF6}" srcId="{CBB57CBF-8F4D-4794-A6AF-841F492A9FFB}" destId="{C4AEE4DE-D6DB-2B44-BC16-D69FC2BA16AF}" srcOrd="3" destOrd="0" parTransId="{4BC80F0A-88E1-6045-8A44-0EBB18E59F80}" sibTransId="{45A472B5-1C72-1448-A18B-8AB3EC898663}"/>
    <dgm:cxn modelId="{6740D2A1-66E4-4D27-ACE4-4B796D30746F}" srcId="{D982536B-B0AA-438F-92B5-E59E2A64A655}" destId="{BDE78163-6DBC-43F3-B9EE-D158ED20D45D}" srcOrd="3" destOrd="0" parTransId="{A589918F-924B-486D-8F5B-B58ECCCC3A36}" sibTransId="{2B4E5B04-0CC4-4D10-87D0-10FE8E2E3D6D}"/>
    <dgm:cxn modelId="{0C4B3BA3-9606-0345-A732-F4943F706E7C}" type="presOf" srcId="{DA221E1F-7107-4E82-A491-9A447945D8A0}" destId="{C22D6757-85BD-5F46-9891-FC982CE64B1A}" srcOrd="0" destOrd="1" presId="urn:microsoft.com/office/officeart/2005/8/layout/list1"/>
    <dgm:cxn modelId="{2925D3AA-1AEB-4441-824E-E70907FC44D7}" type="presOf" srcId="{C4AEE4DE-D6DB-2B44-BC16-D69FC2BA16AF}" destId="{C22D6757-85BD-5F46-9891-FC982CE64B1A}" srcOrd="0" destOrd="3" presId="urn:microsoft.com/office/officeart/2005/8/layout/list1"/>
    <dgm:cxn modelId="{BD987BB3-4D91-274A-81CA-129E29FF993A}" srcId="{D982536B-B0AA-438F-92B5-E59E2A64A655}" destId="{0F5B00EE-6B5A-8D4C-91C0-E91FE1D57622}" srcOrd="2" destOrd="0" parTransId="{8D8F185B-DF43-3D45-B14E-1322A58AFF94}" sibTransId="{F703BAD1-D914-7441-B139-74EE018C45C9}"/>
    <dgm:cxn modelId="{E3531FBA-1C65-3E44-94D3-BC7E4F966574}" type="presOf" srcId="{0F5B00EE-6B5A-8D4C-91C0-E91FE1D57622}" destId="{4EA3DE21-CB22-E54B-84DD-3A319ABDC6F3}" srcOrd="0" destOrd="0" presId="urn:microsoft.com/office/officeart/2005/8/layout/list1"/>
    <dgm:cxn modelId="{B2E884BC-A735-CA48-B77E-761C247EDB94}" type="presOf" srcId="{BDE78163-6DBC-43F3-B9EE-D158ED20D45D}" destId="{88EEE173-0848-8E47-A689-9C49F0F0A086}" srcOrd="1" destOrd="0" presId="urn:microsoft.com/office/officeart/2005/8/layout/list1"/>
    <dgm:cxn modelId="{DF29A3BC-3987-4546-8FC5-FAF533247E3D}" type="presOf" srcId="{0F5B00EE-6B5A-8D4C-91C0-E91FE1D57622}" destId="{C278DF06-1886-F947-B6D1-302E45BC392E}" srcOrd="1" destOrd="0" presId="urn:microsoft.com/office/officeart/2005/8/layout/list1"/>
    <dgm:cxn modelId="{E4AE98DA-17D5-E546-93DD-6D6F2FFEE4C1}" srcId="{CBB57CBF-8F4D-4794-A6AF-841F492A9FFB}" destId="{9DF8F5B5-C0DD-F147-989F-D7AA95BBB57B}" srcOrd="0" destOrd="0" parTransId="{74D79248-AA48-234C-B267-C653139EF319}" sibTransId="{A8571F28-89A3-1D46-9BE5-A12F38860E2A}"/>
    <dgm:cxn modelId="{B943B2DA-659A-6C46-AACE-4D181B3536E4}" type="presOf" srcId="{D982536B-B0AA-438F-92B5-E59E2A64A655}" destId="{38800976-29AC-9A46-AF40-FB54477452B9}" srcOrd="0" destOrd="0" presId="urn:microsoft.com/office/officeart/2005/8/layout/list1"/>
    <dgm:cxn modelId="{83A878E8-47D4-DD46-9333-AB740F563C19}" srcId="{CBB57CBF-8F4D-4794-A6AF-841F492A9FFB}" destId="{C92F3EAB-BE6F-9B49-A4F2-B39FE6FB59A8}" srcOrd="2" destOrd="0" parTransId="{32AC618F-53C8-2F40-B4DE-F3880756FEFD}" sibTransId="{BF1217EA-0F6A-CA41-8FCB-A909E9844788}"/>
    <dgm:cxn modelId="{1721F5EA-02AD-3243-A19A-5FFE07BADB9D}" type="presOf" srcId="{FC28F191-55BA-0A49-99D7-F668E2E6BD95}" destId="{43116083-4C21-194A-900A-62CD9E2B6E01}" srcOrd="0" destOrd="0" presId="urn:microsoft.com/office/officeart/2005/8/layout/list1"/>
    <dgm:cxn modelId="{02AC506C-7950-FF44-ADF9-EB607AB338D3}" type="presParOf" srcId="{38800976-29AC-9A46-AF40-FB54477452B9}" destId="{85FCD4F9-F0E5-A043-B5F1-9339ABB0013E}" srcOrd="0" destOrd="0" presId="urn:microsoft.com/office/officeart/2005/8/layout/list1"/>
    <dgm:cxn modelId="{30E4E87C-7FC1-B540-A57D-5121317781B2}" type="presParOf" srcId="{85FCD4F9-F0E5-A043-B5F1-9339ABB0013E}" destId="{3DCDDCA8-531C-B34E-951E-7ED5F6E46930}" srcOrd="0" destOrd="0" presId="urn:microsoft.com/office/officeart/2005/8/layout/list1"/>
    <dgm:cxn modelId="{04ED99CF-57F9-AA42-8F77-E5A97391F2F2}" type="presParOf" srcId="{85FCD4F9-F0E5-A043-B5F1-9339ABB0013E}" destId="{D98337F5-2A04-644B-B16E-50114821B2DA}" srcOrd="1" destOrd="0" presId="urn:microsoft.com/office/officeart/2005/8/layout/list1"/>
    <dgm:cxn modelId="{1D9D9591-D50A-3E49-BC98-56161156FDC4}" type="presParOf" srcId="{38800976-29AC-9A46-AF40-FB54477452B9}" destId="{7AF324E6-3039-1748-8AE4-E3266B94BB36}" srcOrd="1" destOrd="0" presId="urn:microsoft.com/office/officeart/2005/8/layout/list1"/>
    <dgm:cxn modelId="{97A6056D-3539-F749-810E-BCF9DDD6E18B}" type="presParOf" srcId="{38800976-29AC-9A46-AF40-FB54477452B9}" destId="{C22D6757-85BD-5F46-9891-FC982CE64B1A}" srcOrd="2" destOrd="0" presId="urn:microsoft.com/office/officeart/2005/8/layout/list1"/>
    <dgm:cxn modelId="{513D8771-8386-CE4A-B7A0-9A69C5D54826}" type="presParOf" srcId="{38800976-29AC-9A46-AF40-FB54477452B9}" destId="{2984EF82-9E11-9C4C-B383-513B4EBA0758}" srcOrd="3" destOrd="0" presId="urn:microsoft.com/office/officeart/2005/8/layout/list1"/>
    <dgm:cxn modelId="{C0EB5027-9EC1-1142-AB57-D351278631C2}" type="presParOf" srcId="{38800976-29AC-9A46-AF40-FB54477452B9}" destId="{E785336E-41C3-A54D-B8BC-0C1A0574F773}" srcOrd="4" destOrd="0" presId="urn:microsoft.com/office/officeart/2005/8/layout/list1"/>
    <dgm:cxn modelId="{A1A7E548-38F4-2245-B02D-A07ED595FA81}" type="presParOf" srcId="{E785336E-41C3-A54D-B8BC-0C1A0574F773}" destId="{43116083-4C21-194A-900A-62CD9E2B6E01}" srcOrd="0" destOrd="0" presId="urn:microsoft.com/office/officeart/2005/8/layout/list1"/>
    <dgm:cxn modelId="{3C35EEE2-18C2-D544-B600-2CC08ECD8ED5}" type="presParOf" srcId="{E785336E-41C3-A54D-B8BC-0C1A0574F773}" destId="{42A29CCB-2904-244F-9C17-B0F387CC0958}" srcOrd="1" destOrd="0" presId="urn:microsoft.com/office/officeart/2005/8/layout/list1"/>
    <dgm:cxn modelId="{EF12D7B2-E1A2-B547-A5AF-B9C81EAC19BC}" type="presParOf" srcId="{38800976-29AC-9A46-AF40-FB54477452B9}" destId="{125F9205-563A-C943-A7A1-C733E8F338D2}" srcOrd="5" destOrd="0" presId="urn:microsoft.com/office/officeart/2005/8/layout/list1"/>
    <dgm:cxn modelId="{D0F682ED-CD64-8842-88AF-549730C372D5}" type="presParOf" srcId="{38800976-29AC-9A46-AF40-FB54477452B9}" destId="{EBECDD0B-1E86-0F47-8F35-B38592B78F69}" srcOrd="6" destOrd="0" presId="urn:microsoft.com/office/officeart/2005/8/layout/list1"/>
    <dgm:cxn modelId="{60356F69-9BCB-904A-A85A-67AA7D03A81F}" type="presParOf" srcId="{38800976-29AC-9A46-AF40-FB54477452B9}" destId="{BEE187D2-1763-0B48-8ECD-90BCA73DB831}" srcOrd="7" destOrd="0" presId="urn:microsoft.com/office/officeart/2005/8/layout/list1"/>
    <dgm:cxn modelId="{ED230468-2A43-F343-8AAE-63039CFE2912}" type="presParOf" srcId="{38800976-29AC-9A46-AF40-FB54477452B9}" destId="{E73458C8-1CCD-F146-B9C0-EE79C9009BD5}" srcOrd="8" destOrd="0" presId="urn:microsoft.com/office/officeart/2005/8/layout/list1"/>
    <dgm:cxn modelId="{CB976827-A256-0E4A-AB3F-65972E7CE80A}" type="presParOf" srcId="{E73458C8-1CCD-F146-B9C0-EE79C9009BD5}" destId="{4EA3DE21-CB22-E54B-84DD-3A319ABDC6F3}" srcOrd="0" destOrd="0" presId="urn:microsoft.com/office/officeart/2005/8/layout/list1"/>
    <dgm:cxn modelId="{498BA87D-AE20-1843-A5D6-AB86D46ACB15}" type="presParOf" srcId="{E73458C8-1CCD-F146-B9C0-EE79C9009BD5}" destId="{C278DF06-1886-F947-B6D1-302E45BC392E}" srcOrd="1" destOrd="0" presId="urn:microsoft.com/office/officeart/2005/8/layout/list1"/>
    <dgm:cxn modelId="{17ED7C71-3D32-6F46-A0F8-00E040E34AA5}" type="presParOf" srcId="{38800976-29AC-9A46-AF40-FB54477452B9}" destId="{ED5973CB-4BD1-1B44-95D3-CEB31A0C1DDC}" srcOrd="9" destOrd="0" presId="urn:microsoft.com/office/officeart/2005/8/layout/list1"/>
    <dgm:cxn modelId="{C05BA6C4-CEEE-6947-9C1A-67313C5AB4E3}" type="presParOf" srcId="{38800976-29AC-9A46-AF40-FB54477452B9}" destId="{FC97C775-288C-C749-B1B1-8717034FE966}" srcOrd="10" destOrd="0" presId="urn:microsoft.com/office/officeart/2005/8/layout/list1"/>
    <dgm:cxn modelId="{3E3AA800-312E-B74C-A251-B27A197B12C4}" type="presParOf" srcId="{38800976-29AC-9A46-AF40-FB54477452B9}" destId="{90BD18CC-2F3A-E041-8FE1-A015333EED07}" srcOrd="11" destOrd="0" presId="urn:microsoft.com/office/officeart/2005/8/layout/list1"/>
    <dgm:cxn modelId="{5A78FEB7-C930-3843-B7F0-44D8D4DE23A5}" type="presParOf" srcId="{38800976-29AC-9A46-AF40-FB54477452B9}" destId="{2464020A-9DC2-7E40-93D9-1597C42E10D8}" srcOrd="12" destOrd="0" presId="urn:microsoft.com/office/officeart/2005/8/layout/list1"/>
    <dgm:cxn modelId="{41CB1F43-2E6D-4044-94F8-7F5B0B61B396}" type="presParOf" srcId="{2464020A-9DC2-7E40-93D9-1597C42E10D8}" destId="{DD069912-1930-854F-8E66-D2D7A00B61AB}" srcOrd="0" destOrd="0" presId="urn:microsoft.com/office/officeart/2005/8/layout/list1"/>
    <dgm:cxn modelId="{12FADFF9-20E1-AB4C-8C7B-6E7D0ED8741B}" type="presParOf" srcId="{2464020A-9DC2-7E40-93D9-1597C42E10D8}" destId="{88EEE173-0848-8E47-A689-9C49F0F0A086}" srcOrd="1" destOrd="0" presId="urn:microsoft.com/office/officeart/2005/8/layout/list1"/>
    <dgm:cxn modelId="{ABB49138-CB90-6D4A-8DF9-24850B10320D}" type="presParOf" srcId="{38800976-29AC-9A46-AF40-FB54477452B9}" destId="{4483D487-9CD9-4B45-B16D-2F62EA6F8590}" srcOrd="13" destOrd="0" presId="urn:microsoft.com/office/officeart/2005/8/layout/list1"/>
    <dgm:cxn modelId="{448A5CE6-E4BA-0540-9FF2-E3F3547D7D6E}" type="presParOf" srcId="{38800976-29AC-9A46-AF40-FB54477452B9}" destId="{B2F37F10-22B2-9C40-891B-129068784F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2536B-B0AA-438F-92B5-E59E2A64A65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5E7F188-5184-4432-B0AB-28F70C681033}">
      <dgm:prSet/>
      <dgm:spPr>
        <a:solidFill>
          <a:schemeClr val="accent2"/>
        </a:solidFill>
      </dgm:spPr>
      <dgm:t>
        <a:bodyPr/>
        <a:lstStyle/>
        <a:p>
          <a:r>
            <a:rPr lang="en-US"/>
            <a:t>70 respondents described different types of advice they </a:t>
          </a:r>
          <a:r>
            <a:rPr lang="en-US">
              <a:latin typeface="Gill Sans MT" panose="020B0502020104020203"/>
            </a:rPr>
            <a:t>need</a:t>
          </a:r>
          <a:r>
            <a:rPr lang="en-US"/>
            <a:t>:</a:t>
          </a:r>
        </a:p>
      </dgm:t>
    </dgm:pt>
    <dgm:pt modelId="{13A366AD-EF3C-4EFA-B3D5-BDE4BB226174}" type="parTrans" cxnId="{1D21C11B-ACED-45A6-AE30-0778A34805F7}">
      <dgm:prSet/>
      <dgm:spPr/>
      <dgm:t>
        <a:bodyPr/>
        <a:lstStyle/>
        <a:p>
          <a:endParaRPr lang="en-US"/>
        </a:p>
      </dgm:t>
    </dgm:pt>
    <dgm:pt modelId="{E3B92D9E-3B18-494C-A2A9-0CE2FA5AEFF9}" type="sibTrans" cxnId="{1D21C11B-ACED-45A6-AE30-0778A34805F7}">
      <dgm:prSet/>
      <dgm:spPr/>
      <dgm:t>
        <a:bodyPr/>
        <a:lstStyle/>
        <a:p>
          <a:endParaRPr lang="en-US"/>
        </a:p>
      </dgm:t>
    </dgm:pt>
    <dgm:pt modelId="{DE6F9371-791C-45CE-B8BE-EAA339FAA28B}">
      <dgm:prSet/>
      <dgm:spPr>
        <a:solidFill>
          <a:schemeClr val="accent2">
            <a:lumMod val="40000"/>
            <a:lumOff val="60000"/>
            <a:alpha val="90000"/>
          </a:schemeClr>
        </a:solidFill>
      </dgm:spPr>
      <dgm:t>
        <a:bodyPr/>
        <a:lstStyle/>
        <a:p>
          <a:r>
            <a:rPr lang="en-US"/>
            <a:t>Property rights</a:t>
          </a:r>
        </a:p>
      </dgm:t>
    </dgm:pt>
    <dgm:pt modelId="{F9261856-2D62-4341-B220-7A3AB9FDD4DD}" type="parTrans" cxnId="{E5BDDF3C-F4EB-E344-9916-53AD68E253E4}">
      <dgm:prSet/>
      <dgm:spPr/>
      <dgm:t>
        <a:bodyPr/>
        <a:lstStyle/>
        <a:p>
          <a:endParaRPr lang="en-US"/>
        </a:p>
      </dgm:t>
    </dgm:pt>
    <dgm:pt modelId="{BDBEE6B4-D9F2-43E1-8006-29C63B64152E}" type="sibTrans" cxnId="{E5BDDF3C-F4EB-E344-9916-53AD68E253E4}">
      <dgm:prSet/>
      <dgm:spPr/>
      <dgm:t>
        <a:bodyPr/>
        <a:lstStyle/>
        <a:p>
          <a:endParaRPr lang="en-US"/>
        </a:p>
      </dgm:t>
    </dgm:pt>
    <dgm:pt modelId="{8052AB32-A357-D840-BE71-966C1FE013B2}">
      <dgm:prSet/>
      <dgm:spPr>
        <a:solidFill>
          <a:schemeClr val="accent2">
            <a:lumMod val="40000"/>
            <a:lumOff val="60000"/>
            <a:alpha val="90000"/>
          </a:schemeClr>
        </a:solidFill>
      </dgm:spPr>
      <dgm:t>
        <a:bodyPr/>
        <a:lstStyle/>
        <a:p>
          <a:endParaRPr lang="en-US"/>
        </a:p>
      </dgm:t>
    </dgm:pt>
    <dgm:pt modelId="{644CCC10-B0A7-EA4F-A7B8-C68F24D21CE9}" type="parTrans" cxnId="{7F73910F-E3F7-014B-AD89-A96037BBB4C0}">
      <dgm:prSet/>
      <dgm:spPr/>
      <dgm:t>
        <a:bodyPr/>
        <a:lstStyle/>
        <a:p>
          <a:endParaRPr lang="en-US"/>
        </a:p>
      </dgm:t>
    </dgm:pt>
    <dgm:pt modelId="{B3400700-034A-FE44-85AA-2903FE3BE9BA}" type="sibTrans" cxnId="{7F73910F-E3F7-014B-AD89-A96037BBB4C0}">
      <dgm:prSet/>
      <dgm:spPr/>
      <dgm:t>
        <a:bodyPr/>
        <a:lstStyle/>
        <a:p>
          <a:endParaRPr lang="en-US"/>
        </a:p>
      </dgm:t>
    </dgm:pt>
    <dgm:pt modelId="{920153D1-E373-AE4C-9DCA-6B332F6604C2}">
      <dgm:prSet/>
      <dgm:spPr>
        <a:solidFill>
          <a:schemeClr val="accent2">
            <a:lumMod val="40000"/>
            <a:lumOff val="60000"/>
            <a:alpha val="90000"/>
          </a:schemeClr>
        </a:solidFill>
      </dgm:spPr>
      <dgm:t>
        <a:bodyPr/>
        <a:lstStyle/>
        <a:p>
          <a:r>
            <a:rPr lang="en-US"/>
            <a:t>Estate planning </a:t>
          </a:r>
        </a:p>
      </dgm:t>
    </dgm:pt>
    <dgm:pt modelId="{933C4D64-E282-6A40-9320-20A18E3D0ED1}" type="parTrans" cxnId="{755AAC40-B70F-DD4A-A30F-B0E5E3F42B72}">
      <dgm:prSet/>
      <dgm:spPr/>
      <dgm:t>
        <a:bodyPr/>
        <a:lstStyle/>
        <a:p>
          <a:endParaRPr lang="en-US"/>
        </a:p>
      </dgm:t>
    </dgm:pt>
    <dgm:pt modelId="{E4B7CCB9-4E20-5C4E-B6E4-AF61DF4AD859}" type="sibTrans" cxnId="{755AAC40-B70F-DD4A-A30F-B0E5E3F42B72}">
      <dgm:prSet/>
      <dgm:spPr/>
      <dgm:t>
        <a:bodyPr/>
        <a:lstStyle/>
        <a:p>
          <a:endParaRPr lang="en-US"/>
        </a:p>
      </dgm:t>
    </dgm:pt>
    <dgm:pt modelId="{9421C345-57F6-2649-B789-452C6D0CD62E}">
      <dgm:prSet/>
      <dgm:spPr>
        <a:solidFill>
          <a:schemeClr val="accent2">
            <a:lumMod val="40000"/>
            <a:lumOff val="60000"/>
            <a:alpha val="90000"/>
          </a:schemeClr>
        </a:solidFill>
      </dgm:spPr>
      <dgm:t>
        <a:bodyPr/>
        <a:lstStyle/>
        <a:p>
          <a:r>
            <a:rPr lang="en-US"/>
            <a:t>Trust and </a:t>
          </a:r>
          <a:r>
            <a:rPr lang="en-US">
              <a:latin typeface="Gill Sans MT" panose="020B0502020104020203"/>
            </a:rPr>
            <a:t>Will</a:t>
          </a:r>
          <a:r>
            <a:rPr lang="en-US"/>
            <a:t> </a:t>
          </a:r>
        </a:p>
      </dgm:t>
    </dgm:pt>
    <dgm:pt modelId="{D4068E51-2D23-7B4B-AFD6-B2205971C2CD}" type="parTrans" cxnId="{DD2F9AB8-D4E0-8249-925B-690042E60EE7}">
      <dgm:prSet/>
      <dgm:spPr/>
      <dgm:t>
        <a:bodyPr/>
        <a:lstStyle/>
        <a:p>
          <a:endParaRPr lang="en-US"/>
        </a:p>
      </dgm:t>
    </dgm:pt>
    <dgm:pt modelId="{632C8FD0-FFDD-5A43-A27A-EEE027C27A6E}" type="sibTrans" cxnId="{DD2F9AB8-D4E0-8249-925B-690042E60EE7}">
      <dgm:prSet/>
      <dgm:spPr/>
      <dgm:t>
        <a:bodyPr/>
        <a:lstStyle/>
        <a:p>
          <a:endParaRPr lang="en-US"/>
        </a:p>
      </dgm:t>
    </dgm:pt>
    <dgm:pt modelId="{01D5BEEA-4875-ED4E-B6C2-2047C3EB5E9B}">
      <dgm:prSet/>
      <dgm:spPr>
        <a:solidFill>
          <a:schemeClr val="accent2">
            <a:lumMod val="40000"/>
            <a:lumOff val="60000"/>
            <a:alpha val="90000"/>
          </a:schemeClr>
        </a:solidFill>
      </dgm:spPr>
      <dgm:t>
        <a:bodyPr/>
        <a:lstStyle/>
        <a:p>
          <a:r>
            <a:rPr lang="en-US"/>
            <a:t>Taxes and </a:t>
          </a:r>
          <a:r>
            <a:rPr lang="en-US">
              <a:latin typeface="Gill Sans MT" panose="020B0502020104020203"/>
            </a:rPr>
            <a:t>housing</a:t>
          </a:r>
          <a:r>
            <a:rPr lang="en-US"/>
            <a:t>  </a:t>
          </a:r>
        </a:p>
      </dgm:t>
    </dgm:pt>
    <dgm:pt modelId="{5971215D-0C22-0647-896C-620C9772AEA0}" type="parTrans" cxnId="{3405527A-A084-EC49-90D4-17BB7E201F1C}">
      <dgm:prSet/>
      <dgm:spPr/>
      <dgm:t>
        <a:bodyPr/>
        <a:lstStyle/>
        <a:p>
          <a:endParaRPr lang="en-US"/>
        </a:p>
      </dgm:t>
    </dgm:pt>
    <dgm:pt modelId="{17544A27-2883-2C48-82DD-8D017E62428D}" type="sibTrans" cxnId="{3405527A-A084-EC49-90D4-17BB7E201F1C}">
      <dgm:prSet/>
      <dgm:spPr/>
      <dgm:t>
        <a:bodyPr/>
        <a:lstStyle/>
        <a:p>
          <a:endParaRPr lang="en-US"/>
        </a:p>
      </dgm:t>
    </dgm:pt>
    <dgm:pt modelId="{BA23EFB9-E5EF-A648-97FA-AAA8AA2CD9B7}">
      <dgm:prSet/>
      <dgm:spPr>
        <a:solidFill>
          <a:schemeClr val="accent2">
            <a:lumMod val="40000"/>
            <a:lumOff val="60000"/>
            <a:alpha val="90000"/>
          </a:schemeClr>
        </a:solidFill>
      </dgm:spPr>
      <dgm:t>
        <a:bodyPr/>
        <a:lstStyle/>
        <a:p>
          <a:r>
            <a:rPr lang="en-US"/>
            <a:t>Divorce </a:t>
          </a:r>
        </a:p>
      </dgm:t>
    </dgm:pt>
    <dgm:pt modelId="{1F9D9DB5-C64F-6B4D-8948-DD5180A705C7}" type="parTrans" cxnId="{DBF19331-99B2-7843-AFFC-271AC57C0AB2}">
      <dgm:prSet/>
      <dgm:spPr/>
      <dgm:t>
        <a:bodyPr/>
        <a:lstStyle/>
        <a:p>
          <a:endParaRPr lang="en-US"/>
        </a:p>
      </dgm:t>
    </dgm:pt>
    <dgm:pt modelId="{B9CD4056-E978-B243-9129-44DEBEFA9DD9}" type="sibTrans" cxnId="{DBF19331-99B2-7843-AFFC-271AC57C0AB2}">
      <dgm:prSet/>
      <dgm:spPr/>
      <dgm:t>
        <a:bodyPr/>
        <a:lstStyle/>
        <a:p>
          <a:endParaRPr lang="en-US"/>
        </a:p>
      </dgm:t>
    </dgm:pt>
    <dgm:pt modelId="{AE0B9760-99FD-E740-8BAD-FD918D7A0825}">
      <dgm:prSet/>
      <dgm:spPr>
        <a:solidFill>
          <a:schemeClr val="accent2">
            <a:lumMod val="40000"/>
            <a:lumOff val="60000"/>
            <a:alpha val="90000"/>
          </a:schemeClr>
        </a:solidFill>
      </dgm:spPr>
      <dgm:t>
        <a:bodyPr/>
        <a:lstStyle/>
        <a:p>
          <a:r>
            <a:rPr lang="en-US"/>
            <a:t>Financial and retirement </a:t>
          </a:r>
        </a:p>
      </dgm:t>
    </dgm:pt>
    <dgm:pt modelId="{EAEA4D91-0F49-2F43-B485-3F175F6E9C5F}" type="parTrans" cxnId="{24DEDC34-D641-4E41-8C1C-7D2E3E4B7C65}">
      <dgm:prSet/>
      <dgm:spPr/>
      <dgm:t>
        <a:bodyPr/>
        <a:lstStyle/>
        <a:p>
          <a:endParaRPr lang="en-US"/>
        </a:p>
      </dgm:t>
    </dgm:pt>
    <dgm:pt modelId="{F84B12E2-498C-C04F-8C22-C41264DCBB78}" type="sibTrans" cxnId="{24DEDC34-D641-4E41-8C1C-7D2E3E4B7C65}">
      <dgm:prSet/>
      <dgm:spPr/>
      <dgm:t>
        <a:bodyPr/>
        <a:lstStyle/>
        <a:p>
          <a:endParaRPr lang="en-US"/>
        </a:p>
      </dgm:t>
    </dgm:pt>
    <dgm:pt modelId="{2D584595-84EA-3E4B-800F-8475DC91915C}" type="pres">
      <dgm:prSet presAssocID="{D982536B-B0AA-438F-92B5-E59E2A64A655}" presName="Name0" presStyleCnt="0">
        <dgm:presLayoutVars>
          <dgm:dir/>
          <dgm:animLvl val="lvl"/>
          <dgm:resizeHandles val="exact"/>
        </dgm:presLayoutVars>
      </dgm:prSet>
      <dgm:spPr/>
    </dgm:pt>
    <dgm:pt modelId="{3345258E-939E-7B42-A3FF-D95D666BA6AB}" type="pres">
      <dgm:prSet presAssocID="{65E7F188-5184-4432-B0AB-28F70C681033}" presName="linNode" presStyleCnt="0"/>
      <dgm:spPr/>
    </dgm:pt>
    <dgm:pt modelId="{DBA93184-2FB6-B348-83F1-96F7CC7660E3}" type="pres">
      <dgm:prSet presAssocID="{65E7F188-5184-4432-B0AB-28F70C681033}" presName="parentText" presStyleLbl="node1" presStyleIdx="0" presStyleCnt="1" custScaleX="95342" custScaleY="97838">
        <dgm:presLayoutVars>
          <dgm:chMax val="1"/>
          <dgm:bulletEnabled val="1"/>
        </dgm:presLayoutVars>
      </dgm:prSet>
      <dgm:spPr/>
    </dgm:pt>
    <dgm:pt modelId="{A519B8B3-888E-B948-A94E-07F0F08051D3}" type="pres">
      <dgm:prSet presAssocID="{65E7F188-5184-4432-B0AB-28F70C681033}" presName="descendantText" presStyleLbl="alignAccFollowNode1" presStyleIdx="0" presStyleCnt="1">
        <dgm:presLayoutVars>
          <dgm:bulletEnabled val="1"/>
        </dgm:presLayoutVars>
      </dgm:prSet>
      <dgm:spPr/>
    </dgm:pt>
  </dgm:ptLst>
  <dgm:cxnLst>
    <dgm:cxn modelId="{7F73910F-E3F7-014B-AD89-A96037BBB4C0}" srcId="{65E7F188-5184-4432-B0AB-28F70C681033}" destId="{8052AB32-A357-D840-BE71-966C1FE013B2}" srcOrd="6" destOrd="0" parTransId="{644CCC10-B0A7-EA4F-A7B8-C68F24D21CE9}" sibTransId="{B3400700-034A-FE44-85AA-2903FE3BE9BA}"/>
    <dgm:cxn modelId="{D4604815-99E8-9749-9607-92EF4F46C1AA}" type="presOf" srcId="{BA23EFB9-E5EF-A648-97FA-AAA8AA2CD9B7}" destId="{A519B8B3-888E-B948-A94E-07F0F08051D3}" srcOrd="0" destOrd="4" presId="urn:microsoft.com/office/officeart/2005/8/layout/vList5"/>
    <dgm:cxn modelId="{1D21C11B-ACED-45A6-AE30-0778A34805F7}" srcId="{D982536B-B0AA-438F-92B5-E59E2A64A655}" destId="{65E7F188-5184-4432-B0AB-28F70C681033}" srcOrd="0" destOrd="0" parTransId="{13A366AD-EF3C-4EFA-B3D5-BDE4BB226174}" sibTransId="{E3B92D9E-3B18-494C-A2A9-0CE2FA5AEFF9}"/>
    <dgm:cxn modelId="{366E2B20-52BD-664E-AA0D-36DE87037AA6}" type="presOf" srcId="{01D5BEEA-4875-ED4E-B6C2-2047C3EB5E9B}" destId="{A519B8B3-888E-B948-A94E-07F0F08051D3}" srcOrd="0" destOrd="3" presId="urn:microsoft.com/office/officeart/2005/8/layout/vList5"/>
    <dgm:cxn modelId="{DBF19331-99B2-7843-AFFC-271AC57C0AB2}" srcId="{65E7F188-5184-4432-B0AB-28F70C681033}" destId="{BA23EFB9-E5EF-A648-97FA-AAA8AA2CD9B7}" srcOrd="4" destOrd="0" parTransId="{1F9D9DB5-C64F-6B4D-8948-DD5180A705C7}" sibTransId="{B9CD4056-E978-B243-9129-44DEBEFA9DD9}"/>
    <dgm:cxn modelId="{24DEDC34-D641-4E41-8C1C-7D2E3E4B7C65}" srcId="{65E7F188-5184-4432-B0AB-28F70C681033}" destId="{AE0B9760-99FD-E740-8BAD-FD918D7A0825}" srcOrd="5" destOrd="0" parTransId="{EAEA4D91-0F49-2F43-B485-3F175F6E9C5F}" sibTransId="{F84B12E2-498C-C04F-8C22-C41264DCBB78}"/>
    <dgm:cxn modelId="{F8DE7B35-B11D-794E-B311-4D5B93FDA07B}" type="presOf" srcId="{DE6F9371-791C-45CE-B8BE-EAA339FAA28B}" destId="{A519B8B3-888E-B948-A94E-07F0F08051D3}" srcOrd="0" destOrd="0" presId="urn:microsoft.com/office/officeart/2005/8/layout/vList5"/>
    <dgm:cxn modelId="{E5BDDF3C-F4EB-E344-9916-53AD68E253E4}" srcId="{65E7F188-5184-4432-B0AB-28F70C681033}" destId="{DE6F9371-791C-45CE-B8BE-EAA339FAA28B}" srcOrd="0" destOrd="0" parTransId="{F9261856-2D62-4341-B220-7A3AB9FDD4DD}" sibTransId="{BDBEE6B4-D9F2-43E1-8006-29C63B64152E}"/>
    <dgm:cxn modelId="{755AAC40-B70F-DD4A-A30F-B0E5E3F42B72}" srcId="{65E7F188-5184-4432-B0AB-28F70C681033}" destId="{920153D1-E373-AE4C-9DCA-6B332F6604C2}" srcOrd="1" destOrd="0" parTransId="{933C4D64-E282-6A40-9320-20A18E3D0ED1}" sibTransId="{E4B7CCB9-4E20-5C4E-B6E4-AF61DF4AD859}"/>
    <dgm:cxn modelId="{4AAEF264-B4F3-B949-9E27-4C283D003D5F}" type="presOf" srcId="{8052AB32-A357-D840-BE71-966C1FE013B2}" destId="{A519B8B3-888E-B948-A94E-07F0F08051D3}" srcOrd="0" destOrd="6" presId="urn:microsoft.com/office/officeart/2005/8/layout/vList5"/>
    <dgm:cxn modelId="{4F562F50-F198-F042-97FD-514962660D5D}" type="presOf" srcId="{D982536B-B0AA-438F-92B5-E59E2A64A655}" destId="{2D584595-84EA-3E4B-800F-8475DC91915C}" srcOrd="0" destOrd="0" presId="urn:microsoft.com/office/officeart/2005/8/layout/vList5"/>
    <dgm:cxn modelId="{3405527A-A084-EC49-90D4-17BB7E201F1C}" srcId="{65E7F188-5184-4432-B0AB-28F70C681033}" destId="{01D5BEEA-4875-ED4E-B6C2-2047C3EB5E9B}" srcOrd="3" destOrd="0" parTransId="{5971215D-0C22-0647-896C-620C9772AEA0}" sibTransId="{17544A27-2883-2C48-82DD-8D017E62428D}"/>
    <dgm:cxn modelId="{C44284AA-7F7B-814F-A3B1-11CE7BEB05C3}" type="presOf" srcId="{AE0B9760-99FD-E740-8BAD-FD918D7A0825}" destId="{A519B8B3-888E-B948-A94E-07F0F08051D3}" srcOrd="0" destOrd="5" presId="urn:microsoft.com/office/officeart/2005/8/layout/vList5"/>
    <dgm:cxn modelId="{DD2F9AB8-D4E0-8249-925B-690042E60EE7}" srcId="{65E7F188-5184-4432-B0AB-28F70C681033}" destId="{9421C345-57F6-2649-B789-452C6D0CD62E}" srcOrd="2" destOrd="0" parTransId="{D4068E51-2D23-7B4B-AFD6-B2205971C2CD}" sibTransId="{632C8FD0-FFDD-5A43-A27A-EEE027C27A6E}"/>
    <dgm:cxn modelId="{136013C3-3D29-C249-970F-8E7150D77FBE}" type="presOf" srcId="{920153D1-E373-AE4C-9DCA-6B332F6604C2}" destId="{A519B8B3-888E-B948-A94E-07F0F08051D3}" srcOrd="0" destOrd="1" presId="urn:microsoft.com/office/officeart/2005/8/layout/vList5"/>
    <dgm:cxn modelId="{D2F375C7-EBFD-5D4C-A40E-C17BB212A445}" type="presOf" srcId="{9421C345-57F6-2649-B789-452C6D0CD62E}" destId="{A519B8B3-888E-B948-A94E-07F0F08051D3}" srcOrd="0" destOrd="2" presId="urn:microsoft.com/office/officeart/2005/8/layout/vList5"/>
    <dgm:cxn modelId="{9F896DC8-1711-FF49-B0A0-932A4047B959}" type="presOf" srcId="{65E7F188-5184-4432-B0AB-28F70C681033}" destId="{DBA93184-2FB6-B348-83F1-96F7CC7660E3}" srcOrd="0" destOrd="0" presId="urn:microsoft.com/office/officeart/2005/8/layout/vList5"/>
    <dgm:cxn modelId="{903EB728-DCF3-484C-98D6-8CA550B2E14A}" type="presParOf" srcId="{2D584595-84EA-3E4B-800F-8475DC91915C}" destId="{3345258E-939E-7B42-A3FF-D95D666BA6AB}" srcOrd="0" destOrd="0" presId="urn:microsoft.com/office/officeart/2005/8/layout/vList5"/>
    <dgm:cxn modelId="{EF529E81-840F-F642-8D00-053D6F669680}" type="presParOf" srcId="{3345258E-939E-7B42-A3FF-D95D666BA6AB}" destId="{DBA93184-2FB6-B348-83F1-96F7CC7660E3}" srcOrd="0" destOrd="0" presId="urn:microsoft.com/office/officeart/2005/8/layout/vList5"/>
    <dgm:cxn modelId="{0B6DE1F1-CE2C-784E-A4A4-E62C21D6436E}" type="presParOf" srcId="{3345258E-939E-7B42-A3FF-D95D666BA6AB}" destId="{A519B8B3-888E-B948-A94E-07F0F08051D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2536B-B0AA-438F-92B5-E59E2A64A65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5E7F188-5184-4432-B0AB-28F70C681033}">
      <dgm:prSet/>
      <dgm:spPr>
        <a:solidFill>
          <a:schemeClr val="accent2"/>
        </a:solidFill>
      </dgm:spPr>
      <dgm:t>
        <a:bodyPr/>
        <a:lstStyle/>
        <a:p>
          <a:r>
            <a:rPr lang="en-US"/>
            <a:t>27% of respondents have experienced a period of hopelessness or sadness that felt overwhelming</a:t>
          </a:r>
        </a:p>
      </dgm:t>
    </dgm:pt>
    <dgm:pt modelId="{13A366AD-EF3C-4EFA-B3D5-BDE4BB226174}" type="parTrans" cxnId="{1D21C11B-ACED-45A6-AE30-0778A34805F7}">
      <dgm:prSet/>
      <dgm:spPr/>
      <dgm:t>
        <a:bodyPr/>
        <a:lstStyle/>
        <a:p>
          <a:endParaRPr lang="en-US"/>
        </a:p>
      </dgm:t>
    </dgm:pt>
    <dgm:pt modelId="{E3B92D9E-3B18-494C-A2A9-0CE2FA5AEFF9}" type="sibTrans" cxnId="{1D21C11B-ACED-45A6-AE30-0778A34805F7}">
      <dgm:prSet/>
      <dgm:spPr/>
      <dgm:t>
        <a:bodyPr/>
        <a:lstStyle/>
        <a:p>
          <a:endParaRPr lang="en-US"/>
        </a:p>
      </dgm:t>
    </dgm:pt>
    <dgm:pt modelId="{AFD61EE7-FEF4-4158-B344-6218593B2A94}">
      <dgm:prSet/>
      <dgm:spPr>
        <a:solidFill>
          <a:schemeClr val="accent2"/>
        </a:solidFill>
      </dgm:spPr>
      <dgm:t>
        <a:bodyPr/>
        <a:lstStyle/>
        <a:p>
          <a:r>
            <a:rPr lang="en-US"/>
            <a:t>82% of respondents have never struggled to find professional help</a:t>
          </a:r>
        </a:p>
      </dgm:t>
    </dgm:pt>
    <dgm:pt modelId="{236654DE-907B-4434-9E8B-E0BDF88EC252}" type="parTrans" cxnId="{16FFDFC8-A6DB-4024-98DD-227D1BF8CB92}">
      <dgm:prSet/>
      <dgm:spPr/>
      <dgm:t>
        <a:bodyPr/>
        <a:lstStyle/>
        <a:p>
          <a:endParaRPr lang="en-US"/>
        </a:p>
      </dgm:t>
    </dgm:pt>
    <dgm:pt modelId="{D65C0969-3C03-4285-9834-C8F6B40366CE}" type="sibTrans" cxnId="{16FFDFC8-A6DB-4024-98DD-227D1BF8CB92}">
      <dgm:prSet/>
      <dgm:spPr/>
      <dgm:t>
        <a:bodyPr/>
        <a:lstStyle/>
        <a:p>
          <a:endParaRPr lang="en-US"/>
        </a:p>
      </dgm:t>
    </dgm:pt>
    <dgm:pt modelId="{A88196EF-1978-B648-BD59-F7908FB2D4CB}">
      <dgm:prSet/>
      <dgm:spPr>
        <a:solidFill>
          <a:schemeClr val="accent2"/>
        </a:solidFill>
      </dgm:spPr>
      <dgm:t>
        <a:bodyPr/>
        <a:lstStyle/>
        <a:p>
          <a:r>
            <a:rPr lang="en-US"/>
            <a:t>32% of respondents have sometimes </a:t>
          </a:r>
          <a:r>
            <a:rPr lang="en-US">
              <a:latin typeface="Gill Sans MT" panose="020B0502020104020203"/>
            </a:rPr>
            <a:t>experienced</a:t>
          </a:r>
          <a:r>
            <a:rPr lang="en-US"/>
            <a:t> trauma that causes them distress</a:t>
          </a:r>
        </a:p>
      </dgm:t>
    </dgm:pt>
    <dgm:pt modelId="{C6566E1F-86DD-6341-819E-AAAF84B7D9AD}" type="parTrans" cxnId="{0103D82C-6238-DC49-BCCF-A601D14772A6}">
      <dgm:prSet/>
      <dgm:spPr/>
      <dgm:t>
        <a:bodyPr/>
        <a:lstStyle/>
        <a:p>
          <a:endParaRPr lang="en-US"/>
        </a:p>
      </dgm:t>
    </dgm:pt>
    <dgm:pt modelId="{F63CC92E-7961-6A43-9AC4-EB8F9B12FD43}" type="sibTrans" cxnId="{0103D82C-6238-DC49-BCCF-A601D14772A6}">
      <dgm:prSet/>
      <dgm:spPr/>
      <dgm:t>
        <a:bodyPr/>
        <a:lstStyle/>
        <a:p>
          <a:endParaRPr lang="en-US"/>
        </a:p>
      </dgm:t>
    </dgm:pt>
    <dgm:pt modelId="{CD3701D2-B364-8F43-A069-140F7CC32531}">
      <dgm:prSet/>
      <dgm:spPr>
        <a:solidFill>
          <a:schemeClr val="accent2">
            <a:lumMod val="40000"/>
            <a:lumOff val="60000"/>
            <a:alpha val="90000"/>
          </a:schemeClr>
        </a:solidFill>
      </dgm:spPr>
      <dgm:t>
        <a:bodyPr/>
        <a:lstStyle/>
        <a:p>
          <a:pPr rtl="0"/>
          <a:r>
            <a:rPr lang="en-US">
              <a:latin typeface="Gill Sans MT" panose="020B0502020104020203"/>
            </a:rPr>
            <a:t>"</a:t>
          </a:r>
          <a:r>
            <a:rPr lang="en-US">
              <a:ea typeface="+mn-lt"/>
              <a:cs typeface="+mn-lt"/>
            </a:rPr>
            <a:t>Grief- I lost my spouse three years ago.  I am still sad"</a:t>
          </a:r>
          <a:endParaRPr lang="en-US"/>
        </a:p>
      </dgm:t>
    </dgm:pt>
    <dgm:pt modelId="{848B5E4C-992E-5D49-A168-FA311ABDFFF0}" type="parTrans" cxnId="{0085187C-137F-2643-AA85-3EE1FC550A92}">
      <dgm:prSet/>
      <dgm:spPr/>
      <dgm:t>
        <a:bodyPr/>
        <a:lstStyle/>
        <a:p>
          <a:endParaRPr lang="en-US"/>
        </a:p>
      </dgm:t>
    </dgm:pt>
    <dgm:pt modelId="{B2428840-11C1-2844-AF27-1C6822CD4CC7}" type="sibTrans" cxnId="{0085187C-137F-2643-AA85-3EE1FC550A92}">
      <dgm:prSet/>
      <dgm:spPr/>
      <dgm:t>
        <a:bodyPr/>
        <a:lstStyle/>
        <a:p>
          <a:endParaRPr lang="en-US"/>
        </a:p>
      </dgm:t>
    </dgm:pt>
    <dgm:pt modelId="{BDE78163-6DBC-43F3-B9EE-D158ED20D45D}">
      <dgm:prSet/>
      <dgm:spPr>
        <a:solidFill>
          <a:schemeClr val="accent2">
            <a:lumMod val="40000"/>
            <a:lumOff val="60000"/>
            <a:alpha val="90000"/>
          </a:schemeClr>
        </a:solidFill>
      </dgm:spPr>
      <dgm:t>
        <a:bodyPr/>
        <a:lstStyle/>
        <a:p>
          <a:r>
            <a:rPr lang="en-US" b="0" i="0"/>
            <a:t>“I have learned to care for myself and am committed to good mental health.</a:t>
          </a:r>
          <a:r>
            <a:rPr lang="en-US" b="0" i="0" u="none"/>
            <a:t>”</a:t>
          </a:r>
          <a:endParaRPr lang="en-US"/>
        </a:p>
      </dgm:t>
    </dgm:pt>
    <dgm:pt modelId="{A589918F-924B-486D-8F5B-B58ECCCC3A36}" type="parTrans" cxnId="{414A776B-D441-AE4B-AAE4-E19FFDBD7132}">
      <dgm:prSet/>
      <dgm:spPr/>
      <dgm:t>
        <a:bodyPr/>
        <a:lstStyle/>
        <a:p>
          <a:endParaRPr lang="en-US"/>
        </a:p>
      </dgm:t>
    </dgm:pt>
    <dgm:pt modelId="{2B4E5B04-0CC4-4D10-87D0-10FE8E2E3D6D}" type="sibTrans" cxnId="{414A776B-D441-AE4B-AAE4-E19FFDBD7132}">
      <dgm:prSet/>
      <dgm:spPr/>
      <dgm:t>
        <a:bodyPr/>
        <a:lstStyle/>
        <a:p>
          <a:endParaRPr lang="en-US"/>
        </a:p>
      </dgm:t>
    </dgm:pt>
    <dgm:pt modelId="{DE6F9371-791C-45CE-B8BE-EAA339FAA28B}">
      <dgm:prSet/>
      <dgm:spPr>
        <a:solidFill>
          <a:schemeClr val="accent2">
            <a:lumMod val="40000"/>
            <a:lumOff val="60000"/>
            <a:alpha val="90000"/>
          </a:schemeClr>
        </a:solidFill>
      </dgm:spPr>
      <dgm:t>
        <a:bodyPr/>
        <a:lstStyle/>
        <a:p>
          <a:r>
            <a:rPr lang="en-US"/>
            <a:t>“</a:t>
          </a:r>
          <a:r>
            <a:rPr lang="en-US">
              <a:ea typeface="+mn-lt"/>
              <a:cs typeface="+mn-lt"/>
            </a:rPr>
            <a:t>I have sometimes experienced a period of worry or anxiety that felt overwhelming</a:t>
          </a:r>
          <a:r>
            <a:rPr lang="en-US">
              <a:latin typeface="Gill Sans MT" panose="020B0502020104020203"/>
              <a:ea typeface="+mn-lt"/>
              <a:cs typeface="+mn-lt"/>
            </a:rPr>
            <a:t>.”</a:t>
          </a:r>
          <a:endParaRPr lang="en-US"/>
        </a:p>
      </dgm:t>
    </dgm:pt>
    <dgm:pt modelId="{F9261856-2D62-4341-B220-7A3AB9FDD4DD}" type="parTrans" cxnId="{E5BDDF3C-F4EB-E344-9916-53AD68E253E4}">
      <dgm:prSet/>
      <dgm:spPr/>
      <dgm:t>
        <a:bodyPr/>
        <a:lstStyle/>
        <a:p>
          <a:endParaRPr lang="en-US"/>
        </a:p>
      </dgm:t>
    </dgm:pt>
    <dgm:pt modelId="{BDBEE6B4-D9F2-43E1-8006-29C63B64152E}" type="sibTrans" cxnId="{E5BDDF3C-F4EB-E344-9916-53AD68E253E4}">
      <dgm:prSet/>
      <dgm:spPr/>
      <dgm:t>
        <a:bodyPr/>
        <a:lstStyle/>
        <a:p>
          <a:endParaRPr lang="en-US"/>
        </a:p>
      </dgm:t>
    </dgm:pt>
    <dgm:pt modelId="{2D584595-84EA-3E4B-800F-8475DC91915C}" type="pres">
      <dgm:prSet presAssocID="{D982536B-B0AA-438F-92B5-E59E2A64A655}" presName="Name0" presStyleCnt="0">
        <dgm:presLayoutVars>
          <dgm:dir/>
          <dgm:animLvl val="lvl"/>
          <dgm:resizeHandles val="exact"/>
        </dgm:presLayoutVars>
      </dgm:prSet>
      <dgm:spPr/>
    </dgm:pt>
    <dgm:pt modelId="{3345258E-939E-7B42-A3FF-D95D666BA6AB}" type="pres">
      <dgm:prSet presAssocID="{65E7F188-5184-4432-B0AB-28F70C681033}" presName="linNode" presStyleCnt="0"/>
      <dgm:spPr/>
    </dgm:pt>
    <dgm:pt modelId="{DBA93184-2FB6-B348-83F1-96F7CC7660E3}" type="pres">
      <dgm:prSet presAssocID="{65E7F188-5184-4432-B0AB-28F70C681033}" presName="parentText" presStyleLbl="node1" presStyleIdx="0" presStyleCnt="3">
        <dgm:presLayoutVars>
          <dgm:chMax val="1"/>
          <dgm:bulletEnabled val="1"/>
        </dgm:presLayoutVars>
      </dgm:prSet>
      <dgm:spPr/>
    </dgm:pt>
    <dgm:pt modelId="{A519B8B3-888E-B948-A94E-07F0F08051D3}" type="pres">
      <dgm:prSet presAssocID="{65E7F188-5184-4432-B0AB-28F70C681033}" presName="descendantText" presStyleLbl="alignAccFollowNode1" presStyleIdx="0" presStyleCnt="3">
        <dgm:presLayoutVars>
          <dgm:bulletEnabled val="1"/>
        </dgm:presLayoutVars>
      </dgm:prSet>
      <dgm:spPr/>
    </dgm:pt>
    <dgm:pt modelId="{6783BB99-8C51-3F46-A8AB-3172AA606AF5}" type="pres">
      <dgm:prSet presAssocID="{E3B92D9E-3B18-494C-A2A9-0CE2FA5AEFF9}" presName="sp" presStyleCnt="0"/>
      <dgm:spPr/>
    </dgm:pt>
    <dgm:pt modelId="{18F70958-43B6-EC4F-B9D0-BC768FE2DA50}" type="pres">
      <dgm:prSet presAssocID="{AFD61EE7-FEF4-4158-B344-6218593B2A94}" presName="linNode" presStyleCnt="0"/>
      <dgm:spPr/>
    </dgm:pt>
    <dgm:pt modelId="{0E036428-7066-6841-B7E3-612CB1FEB21D}" type="pres">
      <dgm:prSet presAssocID="{AFD61EE7-FEF4-4158-B344-6218593B2A94}" presName="parentText" presStyleLbl="node1" presStyleIdx="1" presStyleCnt="3">
        <dgm:presLayoutVars>
          <dgm:chMax val="1"/>
          <dgm:bulletEnabled val="1"/>
        </dgm:presLayoutVars>
      </dgm:prSet>
      <dgm:spPr/>
    </dgm:pt>
    <dgm:pt modelId="{5A6488A8-15E4-E447-8986-1D8C199AF50F}" type="pres">
      <dgm:prSet presAssocID="{AFD61EE7-FEF4-4158-B344-6218593B2A94}" presName="descendantText" presStyleLbl="alignAccFollowNode1" presStyleIdx="1" presStyleCnt="3">
        <dgm:presLayoutVars>
          <dgm:bulletEnabled val="1"/>
        </dgm:presLayoutVars>
      </dgm:prSet>
      <dgm:spPr/>
    </dgm:pt>
    <dgm:pt modelId="{7388447E-AF6D-2644-85FB-4A045E32453F}" type="pres">
      <dgm:prSet presAssocID="{D65C0969-3C03-4285-9834-C8F6B40366CE}" presName="sp" presStyleCnt="0"/>
      <dgm:spPr/>
    </dgm:pt>
    <dgm:pt modelId="{98E7165C-BD9E-5442-9505-CE2718D522B9}" type="pres">
      <dgm:prSet presAssocID="{A88196EF-1978-B648-BD59-F7908FB2D4CB}" presName="linNode" presStyleCnt="0"/>
      <dgm:spPr/>
    </dgm:pt>
    <dgm:pt modelId="{8DA1C490-44AC-8347-AAF1-F8F9B7DEBF5A}" type="pres">
      <dgm:prSet presAssocID="{A88196EF-1978-B648-BD59-F7908FB2D4CB}" presName="parentText" presStyleLbl="node1" presStyleIdx="2" presStyleCnt="3">
        <dgm:presLayoutVars>
          <dgm:chMax val="1"/>
          <dgm:bulletEnabled val="1"/>
        </dgm:presLayoutVars>
      </dgm:prSet>
      <dgm:spPr/>
    </dgm:pt>
    <dgm:pt modelId="{8E53CFAC-F12D-274D-AC98-0E4F4381603B}" type="pres">
      <dgm:prSet presAssocID="{A88196EF-1978-B648-BD59-F7908FB2D4CB}" presName="descendantText" presStyleLbl="alignAccFollowNode1" presStyleIdx="2" presStyleCnt="3">
        <dgm:presLayoutVars>
          <dgm:bulletEnabled val="1"/>
        </dgm:presLayoutVars>
      </dgm:prSet>
      <dgm:spPr/>
    </dgm:pt>
  </dgm:ptLst>
  <dgm:cxnLst>
    <dgm:cxn modelId="{500D5308-722D-6349-973A-CF956C4D4AF9}" type="presOf" srcId="{AFD61EE7-FEF4-4158-B344-6218593B2A94}" destId="{0E036428-7066-6841-B7E3-612CB1FEB21D}" srcOrd="0" destOrd="0" presId="urn:microsoft.com/office/officeart/2005/8/layout/vList5"/>
    <dgm:cxn modelId="{1D21C11B-ACED-45A6-AE30-0778A34805F7}" srcId="{D982536B-B0AA-438F-92B5-E59E2A64A655}" destId="{65E7F188-5184-4432-B0AB-28F70C681033}" srcOrd="0" destOrd="0" parTransId="{13A366AD-EF3C-4EFA-B3D5-BDE4BB226174}" sibTransId="{E3B92D9E-3B18-494C-A2A9-0CE2FA5AEFF9}"/>
    <dgm:cxn modelId="{0103D82C-6238-DC49-BCCF-A601D14772A6}" srcId="{D982536B-B0AA-438F-92B5-E59E2A64A655}" destId="{A88196EF-1978-B648-BD59-F7908FB2D4CB}" srcOrd="2" destOrd="0" parTransId="{C6566E1F-86DD-6341-819E-AAAF84B7D9AD}" sibTransId="{F63CC92E-7961-6A43-9AC4-EB8F9B12FD43}"/>
    <dgm:cxn modelId="{10BDEE30-49DC-7B4E-9934-4A5E5CF03849}" type="presOf" srcId="{CD3701D2-B364-8F43-A069-140F7CC32531}" destId="{8E53CFAC-F12D-274D-AC98-0E4F4381603B}" srcOrd="0" destOrd="0" presId="urn:microsoft.com/office/officeart/2005/8/layout/vList5"/>
    <dgm:cxn modelId="{F8DE7B35-B11D-794E-B311-4D5B93FDA07B}" type="presOf" srcId="{DE6F9371-791C-45CE-B8BE-EAA339FAA28B}" destId="{A519B8B3-888E-B948-A94E-07F0F08051D3}" srcOrd="0" destOrd="0" presId="urn:microsoft.com/office/officeart/2005/8/layout/vList5"/>
    <dgm:cxn modelId="{E5BDDF3C-F4EB-E344-9916-53AD68E253E4}" srcId="{65E7F188-5184-4432-B0AB-28F70C681033}" destId="{DE6F9371-791C-45CE-B8BE-EAA339FAA28B}" srcOrd="0" destOrd="0" parTransId="{F9261856-2D62-4341-B220-7A3AB9FDD4DD}" sibTransId="{BDBEE6B4-D9F2-43E1-8006-29C63B64152E}"/>
    <dgm:cxn modelId="{4F062D41-49D8-554B-A602-F6745617B769}" type="presOf" srcId="{BDE78163-6DBC-43F3-B9EE-D158ED20D45D}" destId="{5A6488A8-15E4-E447-8986-1D8C199AF50F}" srcOrd="0" destOrd="0" presId="urn:microsoft.com/office/officeart/2005/8/layout/vList5"/>
    <dgm:cxn modelId="{414A776B-D441-AE4B-AAE4-E19FFDBD7132}" srcId="{AFD61EE7-FEF4-4158-B344-6218593B2A94}" destId="{BDE78163-6DBC-43F3-B9EE-D158ED20D45D}" srcOrd="0" destOrd="0" parTransId="{A589918F-924B-486D-8F5B-B58ECCCC3A36}" sibTransId="{2B4E5B04-0CC4-4D10-87D0-10FE8E2E3D6D}"/>
    <dgm:cxn modelId="{4F562F50-F198-F042-97FD-514962660D5D}" type="presOf" srcId="{D982536B-B0AA-438F-92B5-E59E2A64A655}" destId="{2D584595-84EA-3E4B-800F-8475DC91915C}" srcOrd="0" destOrd="0" presId="urn:microsoft.com/office/officeart/2005/8/layout/vList5"/>
    <dgm:cxn modelId="{0085187C-137F-2643-AA85-3EE1FC550A92}" srcId="{A88196EF-1978-B648-BD59-F7908FB2D4CB}" destId="{CD3701D2-B364-8F43-A069-140F7CC32531}" srcOrd="0" destOrd="0" parTransId="{848B5E4C-992E-5D49-A168-FA311ABDFFF0}" sibTransId="{B2428840-11C1-2844-AF27-1C6822CD4CC7}"/>
    <dgm:cxn modelId="{9F896DC8-1711-FF49-B0A0-932A4047B959}" type="presOf" srcId="{65E7F188-5184-4432-B0AB-28F70C681033}" destId="{DBA93184-2FB6-B348-83F1-96F7CC7660E3}" srcOrd="0" destOrd="0" presId="urn:microsoft.com/office/officeart/2005/8/layout/vList5"/>
    <dgm:cxn modelId="{16FFDFC8-A6DB-4024-98DD-227D1BF8CB92}" srcId="{D982536B-B0AA-438F-92B5-E59E2A64A655}" destId="{AFD61EE7-FEF4-4158-B344-6218593B2A94}" srcOrd="1" destOrd="0" parTransId="{236654DE-907B-4434-9E8B-E0BDF88EC252}" sibTransId="{D65C0969-3C03-4285-9834-C8F6B40366CE}"/>
    <dgm:cxn modelId="{8213CFF2-93CC-E04C-8383-3120CD90CE71}" type="presOf" srcId="{A88196EF-1978-B648-BD59-F7908FB2D4CB}" destId="{8DA1C490-44AC-8347-AAF1-F8F9B7DEBF5A}" srcOrd="0" destOrd="0" presId="urn:microsoft.com/office/officeart/2005/8/layout/vList5"/>
    <dgm:cxn modelId="{903EB728-DCF3-484C-98D6-8CA550B2E14A}" type="presParOf" srcId="{2D584595-84EA-3E4B-800F-8475DC91915C}" destId="{3345258E-939E-7B42-A3FF-D95D666BA6AB}" srcOrd="0" destOrd="0" presId="urn:microsoft.com/office/officeart/2005/8/layout/vList5"/>
    <dgm:cxn modelId="{EF529E81-840F-F642-8D00-053D6F669680}" type="presParOf" srcId="{3345258E-939E-7B42-A3FF-D95D666BA6AB}" destId="{DBA93184-2FB6-B348-83F1-96F7CC7660E3}" srcOrd="0" destOrd="0" presId="urn:microsoft.com/office/officeart/2005/8/layout/vList5"/>
    <dgm:cxn modelId="{0B6DE1F1-CE2C-784E-A4A4-E62C21D6436E}" type="presParOf" srcId="{3345258E-939E-7B42-A3FF-D95D666BA6AB}" destId="{A519B8B3-888E-B948-A94E-07F0F08051D3}" srcOrd="1" destOrd="0" presId="urn:microsoft.com/office/officeart/2005/8/layout/vList5"/>
    <dgm:cxn modelId="{70DAFF0E-43A0-274F-834E-0EA8D52F8229}" type="presParOf" srcId="{2D584595-84EA-3E4B-800F-8475DC91915C}" destId="{6783BB99-8C51-3F46-A8AB-3172AA606AF5}" srcOrd="1" destOrd="0" presId="urn:microsoft.com/office/officeart/2005/8/layout/vList5"/>
    <dgm:cxn modelId="{591C8289-CC9C-A346-92AB-38AD2357DBDF}" type="presParOf" srcId="{2D584595-84EA-3E4B-800F-8475DC91915C}" destId="{18F70958-43B6-EC4F-B9D0-BC768FE2DA50}" srcOrd="2" destOrd="0" presId="urn:microsoft.com/office/officeart/2005/8/layout/vList5"/>
    <dgm:cxn modelId="{634E6661-5E14-FD44-A248-71188CD5FFCC}" type="presParOf" srcId="{18F70958-43B6-EC4F-B9D0-BC768FE2DA50}" destId="{0E036428-7066-6841-B7E3-612CB1FEB21D}" srcOrd="0" destOrd="0" presId="urn:microsoft.com/office/officeart/2005/8/layout/vList5"/>
    <dgm:cxn modelId="{3D7EBF8B-B58F-B246-998C-D37E0520C14F}" type="presParOf" srcId="{18F70958-43B6-EC4F-B9D0-BC768FE2DA50}" destId="{5A6488A8-15E4-E447-8986-1D8C199AF50F}" srcOrd="1" destOrd="0" presId="urn:microsoft.com/office/officeart/2005/8/layout/vList5"/>
    <dgm:cxn modelId="{053BB644-59EC-4241-A97A-DD1DF70AAD45}" type="presParOf" srcId="{2D584595-84EA-3E4B-800F-8475DC91915C}" destId="{7388447E-AF6D-2644-85FB-4A045E32453F}" srcOrd="3" destOrd="0" presId="urn:microsoft.com/office/officeart/2005/8/layout/vList5"/>
    <dgm:cxn modelId="{ACE8BA85-F1D2-F84C-8BB4-09FA7EB20215}" type="presParOf" srcId="{2D584595-84EA-3E4B-800F-8475DC91915C}" destId="{98E7165C-BD9E-5442-9505-CE2718D522B9}" srcOrd="4" destOrd="0" presId="urn:microsoft.com/office/officeart/2005/8/layout/vList5"/>
    <dgm:cxn modelId="{1FDF44F1-B619-4E4E-A9D5-53F5ECE7EE85}" type="presParOf" srcId="{98E7165C-BD9E-5442-9505-CE2718D522B9}" destId="{8DA1C490-44AC-8347-AAF1-F8F9B7DEBF5A}" srcOrd="0" destOrd="0" presId="urn:microsoft.com/office/officeart/2005/8/layout/vList5"/>
    <dgm:cxn modelId="{D5290854-43F6-5147-AC70-63E6AF8914C0}" type="presParOf" srcId="{98E7165C-BD9E-5442-9505-CE2718D522B9}" destId="{8E53CFAC-F12D-274D-AC98-0E4F438160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2536B-B0AA-438F-92B5-E59E2A64A65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5E7F188-5184-4432-B0AB-28F70C681033}">
      <dgm:prSet/>
      <dgm:spPr>
        <a:solidFill>
          <a:schemeClr val="accent2"/>
        </a:solidFill>
      </dgm:spPr>
      <dgm:t>
        <a:bodyPr/>
        <a:lstStyle/>
        <a:p>
          <a:r>
            <a:rPr lang="en-US" b="0" i="0"/>
            <a:t>91% of respondents who played games rated them good or excellent</a:t>
          </a:r>
          <a:endParaRPr lang="en-US"/>
        </a:p>
      </dgm:t>
    </dgm:pt>
    <dgm:pt modelId="{13A366AD-EF3C-4EFA-B3D5-BDE4BB226174}" type="parTrans" cxnId="{1D21C11B-ACED-45A6-AE30-0778A34805F7}">
      <dgm:prSet/>
      <dgm:spPr/>
      <dgm:t>
        <a:bodyPr/>
        <a:lstStyle/>
        <a:p>
          <a:endParaRPr lang="en-US"/>
        </a:p>
      </dgm:t>
    </dgm:pt>
    <dgm:pt modelId="{E3B92D9E-3B18-494C-A2A9-0CE2FA5AEFF9}" type="sibTrans" cxnId="{1D21C11B-ACED-45A6-AE30-0778A34805F7}">
      <dgm:prSet/>
      <dgm:spPr/>
      <dgm:t>
        <a:bodyPr/>
        <a:lstStyle/>
        <a:p>
          <a:endParaRPr lang="en-US"/>
        </a:p>
      </dgm:t>
    </dgm:pt>
    <dgm:pt modelId="{DE6F9371-791C-45CE-B8BE-EAA339FAA28B}">
      <dgm:prSet/>
      <dgm:spPr>
        <a:solidFill>
          <a:schemeClr val="accent2">
            <a:lumMod val="40000"/>
            <a:lumOff val="60000"/>
            <a:alpha val="90000"/>
          </a:schemeClr>
        </a:solidFill>
      </dgm:spPr>
      <dgm:t>
        <a:bodyPr/>
        <a:lstStyle/>
        <a:p>
          <a:r>
            <a:rPr lang="en-US"/>
            <a:t>“Enjoy Bingo, dinners with entertainment and help available”</a:t>
          </a:r>
        </a:p>
      </dgm:t>
    </dgm:pt>
    <dgm:pt modelId="{F9261856-2D62-4341-B220-7A3AB9FDD4DD}" type="parTrans" cxnId="{F0D38388-8025-42F9-ADA2-7A0CF4857774}">
      <dgm:prSet/>
      <dgm:spPr/>
      <dgm:t>
        <a:bodyPr/>
        <a:lstStyle/>
        <a:p>
          <a:endParaRPr lang="en-US"/>
        </a:p>
      </dgm:t>
    </dgm:pt>
    <dgm:pt modelId="{BDBEE6B4-D9F2-43E1-8006-29C63B64152E}" type="sibTrans" cxnId="{F0D38388-8025-42F9-ADA2-7A0CF4857774}">
      <dgm:prSet/>
      <dgm:spPr/>
      <dgm:t>
        <a:bodyPr/>
        <a:lstStyle/>
        <a:p>
          <a:endParaRPr lang="en-US"/>
        </a:p>
      </dgm:t>
    </dgm:pt>
    <dgm:pt modelId="{AFD61EE7-FEF4-4158-B344-6218593B2A94}">
      <dgm:prSet/>
      <dgm:spPr>
        <a:solidFill>
          <a:schemeClr val="accent2"/>
        </a:solidFill>
      </dgm:spPr>
      <dgm:t>
        <a:bodyPr/>
        <a:lstStyle/>
        <a:p>
          <a:r>
            <a:rPr lang="en-US" b="0" i="0"/>
            <a:t>93% of respondents who took advantage of learning opportunities rated them good or excellent </a:t>
          </a:r>
          <a:endParaRPr lang="en-US"/>
        </a:p>
      </dgm:t>
    </dgm:pt>
    <dgm:pt modelId="{236654DE-907B-4434-9E8B-E0BDF88EC252}" type="parTrans" cxnId="{16FFDFC8-A6DB-4024-98DD-227D1BF8CB92}">
      <dgm:prSet/>
      <dgm:spPr/>
      <dgm:t>
        <a:bodyPr/>
        <a:lstStyle/>
        <a:p>
          <a:endParaRPr lang="en-US"/>
        </a:p>
      </dgm:t>
    </dgm:pt>
    <dgm:pt modelId="{D65C0969-3C03-4285-9834-C8F6B40366CE}" type="sibTrans" cxnId="{16FFDFC8-A6DB-4024-98DD-227D1BF8CB92}">
      <dgm:prSet/>
      <dgm:spPr/>
      <dgm:t>
        <a:bodyPr/>
        <a:lstStyle/>
        <a:p>
          <a:endParaRPr lang="en-US"/>
        </a:p>
      </dgm:t>
    </dgm:pt>
    <dgm:pt modelId="{BDE78163-6DBC-43F3-B9EE-D158ED20D45D}">
      <dgm:prSet/>
      <dgm:spPr>
        <a:solidFill>
          <a:schemeClr val="accent2">
            <a:lumMod val="40000"/>
            <a:lumOff val="60000"/>
            <a:alpha val="90000"/>
          </a:schemeClr>
        </a:solidFill>
      </dgm:spPr>
      <dgm:t>
        <a:bodyPr/>
        <a:lstStyle/>
        <a:p>
          <a:r>
            <a:rPr lang="en-US" b="0" i="0"/>
            <a:t>“</a:t>
          </a:r>
          <a:r>
            <a:rPr lang="en-US" b="0" i="0" u="none"/>
            <a:t>The center is a place to get answers about what is going on in town for seniors, where to get help and where to meet people.”</a:t>
          </a:r>
          <a:endParaRPr lang="en-US"/>
        </a:p>
      </dgm:t>
    </dgm:pt>
    <dgm:pt modelId="{A589918F-924B-486D-8F5B-B58ECCCC3A36}" type="parTrans" cxnId="{6740D2A1-66E4-4D27-ACE4-4B796D30746F}">
      <dgm:prSet/>
      <dgm:spPr/>
      <dgm:t>
        <a:bodyPr/>
        <a:lstStyle/>
        <a:p>
          <a:endParaRPr lang="en-US"/>
        </a:p>
      </dgm:t>
    </dgm:pt>
    <dgm:pt modelId="{2B4E5B04-0CC4-4D10-87D0-10FE8E2E3D6D}" type="sibTrans" cxnId="{6740D2A1-66E4-4D27-ACE4-4B796D30746F}">
      <dgm:prSet/>
      <dgm:spPr/>
      <dgm:t>
        <a:bodyPr/>
        <a:lstStyle/>
        <a:p>
          <a:endParaRPr lang="en-US"/>
        </a:p>
      </dgm:t>
    </dgm:pt>
    <dgm:pt modelId="{A88196EF-1978-B648-BD59-F7908FB2D4CB}">
      <dgm:prSet/>
      <dgm:spPr>
        <a:solidFill>
          <a:schemeClr val="accent2"/>
        </a:solidFill>
      </dgm:spPr>
      <dgm:t>
        <a:bodyPr/>
        <a:lstStyle/>
        <a:p>
          <a:r>
            <a:rPr lang="en-US" b="0" i="0"/>
            <a:t>98% of respondents rated special events good or excellent </a:t>
          </a:r>
          <a:endParaRPr lang="en-US"/>
        </a:p>
      </dgm:t>
    </dgm:pt>
    <dgm:pt modelId="{C6566E1F-86DD-6341-819E-AAAF84B7D9AD}" type="parTrans" cxnId="{0103D82C-6238-DC49-BCCF-A601D14772A6}">
      <dgm:prSet/>
      <dgm:spPr/>
      <dgm:t>
        <a:bodyPr/>
        <a:lstStyle/>
        <a:p>
          <a:endParaRPr lang="en-US"/>
        </a:p>
      </dgm:t>
    </dgm:pt>
    <dgm:pt modelId="{F63CC92E-7961-6A43-9AC4-EB8F9B12FD43}" type="sibTrans" cxnId="{0103D82C-6238-DC49-BCCF-A601D14772A6}">
      <dgm:prSet/>
      <dgm:spPr/>
      <dgm:t>
        <a:bodyPr/>
        <a:lstStyle/>
        <a:p>
          <a:endParaRPr lang="en-US"/>
        </a:p>
      </dgm:t>
    </dgm:pt>
    <dgm:pt modelId="{CD3701D2-B364-8F43-A069-140F7CC32531}">
      <dgm:prSet/>
      <dgm:spPr>
        <a:solidFill>
          <a:schemeClr val="accent2">
            <a:lumMod val="40000"/>
            <a:lumOff val="60000"/>
            <a:alpha val="90000"/>
          </a:schemeClr>
        </a:solidFill>
      </dgm:spPr>
      <dgm:t>
        <a:bodyPr/>
        <a:lstStyle/>
        <a:p>
          <a:pPr rtl="0"/>
          <a:r>
            <a:rPr lang="en-US">
              <a:latin typeface="Gill Sans MT" panose="020B0502020104020203"/>
            </a:rPr>
            <a:t>"</a:t>
          </a:r>
          <a:r>
            <a:rPr lang="en-US"/>
            <a:t>Enjoy breakfast with chiefs; Wedding line dancing; Chair yoga BUT TOO EARLY in AM (yoga</a:t>
          </a:r>
          <a:r>
            <a:rPr lang="en-US">
              <a:latin typeface="Gill Sans MT" panose="020B0502020104020203"/>
            </a:rPr>
            <a:t>)"</a:t>
          </a:r>
          <a:endParaRPr lang="en-US"/>
        </a:p>
      </dgm:t>
    </dgm:pt>
    <dgm:pt modelId="{848B5E4C-992E-5D49-A168-FA311ABDFFF0}" type="parTrans" cxnId="{0085187C-137F-2643-AA85-3EE1FC550A92}">
      <dgm:prSet/>
      <dgm:spPr/>
      <dgm:t>
        <a:bodyPr/>
        <a:lstStyle/>
        <a:p>
          <a:endParaRPr lang="en-US"/>
        </a:p>
      </dgm:t>
    </dgm:pt>
    <dgm:pt modelId="{B2428840-11C1-2844-AF27-1C6822CD4CC7}" type="sibTrans" cxnId="{0085187C-137F-2643-AA85-3EE1FC550A92}">
      <dgm:prSet/>
      <dgm:spPr/>
      <dgm:t>
        <a:bodyPr/>
        <a:lstStyle/>
        <a:p>
          <a:endParaRPr lang="en-US"/>
        </a:p>
      </dgm:t>
    </dgm:pt>
    <dgm:pt modelId="{9348251E-65FF-FB45-AAE2-2FF8F23340E8}">
      <dgm:prSet/>
      <dgm:spPr>
        <a:solidFill>
          <a:schemeClr val="accent2"/>
        </a:solidFill>
      </dgm:spPr>
      <dgm:t>
        <a:bodyPr/>
        <a:lstStyle/>
        <a:p>
          <a:r>
            <a:rPr lang="en-US" b="0" i="0"/>
            <a:t>96% of respondents rated wellness programs good or excellent</a:t>
          </a:r>
          <a:endParaRPr lang="en-US"/>
        </a:p>
      </dgm:t>
    </dgm:pt>
    <dgm:pt modelId="{2F3FC7B7-2868-9F4B-A740-531F35929D2C}" type="parTrans" cxnId="{A7A822BC-46F2-F44C-BEAA-D4910CB7B414}">
      <dgm:prSet/>
      <dgm:spPr/>
      <dgm:t>
        <a:bodyPr/>
        <a:lstStyle/>
        <a:p>
          <a:endParaRPr lang="en-US"/>
        </a:p>
      </dgm:t>
    </dgm:pt>
    <dgm:pt modelId="{10FA0125-89A9-7645-9D9A-9C1A95E96034}" type="sibTrans" cxnId="{A7A822BC-46F2-F44C-BEAA-D4910CB7B414}">
      <dgm:prSet/>
      <dgm:spPr/>
      <dgm:t>
        <a:bodyPr/>
        <a:lstStyle/>
        <a:p>
          <a:endParaRPr lang="en-US"/>
        </a:p>
      </dgm:t>
    </dgm:pt>
    <dgm:pt modelId="{A0B4F454-9C9C-DE48-BB6B-4C2717E3A2A2}">
      <dgm:prSet/>
      <dgm:spPr>
        <a:solidFill>
          <a:schemeClr val="accent2">
            <a:lumMod val="40000"/>
            <a:lumOff val="60000"/>
            <a:alpha val="90000"/>
          </a:schemeClr>
        </a:solidFill>
      </dgm:spPr>
      <dgm:t>
        <a:bodyPr/>
        <a:lstStyle/>
        <a:p>
          <a:pPr rtl="0"/>
          <a:r>
            <a:rPr lang="en-US">
              <a:latin typeface="Gill Sans MT" panose="020B0502020104020203"/>
            </a:rPr>
            <a:t>"</a:t>
          </a:r>
          <a:r>
            <a:rPr lang="en-US"/>
            <a:t>I love the exercise class with Paula Pressler.  She is awesome.  So far, anything I have attended has been wonderful.  Andrew Suggs is awesome</a:t>
          </a:r>
          <a:r>
            <a:rPr lang="en-US">
              <a:latin typeface="Gill Sans MT" panose="020B0502020104020203"/>
            </a:rPr>
            <a:t>!!"</a:t>
          </a:r>
          <a:endParaRPr lang="en-US"/>
        </a:p>
      </dgm:t>
    </dgm:pt>
    <dgm:pt modelId="{3FB49E90-3207-E54B-A19D-8F5889E98B12}" type="parTrans" cxnId="{B9D281B3-09E1-F749-85BB-6EBF668B253B}">
      <dgm:prSet/>
      <dgm:spPr/>
      <dgm:t>
        <a:bodyPr/>
        <a:lstStyle/>
        <a:p>
          <a:endParaRPr lang="en-US"/>
        </a:p>
      </dgm:t>
    </dgm:pt>
    <dgm:pt modelId="{EF79A2AB-6323-0F42-9CA4-6ADF956DC02C}" type="sibTrans" cxnId="{B9D281B3-09E1-F749-85BB-6EBF668B253B}">
      <dgm:prSet/>
      <dgm:spPr/>
      <dgm:t>
        <a:bodyPr/>
        <a:lstStyle/>
        <a:p>
          <a:endParaRPr lang="en-US"/>
        </a:p>
      </dgm:t>
    </dgm:pt>
    <dgm:pt modelId="{2D584595-84EA-3E4B-800F-8475DC91915C}" type="pres">
      <dgm:prSet presAssocID="{D982536B-B0AA-438F-92B5-E59E2A64A655}" presName="Name0" presStyleCnt="0">
        <dgm:presLayoutVars>
          <dgm:dir/>
          <dgm:animLvl val="lvl"/>
          <dgm:resizeHandles val="exact"/>
        </dgm:presLayoutVars>
      </dgm:prSet>
      <dgm:spPr/>
    </dgm:pt>
    <dgm:pt modelId="{3345258E-939E-7B42-A3FF-D95D666BA6AB}" type="pres">
      <dgm:prSet presAssocID="{65E7F188-5184-4432-B0AB-28F70C681033}" presName="linNode" presStyleCnt="0"/>
      <dgm:spPr/>
    </dgm:pt>
    <dgm:pt modelId="{DBA93184-2FB6-B348-83F1-96F7CC7660E3}" type="pres">
      <dgm:prSet presAssocID="{65E7F188-5184-4432-B0AB-28F70C681033}" presName="parentText" presStyleLbl="node1" presStyleIdx="0" presStyleCnt="4">
        <dgm:presLayoutVars>
          <dgm:chMax val="1"/>
          <dgm:bulletEnabled val="1"/>
        </dgm:presLayoutVars>
      </dgm:prSet>
      <dgm:spPr/>
    </dgm:pt>
    <dgm:pt modelId="{A519B8B3-888E-B948-A94E-07F0F08051D3}" type="pres">
      <dgm:prSet presAssocID="{65E7F188-5184-4432-B0AB-28F70C681033}" presName="descendantText" presStyleLbl="alignAccFollowNode1" presStyleIdx="0" presStyleCnt="4">
        <dgm:presLayoutVars>
          <dgm:bulletEnabled val="1"/>
        </dgm:presLayoutVars>
      </dgm:prSet>
      <dgm:spPr/>
    </dgm:pt>
    <dgm:pt modelId="{6783BB99-8C51-3F46-A8AB-3172AA606AF5}" type="pres">
      <dgm:prSet presAssocID="{E3B92D9E-3B18-494C-A2A9-0CE2FA5AEFF9}" presName="sp" presStyleCnt="0"/>
      <dgm:spPr/>
    </dgm:pt>
    <dgm:pt modelId="{18F70958-43B6-EC4F-B9D0-BC768FE2DA50}" type="pres">
      <dgm:prSet presAssocID="{AFD61EE7-FEF4-4158-B344-6218593B2A94}" presName="linNode" presStyleCnt="0"/>
      <dgm:spPr/>
    </dgm:pt>
    <dgm:pt modelId="{0E036428-7066-6841-B7E3-612CB1FEB21D}" type="pres">
      <dgm:prSet presAssocID="{AFD61EE7-FEF4-4158-B344-6218593B2A94}" presName="parentText" presStyleLbl="node1" presStyleIdx="1" presStyleCnt="4">
        <dgm:presLayoutVars>
          <dgm:chMax val="1"/>
          <dgm:bulletEnabled val="1"/>
        </dgm:presLayoutVars>
      </dgm:prSet>
      <dgm:spPr/>
    </dgm:pt>
    <dgm:pt modelId="{5A6488A8-15E4-E447-8986-1D8C199AF50F}" type="pres">
      <dgm:prSet presAssocID="{AFD61EE7-FEF4-4158-B344-6218593B2A94}" presName="descendantText" presStyleLbl="alignAccFollowNode1" presStyleIdx="1" presStyleCnt="4">
        <dgm:presLayoutVars>
          <dgm:bulletEnabled val="1"/>
        </dgm:presLayoutVars>
      </dgm:prSet>
      <dgm:spPr/>
    </dgm:pt>
    <dgm:pt modelId="{7388447E-AF6D-2644-85FB-4A045E32453F}" type="pres">
      <dgm:prSet presAssocID="{D65C0969-3C03-4285-9834-C8F6B40366CE}" presName="sp" presStyleCnt="0"/>
      <dgm:spPr/>
    </dgm:pt>
    <dgm:pt modelId="{98E7165C-BD9E-5442-9505-CE2718D522B9}" type="pres">
      <dgm:prSet presAssocID="{A88196EF-1978-B648-BD59-F7908FB2D4CB}" presName="linNode" presStyleCnt="0"/>
      <dgm:spPr/>
    </dgm:pt>
    <dgm:pt modelId="{8DA1C490-44AC-8347-AAF1-F8F9B7DEBF5A}" type="pres">
      <dgm:prSet presAssocID="{A88196EF-1978-B648-BD59-F7908FB2D4CB}" presName="parentText" presStyleLbl="node1" presStyleIdx="2" presStyleCnt="4">
        <dgm:presLayoutVars>
          <dgm:chMax val="1"/>
          <dgm:bulletEnabled val="1"/>
        </dgm:presLayoutVars>
      </dgm:prSet>
      <dgm:spPr/>
    </dgm:pt>
    <dgm:pt modelId="{8E53CFAC-F12D-274D-AC98-0E4F4381603B}" type="pres">
      <dgm:prSet presAssocID="{A88196EF-1978-B648-BD59-F7908FB2D4CB}" presName="descendantText" presStyleLbl="alignAccFollowNode1" presStyleIdx="2" presStyleCnt="4">
        <dgm:presLayoutVars>
          <dgm:bulletEnabled val="1"/>
        </dgm:presLayoutVars>
      </dgm:prSet>
      <dgm:spPr/>
    </dgm:pt>
    <dgm:pt modelId="{8D23692E-BD6F-384C-8F1C-E34540774EE6}" type="pres">
      <dgm:prSet presAssocID="{F63CC92E-7961-6A43-9AC4-EB8F9B12FD43}" presName="sp" presStyleCnt="0"/>
      <dgm:spPr/>
    </dgm:pt>
    <dgm:pt modelId="{58399203-910A-D14F-AC58-959EA0245C53}" type="pres">
      <dgm:prSet presAssocID="{9348251E-65FF-FB45-AAE2-2FF8F23340E8}" presName="linNode" presStyleCnt="0"/>
      <dgm:spPr/>
    </dgm:pt>
    <dgm:pt modelId="{8C2DF346-D30F-D04A-904B-88A153E7BA90}" type="pres">
      <dgm:prSet presAssocID="{9348251E-65FF-FB45-AAE2-2FF8F23340E8}" presName="parentText" presStyleLbl="node1" presStyleIdx="3" presStyleCnt="4">
        <dgm:presLayoutVars>
          <dgm:chMax val="1"/>
          <dgm:bulletEnabled val="1"/>
        </dgm:presLayoutVars>
      </dgm:prSet>
      <dgm:spPr/>
    </dgm:pt>
    <dgm:pt modelId="{F7D1FC6D-31B9-E047-AC08-F67E9372CABC}" type="pres">
      <dgm:prSet presAssocID="{9348251E-65FF-FB45-AAE2-2FF8F23340E8}" presName="descendantText" presStyleLbl="alignAccFollowNode1" presStyleIdx="3" presStyleCnt="4">
        <dgm:presLayoutVars>
          <dgm:bulletEnabled val="1"/>
        </dgm:presLayoutVars>
      </dgm:prSet>
      <dgm:spPr/>
    </dgm:pt>
  </dgm:ptLst>
  <dgm:cxnLst>
    <dgm:cxn modelId="{1D21C11B-ACED-45A6-AE30-0778A34805F7}" srcId="{D982536B-B0AA-438F-92B5-E59E2A64A655}" destId="{65E7F188-5184-4432-B0AB-28F70C681033}" srcOrd="0" destOrd="0" parTransId="{13A366AD-EF3C-4EFA-B3D5-BDE4BB226174}" sibTransId="{E3B92D9E-3B18-494C-A2A9-0CE2FA5AEFF9}"/>
    <dgm:cxn modelId="{DC4C8E23-FE19-5A41-908F-E29029F78C21}" type="presOf" srcId="{BDE78163-6DBC-43F3-B9EE-D158ED20D45D}" destId="{5A6488A8-15E4-E447-8986-1D8C199AF50F}" srcOrd="0" destOrd="0" presId="urn:microsoft.com/office/officeart/2005/8/layout/vList5"/>
    <dgm:cxn modelId="{0103D82C-6238-DC49-BCCF-A601D14772A6}" srcId="{D982536B-B0AA-438F-92B5-E59E2A64A655}" destId="{A88196EF-1978-B648-BD59-F7908FB2D4CB}" srcOrd="2" destOrd="0" parTransId="{C6566E1F-86DD-6341-819E-AAAF84B7D9AD}" sibTransId="{F63CC92E-7961-6A43-9AC4-EB8F9B12FD43}"/>
    <dgm:cxn modelId="{60B3D04F-1688-5945-9ADF-D9A177EDFF50}" type="presOf" srcId="{9348251E-65FF-FB45-AAE2-2FF8F23340E8}" destId="{8C2DF346-D30F-D04A-904B-88A153E7BA90}" srcOrd="0" destOrd="0" presId="urn:microsoft.com/office/officeart/2005/8/layout/vList5"/>
    <dgm:cxn modelId="{4F562F50-F198-F042-97FD-514962660D5D}" type="presOf" srcId="{D982536B-B0AA-438F-92B5-E59E2A64A655}" destId="{2D584595-84EA-3E4B-800F-8475DC91915C}" srcOrd="0" destOrd="0" presId="urn:microsoft.com/office/officeart/2005/8/layout/vList5"/>
    <dgm:cxn modelId="{0085187C-137F-2643-AA85-3EE1FC550A92}" srcId="{A88196EF-1978-B648-BD59-F7908FB2D4CB}" destId="{CD3701D2-B364-8F43-A069-140F7CC32531}" srcOrd="0" destOrd="0" parTransId="{848B5E4C-992E-5D49-A168-FA311ABDFFF0}" sibTransId="{B2428840-11C1-2844-AF27-1C6822CD4CC7}"/>
    <dgm:cxn modelId="{DBD50587-A16A-0045-A72C-C0C6B11BA19E}" type="presOf" srcId="{AFD61EE7-FEF4-4158-B344-6218593B2A94}" destId="{0E036428-7066-6841-B7E3-612CB1FEB21D}" srcOrd="0" destOrd="0" presId="urn:microsoft.com/office/officeart/2005/8/layout/vList5"/>
    <dgm:cxn modelId="{F96B9C87-AE01-CB44-A4C8-9E93F8B3DEC1}" type="presOf" srcId="{A0B4F454-9C9C-DE48-BB6B-4C2717E3A2A2}" destId="{F7D1FC6D-31B9-E047-AC08-F67E9372CABC}" srcOrd="0" destOrd="0" presId="urn:microsoft.com/office/officeart/2005/8/layout/vList5"/>
    <dgm:cxn modelId="{F0D38388-8025-42F9-ADA2-7A0CF4857774}" srcId="{65E7F188-5184-4432-B0AB-28F70C681033}" destId="{DE6F9371-791C-45CE-B8BE-EAA339FAA28B}" srcOrd="0" destOrd="0" parTransId="{F9261856-2D62-4341-B220-7A3AB9FDD4DD}" sibTransId="{BDBEE6B4-D9F2-43E1-8006-29C63B64152E}"/>
    <dgm:cxn modelId="{6740D2A1-66E4-4D27-ACE4-4B796D30746F}" srcId="{AFD61EE7-FEF4-4158-B344-6218593B2A94}" destId="{BDE78163-6DBC-43F3-B9EE-D158ED20D45D}" srcOrd="0" destOrd="0" parTransId="{A589918F-924B-486D-8F5B-B58ECCCC3A36}" sibTransId="{2B4E5B04-0CC4-4D10-87D0-10FE8E2E3D6D}"/>
    <dgm:cxn modelId="{9D8AADAE-64C6-F44E-8BC9-5BDEDC898C18}" type="presOf" srcId="{65E7F188-5184-4432-B0AB-28F70C681033}" destId="{DBA93184-2FB6-B348-83F1-96F7CC7660E3}" srcOrd="0" destOrd="0" presId="urn:microsoft.com/office/officeart/2005/8/layout/vList5"/>
    <dgm:cxn modelId="{B9D281B3-09E1-F749-85BB-6EBF668B253B}" srcId="{9348251E-65FF-FB45-AAE2-2FF8F23340E8}" destId="{A0B4F454-9C9C-DE48-BB6B-4C2717E3A2A2}" srcOrd="0" destOrd="0" parTransId="{3FB49E90-3207-E54B-A19D-8F5889E98B12}" sibTransId="{EF79A2AB-6323-0F42-9CA4-6ADF956DC02C}"/>
    <dgm:cxn modelId="{A7A822BC-46F2-F44C-BEAA-D4910CB7B414}" srcId="{D982536B-B0AA-438F-92B5-E59E2A64A655}" destId="{9348251E-65FF-FB45-AAE2-2FF8F23340E8}" srcOrd="3" destOrd="0" parTransId="{2F3FC7B7-2868-9F4B-A740-531F35929D2C}" sibTransId="{10FA0125-89A9-7645-9D9A-9C1A95E96034}"/>
    <dgm:cxn modelId="{16FFDFC8-A6DB-4024-98DD-227D1BF8CB92}" srcId="{D982536B-B0AA-438F-92B5-E59E2A64A655}" destId="{AFD61EE7-FEF4-4158-B344-6218593B2A94}" srcOrd="1" destOrd="0" parTransId="{236654DE-907B-4434-9E8B-E0BDF88EC252}" sibTransId="{D65C0969-3C03-4285-9834-C8F6B40366CE}"/>
    <dgm:cxn modelId="{AD4656DF-1828-FB44-B76C-0517DA47B01B}" type="presOf" srcId="{A88196EF-1978-B648-BD59-F7908FB2D4CB}" destId="{8DA1C490-44AC-8347-AAF1-F8F9B7DEBF5A}" srcOrd="0" destOrd="0" presId="urn:microsoft.com/office/officeart/2005/8/layout/vList5"/>
    <dgm:cxn modelId="{B15C11E3-921C-E54F-B348-428E2F856966}" type="presOf" srcId="{DE6F9371-791C-45CE-B8BE-EAA339FAA28B}" destId="{A519B8B3-888E-B948-A94E-07F0F08051D3}" srcOrd="0" destOrd="0" presId="urn:microsoft.com/office/officeart/2005/8/layout/vList5"/>
    <dgm:cxn modelId="{E39D74F0-3F58-2E42-BC0E-70F2F38CCF97}" type="presOf" srcId="{CD3701D2-B364-8F43-A069-140F7CC32531}" destId="{8E53CFAC-F12D-274D-AC98-0E4F4381603B}" srcOrd="0" destOrd="0" presId="urn:microsoft.com/office/officeart/2005/8/layout/vList5"/>
    <dgm:cxn modelId="{99B4AEE6-EAE1-E44F-B611-FFE1C586DF13}" type="presParOf" srcId="{2D584595-84EA-3E4B-800F-8475DC91915C}" destId="{3345258E-939E-7B42-A3FF-D95D666BA6AB}" srcOrd="0" destOrd="0" presId="urn:microsoft.com/office/officeart/2005/8/layout/vList5"/>
    <dgm:cxn modelId="{95178E03-F641-5442-A434-1D93E23C0331}" type="presParOf" srcId="{3345258E-939E-7B42-A3FF-D95D666BA6AB}" destId="{DBA93184-2FB6-B348-83F1-96F7CC7660E3}" srcOrd="0" destOrd="0" presId="urn:microsoft.com/office/officeart/2005/8/layout/vList5"/>
    <dgm:cxn modelId="{8CFBAFFD-3893-E64B-B78D-D76E38558A35}" type="presParOf" srcId="{3345258E-939E-7B42-A3FF-D95D666BA6AB}" destId="{A519B8B3-888E-B948-A94E-07F0F08051D3}" srcOrd="1" destOrd="0" presId="urn:microsoft.com/office/officeart/2005/8/layout/vList5"/>
    <dgm:cxn modelId="{8F6B6A48-051E-9245-AF4E-DDBA119F3F6D}" type="presParOf" srcId="{2D584595-84EA-3E4B-800F-8475DC91915C}" destId="{6783BB99-8C51-3F46-A8AB-3172AA606AF5}" srcOrd="1" destOrd="0" presId="urn:microsoft.com/office/officeart/2005/8/layout/vList5"/>
    <dgm:cxn modelId="{693DD82A-ACD3-6743-86DF-A5DC031ABC52}" type="presParOf" srcId="{2D584595-84EA-3E4B-800F-8475DC91915C}" destId="{18F70958-43B6-EC4F-B9D0-BC768FE2DA50}" srcOrd="2" destOrd="0" presId="urn:microsoft.com/office/officeart/2005/8/layout/vList5"/>
    <dgm:cxn modelId="{9CBB245F-A00D-0844-AD33-EBDC29C87CE0}" type="presParOf" srcId="{18F70958-43B6-EC4F-B9D0-BC768FE2DA50}" destId="{0E036428-7066-6841-B7E3-612CB1FEB21D}" srcOrd="0" destOrd="0" presId="urn:microsoft.com/office/officeart/2005/8/layout/vList5"/>
    <dgm:cxn modelId="{0CB483D5-0C78-1E47-9FBD-B4B64CA6595F}" type="presParOf" srcId="{18F70958-43B6-EC4F-B9D0-BC768FE2DA50}" destId="{5A6488A8-15E4-E447-8986-1D8C199AF50F}" srcOrd="1" destOrd="0" presId="urn:microsoft.com/office/officeart/2005/8/layout/vList5"/>
    <dgm:cxn modelId="{EB7F2A80-F299-2042-9979-3D61E57ED1A4}" type="presParOf" srcId="{2D584595-84EA-3E4B-800F-8475DC91915C}" destId="{7388447E-AF6D-2644-85FB-4A045E32453F}" srcOrd="3" destOrd="0" presId="urn:microsoft.com/office/officeart/2005/8/layout/vList5"/>
    <dgm:cxn modelId="{BCC20F1C-32C8-D34B-AE99-D14188550805}" type="presParOf" srcId="{2D584595-84EA-3E4B-800F-8475DC91915C}" destId="{98E7165C-BD9E-5442-9505-CE2718D522B9}" srcOrd="4" destOrd="0" presId="urn:microsoft.com/office/officeart/2005/8/layout/vList5"/>
    <dgm:cxn modelId="{6C959880-2F4E-4B44-8672-9C774AE23E5B}" type="presParOf" srcId="{98E7165C-BD9E-5442-9505-CE2718D522B9}" destId="{8DA1C490-44AC-8347-AAF1-F8F9B7DEBF5A}" srcOrd="0" destOrd="0" presId="urn:microsoft.com/office/officeart/2005/8/layout/vList5"/>
    <dgm:cxn modelId="{04B3B248-B399-C74B-971F-96B93C55BF1E}" type="presParOf" srcId="{98E7165C-BD9E-5442-9505-CE2718D522B9}" destId="{8E53CFAC-F12D-274D-AC98-0E4F4381603B}" srcOrd="1" destOrd="0" presId="urn:microsoft.com/office/officeart/2005/8/layout/vList5"/>
    <dgm:cxn modelId="{0937517F-3516-F949-9E30-AD8007A5D067}" type="presParOf" srcId="{2D584595-84EA-3E4B-800F-8475DC91915C}" destId="{8D23692E-BD6F-384C-8F1C-E34540774EE6}" srcOrd="5" destOrd="0" presId="urn:microsoft.com/office/officeart/2005/8/layout/vList5"/>
    <dgm:cxn modelId="{9AEB5D0A-EB22-F448-9929-C9D36DBE9181}" type="presParOf" srcId="{2D584595-84EA-3E4B-800F-8475DC91915C}" destId="{58399203-910A-D14F-AC58-959EA0245C53}" srcOrd="6" destOrd="0" presId="urn:microsoft.com/office/officeart/2005/8/layout/vList5"/>
    <dgm:cxn modelId="{2FE621A9-189B-0948-B747-BD78C0C2FE4A}" type="presParOf" srcId="{58399203-910A-D14F-AC58-959EA0245C53}" destId="{8C2DF346-D30F-D04A-904B-88A153E7BA90}" srcOrd="0" destOrd="0" presId="urn:microsoft.com/office/officeart/2005/8/layout/vList5"/>
    <dgm:cxn modelId="{9F33968C-ABF4-0D4E-AA4A-D580505A78DC}" type="presParOf" srcId="{58399203-910A-D14F-AC58-959EA0245C53}" destId="{F7D1FC6D-31B9-E047-AC08-F67E9372CA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6C5F5-AFAF-479E-AFA0-221A5B0FFE91}"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96499E95-6076-422A-9F52-07959C3372BA}">
      <dgm:prSet/>
      <dgm:spPr/>
      <dgm:t>
        <a:bodyPr/>
        <a:lstStyle/>
        <a:p>
          <a:pPr>
            <a:lnSpc>
              <a:spcPct val="100000"/>
            </a:lnSpc>
          </a:pPr>
          <a:r>
            <a:rPr lang="en-US" b="0" i="0"/>
            <a:t>23% of respondents have trouble getting around the store </a:t>
          </a:r>
          <a:endParaRPr lang="en-US"/>
        </a:p>
      </dgm:t>
    </dgm:pt>
    <dgm:pt modelId="{1BE0F8C2-E71B-40FD-A831-4D6C51C51A66}" type="parTrans" cxnId="{3B93C0EA-A7C6-4337-971F-5A869F9EB99E}">
      <dgm:prSet/>
      <dgm:spPr/>
      <dgm:t>
        <a:bodyPr/>
        <a:lstStyle/>
        <a:p>
          <a:endParaRPr lang="en-US"/>
        </a:p>
      </dgm:t>
    </dgm:pt>
    <dgm:pt modelId="{70CB369B-9073-490F-96D1-F3FD970B6B19}" type="sibTrans" cxnId="{3B93C0EA-A7C6-4337-971F-5A869F9EB99E}">
      <dgm:prSet/>
      <dgm:spPr/>
      <dgm:t>
        <a:bodyPr/>
        <a:lstStyle/>
        <a:p>
          <a:endParaRPr lang="en-US"/>
        </a:p>
      </dgm:t>
    </dgm:pt>
    <dgm:pt modelId="{6FA19F29-D79A-49F4-B1B9-F4993D48B41A}">
      <dgm:prSet/>
      <dgm:spPr>
        <a:solidFill>
          <a:schemeClr val="accent4"/>
        </a:solidFill>
      </dgm:spPr>
      <dgm:t>
        <a:bodyPr/>
        <a:lstStyle/>
        <a:p>
          <a:pPr>
            <a:lnSpc>
              <a:spcPct val="100000"/>
            </a:lnSpc>
          </a:pPr>
          <a:r>
            <a:rPr lang="en-US" b="0" i="0"/>
            <a:t>21% of respondents sometimes have trouble paying for groceries</a:t>
          </a:r>
          <a:endParaRPr lang="en-US"/>
        </a:p>
      </dgm:t>
    </dgm:pt>
    <dgm:pt modelId="{465CD9DB-0752-43E3-9217-ADA0C3C11D75}" type="parTrans" cxnId="{FCF86FB2-7A02-45FC-9E16-DA4EBF79B233}">
      <dgm:prSet/>
      <dgm:spPr/>
      <dgm:t>
        <a:bodyPr/>
        <a:lstStyle/>
        <a:p>
          <a:endParaRPr lang="en-US"/>
        </a:p>
      </dgm:t>
    </dgm:pt>
    <dgm:pt modelId="{E7DA0F37-61C2-4788-B298-CC741399436C}" type="sibTrans" cxnId="{FCF86FB2-7A02-45FC-9E16-DA4EBF79B233}">
      <dgm:prSet/>
      <dgm:spPr/>
      <dgm:t>
        <a:bodyPr/>
        <a:lstStyle/>
        <a:p>
          <a:endParaRPr lang="en-US"/>
        </a:p>
      </dgm:t>
    </dgm:pt>
    <dgm:pt modelId="{AFFCA432-1002-4B6A-98B7-8735990E7576}" type="pres">
      <dgm:prSet presAssocID="{18A6C5F5-AFAF-479E-AFA0-221A5B0FFE91}" presName="root" presStyleCnt="0">
        <dgm:presLayoutVars>
          <dgm:dir/>
          <dgm:resizeHandles val="exact"/>
        </dgm:presLayoutVars>
      </dgm:prSet>
      <dgm:spPr/>
    </dgm:pt>
    <dgm:pt modelId="{8FE46BD8-CECB-4086-914F-B5EFC113CE6A}" type="pres">
      <dgm:prSet presAssocID="{96499E95-6076-422A-9F52-07959C3372BA}" presName="compNode" presStyleCnt="0"/>
      <dgm:spPr/>
    </dgm:pt>
    <dgm:pt modelId="{4397FE2B-C302-4B1F-87E3-37290EE9376E}" type="pres">
      <dgm:prSet presAssocID="{96499E95-6076-422A-9F52-07959C3372BA}" presName="bgRect" presStyleLbl="bgShp" presStyleIdx="0" presStyleCnt="2"/>
      <dgm:spPr>
        <a:solidFill>
          <a:schemeClr val="accent4"/>
        </a:solidFill>
      </dgm:spPr>
    </dgm:pt>
    <dgm:pt modelId="{6E6B4FA4-4217-4CEE-A930-3D28145D026E}" type="pres">
      <dgm:prSet presAssocID="{96499E95-6076-422A-9F52-07959C3372BA}"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BDABF20-DCE3-4DA6-99F4-12DE6F25214D}" type="pres">
      <dgm:prSet presAssocID="{96499E95-6076-422A-9F52-07959C3372BA}" presName="spaceRect" presStyleCnt="0"/>
      <dgm:spPr/>
    </dgm:pt>
    <dgm:pt modelId="{81062145-F7C6-4746-BC69-F7796CF5FDE4}" type="pres">
      <dgm:prSet presAssocID="{96499E95-6076-422A-9F52-07959C3372BA}" presName="parTx" presStyleLbl="revTx" presStyleIdx="0" presStyleCnt="2">
        <dgm:presLayoutVars>
          <dgm:chMax val="0"/>
          <dgm:chPref val="0"/>
        </dgm:presLayoutVars>
      </dgm:prSet>
      <dgm:spPr/>
    </dgm:pt>
    <dgm:pt modelId="{7CB0CAA9-E34D-43DF-A3D0-33E682B22CB2}" type="pres">
      <dgm:prSet presAssocID="{70CB369B-9073-490F-96D1-F3FD970B6B19}" presName="sibTrans" presStyleCnt="0"/>
      <dgm:spPr/>
    </dgm:pt>
    <dgm:pt modelId="{BB7AAFF4-C2F7-4A6C-97F4-9366F16BB581}" type="pres">
      <dgm:prSet presAssocID="{6FA19F29-D79A-49F4-B1B9-F4993D48B41A}" presName="compNode" presStyleCnt="0"/>
      <dgm:spPr/>
    </dgm:pt>
    <dgm:pt modelId="{1CFB31BC-3554-4227-BC2E-4C7A30E84025}" type="pres">
      <dgm:prSet presAssocID="{6FA19F29-D79A-49F4-B1B9-F4993D48B41A}" presName="bgRect" presStyleLbl="bgShp" presStyleIdx="1" presStyleCnt="2"/>
      <dgm:spPr>
        <a:solidFill>
          <a:schemeClr val="accent4"/>
        </a:solidFill>
      </dgm:spPr>
    </dgm:pt>
    <dgm:pt modelId="{043C30E6-E258-4FCD-81D7-DA4E829FAC57}" type="pres">
      <dgm:prSet presAssocID="{6FA19F29-D79A-49F4-B1B9-F4993D48B41A}" presName="iconRect" presStyleLbl="nod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B7773D53-593E-4A10-81A2-E5A174D4C084}" type="pres">
      <dgm:prSet presAssocID="{6FA19F29-D79A-49F4-B1B9-F4993D48B41A}" presName="spaceRect" presStyleCnt="0"/>
      <dgm:spPr/>
    </dgm:pt>
    <dgm:pt modelId="{35218BBA-058C-44D3-9E80-69B900FFF7C6}" type="pres">
      <dgm:prSet presAssocID="{6FA19F29-D79A-49F4-B1B9-F4993D48B41A}" presName="parTx" presStyleLbl="revTx" presStyleIdx="1" presStyleCnt="2">
        <dgm:presLayoutVars>
          <dgm:chMax val="0"/>
          <dgm:chPref val="0"/>
        </dgm:presLayoutVars>
      </dgm:prSet>
      <dgm:spPr/>
    </dgm:pt>
  </dgm:ptLst>
  <dgm:cxnLst>
    <dgm:cxn modelId="{E6AC361B-FAA7-6C41-96A1-F660508479BF}" type="presOf" srcId="{96499E95-6076-422A-9F52-07959C3372BA}" destId="{81062145-F7C6-4746-BC69-F7796CF5FDE4}" srcOrd="0" destOrd="0" presId="urn:microsoft.com/office/officeart/2018/2/layout/IconVerticalSolidList"/>
    <dgm:cxn modelId="{1B0C3F27-FCB0-E240-B335-3BA102FA2ABF}" type="presOf" srcId="{18A6C5F5-AFAF-479E-AFA0-221A5B0FFE91}" destId="{AFFCA432-1002-4B6A-98B7-8735990E7576}" srcOrd="0" destOrd="0" presId="urn:microsoft.com/office/officeart/2018/2/layout/IconVerticalSolidList"/>
    <dgm:cxn modelId="{FCF86FB2-7A02-45FC-9E16-DA4EBF79B233}" srcId="{18A6C5F5-AFAF-479E-AFA0-221A5B0FFE91}" destId="{6FA19F29-D79A-49F4-B1B9-F4993D48B41A}" srcOrd="1" destOrd="0" parTransId="{465CD9DB-0752-43E3-9217-ADA0C3C11D75}" sibTransId="{E7DA0F37-61C2-4788-B298-CC741399436C}"/>
    <dgm:cxn modelId="{8712B7C3-F06E-884A-A917-AFB1DB5BE7C0}" type="presOf" srcId="{6FA19F29-D79A-49F4-B1B9-F4993D48B41A}" destId="{35218BBA-058C-44D3-9E80-69B900FFF7C6}" srcOrd="0" destOrd="0" presId="urn:microsoft.com/office/officeart/2018/2/layout/IconVerticalSolidList"/>
    <dgm:cxn modelId="{3B93C0EA-A7C6-4337-971F-5A869F9EB99E}" srcId="{18A6C5F5-AFAF-479E-AFA0-221A5B0FFE91}" destId="{96499E95-6076-422A-9F52-07959C3372BA}" srcOrd="0" destOrd="0" parTransId="{1BE0F8C2-E71B-40FD-A831-4D6C51C51A66}" sibTransId="{70CB369B-9073-490F-96D1-F3FD970B6B19}"/>
    <dgm:cxn modelId="{3DBF4493-61A1-9742-9A19-5DC84CB4FBEB}" type="presParOf" srcId="{AFFCA432-1002-4B6A-98B7-8735990E7576}" destId="{8FE46BD8-CECB-4086-914F-B5EFC113CE6A}" srcOrd="0" destOrd="0" presId="urn:microsoft.com/office/officeart/2018/2/layout/IconVerticalSolidList"/>
    <dgm:cxn modelId="{FE1D391A-FD0B-0C4A-B73C-22CF9915BE86}" type="presParOf" srcId="{8FE46BD8-CECB-4086-914F-B5EFC113CE6A}" destId="{4397FE2B-C302-4B1F-87E3-37290EE9376E}" srcOrd="0" destOrd="0" presId="urn:microsoft.com/office/officeart/2018/2/layout/IconVerticalSolidList"/>
    <dgm:cxn modelId="{664B7490-3C9E-574F-B358-8775B73EE134}" type="presParOf" srcId="{8FE46BD8-CECB-4086-914F-B5EFC113CE6A}" destId="{6E6B4FA4-4217-4CEE-A930-3D28145D026E}" srcOrd="1" destOrd="0" presId="urn:microsoft.com/office/officeart/2018/2/layout/IconVerticalSolidList"/>
    <dgm:cxn modelId="{FA9180B8-74A5-7B43-B96E-7C48D4A35343}" type="presParOf" srcId="{8FE46BD8-CECB-4086-914F-B5EFC113CE6A}" destId="{9BDABF20-DCE3-4DA6-99F4-12DE6F25214D}" srcOrd="2" destOrd="0" presId="urn:microsoft.com/office/officeart/2018/2/layout/IconVerticalSolidList"/>
    <dgm:cxn modelId="{63296B5C-01AC-D842-9742-C1FF1A829D90}" type="presParOf" srcId="{8FE46BD8-CECB-4086-914F-B5EFC113CE6A}" destId="{81062145-F7C6-4746-BC69-F7796CF5FDE4}" srcOrd="3" destOrd="0" presId="urn:microsoft.com/office/officeart/2018/2/layout/IconVerticalSolidList"/>
    <dgm:cxn modelId="{1F0EA960-9977-494E-BAA5-91D42447BC89}" type="presParOf" srcId="{AFFCA432-1002-4B6A-98B7-8735990E7576}" destId="{7CB0CAA9-E34D-43DF-A3D0-33E682B22CB2}" srcOrd="1" destOrd="0" presId="urn:microsoft.com/office/officeart/2018/2/layout/IconVerticalSolidList"/>
    <dgm:cxn modelId="{92E44415-43A7-9B4E-A20A-316412134704}" type="presParOf" srcId="{AFFCA432-1002-4B6A-98B7-8735990E7576}" destId="{BB7AAFF4-C2F7-4A6C-97F4-9366F16BB581}" srcOrd="2" destOrd="0" presId="urn:microsoft.com/office/officeart/2018/2/layout/IconVerticalSolidList"/>
    <dgm:cxn modelId="{470CB2D6-7FEF-1B4B-A8F3-A4076C72F252}" type="presParOf" srcId="{BB7AAFF4-C2F7-4A6C-97F4-9366F16BB581}" destId="{1CFB31BC-3554-4227-BC2E-4C7A30E84025}" srcOrd="0" destOrd="0" presId="urn:microsoft.com/office/officeart/2018/2/layout/IconVerticalSolidList"/>
    <dgm:cxn modelId="{A7F78178-EEF7-F649-9DA8-878E36619AC5}" type="presParOf" srcId="{BB7AAFF4-C2F7-4A6C-97F4-9366F16BB581}" destId="{043C30E6-E258-4FCD-81D7-DA4E829FAC57}" srcOrd="1" destOrd="0" presId="urn:microsoft.com/office/officeart/2018/2/layout/IconVerticalSolidList"/>
    <dgm:cxn modelId="{8D9FF9A5-DC88-7143-B903-AA83E4720A69}" type="presParOf" srcId="{BB7AAFF4-C2F7-4A6C-97F4-9366F16BB581}" destId="{B7773D53-593E-4A10-81A2-E5A174D4C084}" srcOrd="2" destOrd="0" presId="urn:microsoft.com/office/officeart/2018/2/layout/IconVerticalSolidList"/>
    <dgm:cxn modelId="{EB320807-C354-FF49-ACAE-0A98A7D7947F}" type="presParOf" srcId="{BB7AAFF4-C2F7-4A6C-97F4-9366F16BB581}" destId="{35218BBA-058C-44D3-9E80-69B900FFF7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82536B-B0AA-438F-92B5-E59E2A64A65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E6F9371-791C-45CE-B8BE-EAA339FAA28B}">
      <dgm:prSet custT="1"/>
      <dgm:spPr>
        <a:solidFill>
          <a:schemeClr val="accent2">
            <a:lumMod val="40000"/>
            <a:lumOff val="60000"/>
            <a:alpha val="90000"/>
          </a:schemeClr>
        </a:solidFill>
      </dgm:spPr>
      <dgm:t>
        <a:bodyPr/>
        <a:lstStyle/>
        <a:p>
          <a:r>
            <a:rPr lang="en-US" sz="1500" b="0" i="0"/>
            <a:t>“as a homeowner (aging) repairs seem to becoming somewhat of a problem. Very expensive and difficult to find people who will ever come.”</a:t>
          </a:r>
          <a:endParaRPr lang="en-US" sz="1500"/>
        </a:p>
      </dgm:t>
    </dgm:pt>
    <dgm:pt modelId="{F9261856-2D62-4341-B220-7A3AB9FDD4DD}" type="parTrans" cxnId="{F0D38388-8025-42F9-ADA2-7A0CF4857774}">
      <dgm:prSet/>
      <dgm:spPr/>
      <dgm:t>
        <a:bodyPr/>
        <a:lstStyle/>
        <a:p>
          <a:endParaRPr lang="en-US" sz="1500"/>
        </a:p>
      </dgm:t>
    </dgm:pt>
    <dgm:pt modelId="{BDBEE6B4-D9F2-43E1-8006-29C63B64152E}" type="sibTrans" cxnId="{F0D38388-8025-42F9-ADA2-7A0CF4857774}">
      <dgm:prSet/>
      <dgm:spPr/>
      <dgm:t>
        <a:bodyPr/>
        <a:lstStyle/>
        <a:p>
          <a:endParaRPr lang="en-US" sz="1500"/>
        </a:p>
      </dgm:t>
    </dgm:pt>
    <dgm:pt modelId="{AFD61EE7-FEF4-4158-B344-6218593B2A94}">
      <dgm:prSet custT="1"/>
      <dgm:spPr>
        <a:solidFill>
          <a:schemeClr val="accent2"/>
        </a:solidFill>
      </dgm:spPr>
      <dgm:t>
        <a:bodyPr/>
        <a:lstStyle/>
        <a:p>
          <a:r>
            <a:rPr lang="en-US" sz="1500" b="0" i="0"/>
            <a:t>20% of respondents have difficulty paying for housing </a:t>
          </a:r>
          <a:endParaRPr lang="en-US" sz="1500"/>
        </a:p>
      </dgm:t>
    </dgm:pt>
    <dgm:pt modelId="{236654DE-907B-4434-9E8B-E0BDF88EC252}" type="parTrans" cxnId="{16FFDFC8-A6DB-4024-98DD-227D1BF8CB92}">
      <dgm:prSet/>
      <dgm:spPr/>
      <dgm:t>
        <a:bodyPr/>
        <a:lstStyle/>
        <a:p>
          <a:endParaRPr lang="en-US" sz="1500"/>
        </a:p>
      </dgm:t>
    </dgm:pt>
    <dgm:pt modelId="{D65C0969-3C03-4285-9834-C8F6B40366CE}" type="sibTrans" cxnId="{16FFDFC8-A6DB-4024-98DD-227D1BF8CB92}">
      <dgm:prSet/>
      <dgm:spPr/>
      <dgm:t>
        <a:bodyPr/>
        <a:lstStyle/>
        <a:p>
          <a:endParaRPr lang="en-US" sz="1500"/>
        </a:p>
      </dgm:t>
    </dgm:pt>
    <dgm:pt modelId="{BDE78163-6DBC-43F3-B9EE-D158ED20D45D}">
      <dgm:prSet custT="1"/>
      <dgm:spPr>
        <a:solidFill>
          <a:schemeClr val="accent2">
            <a:lumMod val="40000"/>
            <a:lumOff val="60000"/>
            <a:alpha val="90000"/>
          </a:schemeClr>
        </a:solidFill>
      </dgm:spPr>
      <dgm:t>
        <a:bodyPr/>
        <a:lstStyle/>
        <a:p>
          <a:r>
            <a:rPr lang="en-US" sz="1500" b="0" i="0"/>
            <a:t>“housing has gotten so expensive, we need more elder housing, we need to upgrade current elder housing”</a:t>
          </a:r>
          <a:endParaRPr lang="en-US" sz="1500"/>
        </a:p>
      </dgm:t>
    </dgm:pt>
    <dgm:pt modelId="{A589918F-924B-486D-8F5B-B58ECCCC3A36}" type="parTrans" cxnId="{6740D2A1-66E4-4D27-ACE4-4B796D30746F}">
      <dgm:prSet/>
      <dgm:spPr/>
      <dgm:t>
        <a:bodyPr/>
        <a:lstStyle/>
        <a:p>
          <a:endParaRPr lang="en-US" sz="1500"/>
        </a:p>
      </dgm:t>
    </dgm:pt>
    <dgm:pt modelId="{2B4E5B04-0CC4-4D10-87D0-10FE8E2E3D6D}" type="sibTrans" cxnId="{6740D2A1-66E4-4D27-ACE4-4B796D30746F}">
      <dgm:prSet/>
      <dgm:spPr/>
      <dgm:t>
        <a:bodyPr/>
        <a:lstStyle/>
        <a:p>
          <a:endParaRPr lang="en-US" sz="1500"/>
        </a:p>
      </dgm:t>
    </dgm:pt>
    <dgm:pt modelId="{80EB2D1B-B3F3-E84C-89C7-A157E2F76D6C}">
      <dgm:prSet custT="1"/>
      <dgm:spPr>
        <a:solidFill>
          <a:schemeClr val="accent2">
            <a:alpha val="90000"/>
          </a:schemeClr>
        </a:solidFill>
      </dgm:spPr>
      <dgm:t>
        <a:bodyPr/>
        <a:lstStyle/>
        <a:p>
          <a:r>
            <a:rPr lang="en-US" sz="1500" b="0" i="0"/>
            <a:t>22% of respondents feel unsure about where they will live in the next year </a:t>
          </a:r>
          <a:endParaRPr lang="en-US" sz="1500"/>
        </a:p>
      </dgm:t>
    </dgm:pt>
    <dgm:pt modelId="{EC64D50C-3FFB-F44A-A9C0-4CF066B8B327}" type="parTrans" cxnId="{67A2384D-533C-BF41-A54E-98F8509D5C3B}">
      <dgm:prSet/>
      <dgm:spPr/>
      <dgm:t>
        <a:bodyPr/>
        <a:lstStyle/>
        <a:p>
          <a:endParaRPr lang="en-US" sz="1500"/>
        </a:p>
      </dgm:t>
    </dgm:pt>
    <dgm:pt modelId="{B50B47E4-0EEC-984A-818B-AEC32518719A}" type="sibTrans" cxnId="{67A2384D-533C-BF41-A54E-98F8509D5C3B}">
      <dgm:prSet/>
      <dgm:spPr/>
      <dgm:t>
        <a:bodyPr/>
        <a:lstStyle/>
        <a:p>
          <a:endParaRPr lang="en-US" sz="1500"/>
        </a:p>
      </dgm:t>
    </dgm:pt>
    <dgm:pt modelId="{0857157E-A9A2-A846-AD38-27F7EFBEEEC2}">
      <dgm:prSet custT="1"/>
      <dgm:spPr>
        <a:solidFill>
          <a:schemeClr val="accent2">
            <a:lumMod val="40000"/>
            <a:lumOff val="60000"/>
            <a:alpha val="90000"/>
          </a:schemeClr>
        </a:solidFill>
      </dgm:spPr>
      <dgm:t>
        <a:bodyPr/>
        <a:lstStyle/>
        <a:p>
          <a:r>
            <a:rPr lang="en-US" sz="1400"/>
            <a:t>“Given the other expenses in this region-utilities, taxes, fees, consumer goods, fuel; it has become challenging for many. While housing is and can be a challenge-very little else is affordable in this area”</a:t>
          </a:r>
        </a:p>
      </dgm:t>
    </dgm:pt>
    <dgm:pt modelId="{75BA2410-5198-4144-B80B-B2C78C76DE66}" type="parTrans" cxnId="{92E211F1-310A-BE45-9998-D14F77559622}">
      <dgm:prSet/>
      <dgm:spPr/>
      <dgm:t>
        <a:bodyPr/>
        <a:lstStyle/>
        <a:p>
          <a:endParaRPr lang="en-US" sz="1500"/>
        </a:p>
      </dgm:t>
    </dgm:pt>
    <dgm:pt modelId="{3123E1EF-B00D-684A-885E-7FACF40B699D}" type="sibTrans" cxnId="{92E211F1-310A-BE45-9998-D14F77559622}">
      <dgm:prSet/>
      <dgm:spPr/>
      <dgm:t>
        <a:bodyPr/>
        <a:lstStyle/>
        <a:p>
          <a:endParaRPr lang="en-US" sz="1500"/>
        </a:p>
      </dgm:t>
    </dgm:pt>
    <dgm:pt modelId="{65E7F188-5184-4432-B0AB-28F70C681033}">
      <dgm:prSet custT="1"/>
      <dgm:spPr>
        <a:solidFill>
          <a:schemeClr val="accent2"/>
        </a:solidFill>
      </dgm:spPr>
      <dgm:t>
        <a:bodyPr/>
        <a:lstStyle/>
        <a:p>
          <a:r>
            <a:rPr lang="en-US" sz="1400" b="0" i="0"/>
            <a:t>45% of respondents have trouble or difficulty with repair/upkeep of their homes (finding someone to do work, paying for the work, etc.)</a:t>
          </a:r>
          <a:endParaRPr lang="en-US" sz="1400"/>
        </a:p>
      </dgm:t>
    </dgm:pt>
    <dgm:pt modelId="{E3B92D9E-3B18-494C-A2A9-0CE2FA5AEFF9}" type="sibTrans" cxnId="{1D21C11B-ACED-45A6-AE30-0778A34805F7}">
      <dgm:prSet/>
      <dgm:spPr/>
      <dgm:t>
        <a:bodyPr/>
        <a:lstStyle/>
        <a:p>
          <a:endParaRPr lang="en-US" sz="1500"/>
        </a:p>
      </dgm:t>
    </dgm:pt>
    <dgm:pt modelId="{13A366AD-EF3C-4EFA-B3D5-BDE4BB226174}" type="parTrans" cxnId="{1D21C11B-ACED-45A6-AE30-0778A34805F7}">
      <dgm:prSet/>
      <dgm:spPr/>
      <dgm:t>
        <a:bodyPr/>
        <a:lstStyle/>
        <a:p>
          <a:endParaRPr lang="en-US" sz="1500"/>
        </a:p>
      </dgm:t>
    </dgm:pt>
    <dgm:pt modelId="{CBB57CBF-8F4D-4794-A6AF-841F492A9FFB}">
      <dgm:prSet custT="1"/>
      <dgm:spPr/>
      <dgm:t>
        <a:bodyPr/>
        <a:lstStyle/>
        <a:p>
          <a:r>
            <a:rPr lang="en-US" sz="1500" b="0" i="0"/>
            <a:t>40% of respondents are living alone</a:t>
          </a:r>
          <a:endParaRPr lang="en-US" sz="1500"/>
        </a:p>
      </dgm:t>
    </dgm:pt>
    <dgm:pt modelId="{CF01F7C8-0B7D-4B1F-9D92-A4ACE69FE517}" type="sibTrans" cxnId="{76101374-851C-45CD-9069-7F2382D23741}">
      <dgm:prSet/>
      <dgm:spPr/>
      <dgm:t>
        <a:bodyPr/>
        <a:lstStyle/>
        <a:p>
          <a:endParaRPr lang="en-US" sz="1500"/>
        </a:p>
      </dgm:t>
    </dgm:pt>
    <dgm:pt modelId="{75C8331B-E794-481D-A913-D7A18EB886B5}" type="parTrans" cxnId="{76101374-851C-45CD-9069-7F2382D23741}">
      <dgm:prSet/>
      <dgm:spPr/>
      <dgm:t>
        <a:bodyPr/>
        <a:lstStyle/>
        <a:p>
          <a:endParaRPr lang="en-US" sz="1500"/>
        </a:p>
      </dgm:t>
    </dgm:pt>
    <dgm:pt modelId="{C6187AA4-5784-A04C-8DD6-F6D807685F56}">
      <dgm:prSet custT="1"/>
      <dgm:spPr/>
      <dgm:t>
        <a:bodyPr/>
        <a:lstStyle/>
        <a:p>
          <a:r>
            <a:rPr lang="en-US" sz="1500" b="0" i="0"/>
            <a:t>"I have learned to care for myself and am committed to good mental health." </a:t>
          </a:r>
          <a:endParaRPr lang="en-US" sz="1500"/>
        </a:p>
      </dgm:t>
    </dgm:pt>
    <dgm:pt modelId="{9D1DEB97-1A21-7D42-AE0D-17C95AB512BC}" type="parTrans" cxnId="{D22306AF-1073-6F41-BC7C-3F265D347C2F}">
      <dgm:prSet/>
      <dgm:spPr/>
      <dgm:t>
        <a:bodyPr/>
        <a:lstStyle/>
        <a:p>
          <a:endParaRPr lang="en-US" sz="1500"/>
        </a:p>
      </dgm:t>
    </dgm:pt>
    <dgm:pt modelId="{BC2391D5-2F32-2443-9473-26C8FA292913}" type="sibTrans" cxnId="{D22306AF-1073-6F41-BC7C-3F265D347C2F}">
      <dgm:prSet/>
      <dgm:spPr/>
      <dgm:t>
        <a:bodyPr/>
        <a:lstStyle/>
        <a:p>
          <a:endParaRPr lang="en-US" sz="1500"/>
        </a:p>
      </dgm:t>
    </dgm:pt>
    <dgm:pt modelId="{2D584595-84EA-3E4B-800F-8475DC91915C}" type="pres">
      <dgm:prSet presAssocID="{D982536B-B0AA-438F-92B5-E59E2A64A655}" presName="Name0" presStyleCnt="0">
        <dgm:presLayoutVars>
          <dgm:dir/>
          <dgm:animLvl val="lvl"/>
          <dgm:resizeHandles val="exact"/>
        </dgm:presLayoutVars>
      </dgm:prSet>
      <dgm:spPr/>
    </dgm:pt>
    <dgm:pt modelId="{CDDC1BC0-DBB9-1940-B9FE-53F208D2A982}" type="pres">
      <dgm:prSet presAssocID="{CBB57CBF-8F4D-4794-A6AF-841F492A9FFB}" presName="linNode" presStyleCnt="0"/>
      <dgm:spPr/>
    </dgm:pt>
    <dgm:pt modelId="{1AD093AC-0865-5845-B0B0-54CFA272C3E5}" type="pres">
      <dgm:prSet presAssocID="{CBB57CBF-8F4D-4794-A6AF-841F492A9FFB}" presName="parentText" presStyleLbl="node1" presStyleIdx="0" presStyleCnt="4">
        <dgm:presLayoutVars>
          <dgm:chMax val="1"/>
          <dgm:bulletEnabled val="1"/>
        </dgm:presLayoutVars>
      </dgm:prSet>
      <dgm:spPr/>
    </dgm:pt>
    <dgm:pt modelId="{281ABE99-599F-E949-8291-A0B2835C0ACA}" type="pres">
      <dgm:prSet presAssocID="{CBB57CBF-8F4D-4794-A6AF-841F492A9FFB}" presName="descendantText" presStyleLbl="alignAccFollowNode1" presStyleIdx="0" presStyleCnt="4">
        <dgm:presLayoutVars>
          <dgm:bulletEnabled val="1"/>
        </dgm:presLayoutVars>
      </dgm:prSet>
      <dgm:spPr/>
    </dgm:pt>
    <dgm:pt modelId="{D4DC6CAC-1EEE-614B-8024-18989286B3C5}" type="pres">
      <dgm:prSet presAssocID="{CF01F7C8-0B7D-4B1F-9D92-A4ACE69FE517}" presName="sp" presStyleCnt="0"/>
      <dgm:spPr/>
    </dgm:pt>
    <dgm:pt modelId="{3345258E-939E-7B42-A3FF-D95D666BA6AB}" type="pres">
      <dgm:prSet presAssocID="{65E7F188-5184-4432-B0AB-28F70C681033}" presName="linNode" presStyleCnt="0"/>
      <dgm:spPr/>
    </dgm:pt>
    <dgm:pt modelId="{DBA93184-2FB6-B348-83F1-96F7CC7660E3}" type="pres">
      <dgm:prSet presAssocID="{65E7F188-5184-4432-B0AB-28F70C681033}" presName="parentText" presStyleLbl="node1" presStyleIdx="1" presStyleCnt="4">
        <dgm:presLayoutVars>
          <dgm:chMax val="1"/>
          <dgm:bulletEnabled val="1"/>
        </dgm:presLayoutVars>
      </dgm:prSet>
      <dgm:spPr/>
    </dgm:pt>
    <dgm:pt modelId="{A519B8B3-888E-B948-A94E-07F0F08051D3}" type="pres">
      <dgm:prSet presAssocID="{65E7F188-5184-4432-B0AB-28F70C681033}" presName="descendantText" presStyleLbl="alignAccFollowNode1" presStyleIdx="1" presStyleCnt="4">
        <dgm:presLayoutVars>
          <dgm:bulletEnabled val="1"/>
        </dgm:presLayoutVars>
      </dgm:prSet>
      <dgm:spPr/>
    </dgm:pt>
    <dgm:pt modelId="{6783BB99-8C51-3F46-A8AB-3172AA606AF5}" type="pres">
      <dgm:prSet presAssocID="{E3B92D9E-3B18-494C-A2A9-0CE2FA5AEFF9}" presName="sp" presStyleCnt="0"/>
      <dgm:spPr/>
    </dgm:pt>
    <dgm:pt modelId="{18F70958-43B6-EC4F-B9D0-BC768FE2DA50}" type="pres">
      <dgm:prSet presAssocID="{AFD61EE7-FEF4-4158-B344-6218593B2A94}" presName="linNode" presStyleCnt="0"/>
      <dgm:spPr/>
    </dgm:pt>
    <dgm:pt modelId="{0E036428-7066-6841-B7E3-612CB1FEB21D}" type="pres">
      <dgm:prSet presAssocID="{AFD61EE7-FEF4-4158-B344-6218593B2A94}" presName="parentText" presStyleLbl="node1" presStyleIdx="2" presStyleCnt="4">
        <dgm:presLayoutVars>
          <dgm:chMax val="1"/>
          <dgm:bulletEnabled val="1"/>
        </dgm:presLayoutVars>
      </dgm:prSet>
      <dgm:spPr/>
    </dgm:pt>
    <dgm:pt modelId="{5A6488A8-15E4-E447-8986-1D8C199AF50F}" type="pres">
      <dgm:prSet presAssocID="{AFD61EE7-FEF4-4158-B344-6218593B2A94}" presName="descendantText" presStyleLbl="alignAccFollowNode1" presStyleIdx="2" presStyleCnt="4">
        <dgm:presLayoutVars>
          <dgm:bulletEnabled val="1"/>
        </dgm:presLayoutVars>
      </dgm:prSet>
      <dgm:spPr/>
    </dgm:pt>
    <dgm:pt modelId="{ACC4D1E1-42A5-C449-BD59-2855D570A230}" type="pres">
      <dgm:prSet presAssocID="{D65C0969-3C03-4285-9834-C8F6B40366CE}" presName="sp" presStyleCnt="0"/>
      <dgm:spPr/>
    </dgm:pt>
    <dgm:pt modelId="{D378CF36-D879-EA47-9CBF-814829602125}" type="pres">
      <dgm:prSet presAssocID="{80EB2D1B-B3F3-E84C-89C7-A157E2F76D6C}" presName="linNode" presStyleCnt="0"/>
      <dgm:spPr/>
    </dgm:pt>
    <dgm:pt modelId="{90FF539B-D61C-494E-B71A-C785AE264F7E}" type="pres">
      <dgm:prSet presAssocID="{80EB2D1B-B3F3-E84C-89C7-A157E2F76D6C}" presName="parentText" presStyleLbl="node1" presStyleIdx="3" presStyleCnt="4">
        <dgm:presLayoutVars>
          <dgm:chMax val="1"/>
          <dgm:bulletEnabled val="1"/>
        </dgm:presLayoutVars>
      </dgm:prSet>
      <dgm:spPr/>
    </dgm:pt>
    <dgm:pt modelId="{6B62B6DC-13C9-8F40-885D-4F94A9B83AB5}" type="pres">
      <dgm:prSet presAssocID="{80EB2D1B-B3F3-E84C-89C7-A157E2F76D6C}" presName="descendantText" presStyleLbl="alignAccFollowNode1" presStyleIdx="3" presStyleCnt="4">
        <dgm:presLayoutVars>
          <dgm:bulletEnabled val="1"/>
        </dgm:presLayoutVars>
      </dgm:prSet>
      <dgm:spPr/>
    </dgm:pt>
  </dgm:ptLst>
  <dgm:cxnLst>
    <dgm:cxn modelId="{C515B106-107E-1243-8FEE-33FB0DFD2985}" type="presOf" srcId="{BDE78163-6DBC-43F3-B9EE-D158ED20D45D}" destId="{5A6488A8-15E4-E447-8986-1D8C199AF50F}" srcOrd="0" destOrd="0" presId="urn:microsoft.com/office/officeart/2005/8/layout/vList5"/>
    <dgm:cxn modelId="{1D21C11B-ACED-45A6-AE30-0778A34805F7}" srcId="{D982536B-B0AA-438F-92B5-E59E2A64A655}" destId="{65E7F188-5184-4432-B0AB-28F70C681033}" srcOrd="1" destOrd="0" parTransId="{13A366AD-EF3C-4EFA-B3D5-BDE4BB226174}" sibTransId="{E3B92D9E-3B18-494C-A2A9-0CE2FA5AEFF9}"/>
    <dgm:cxn modelId="{5B29B544-213D-CC4E-84AB-E281EC760CB0}" type="presOf" srcId="{AFD61EE7-FEF4-4158-B344-6218593B2A94}" destId="{0E036428-7066-6841-B7E3-612CB1FEB21D}" srcOrd="0" destOrd="0" presId="urn:microsoft.com/office/officeart/2005/8/layout/vList5"/>
    <dgm:cxn modelId="{67A2384D-533C-BF41-A54E-98F8509D5C3B}" srcId="{D982536B-B0AA-438F-92B5-E59E2A64A655}" destId="{80EB2D1B-B3F3-E84C-89C7-A157E2F76D6C}" srcOrd="3" destOrd="0" parTransId="{EC64D50C-3FFB-F44A-A9C0-4CF066B8B327}" sibTransId="{B50B47E4-0EEC-984A-818B-AEC32518719A}"/>
    <dgm:cxn modelId="{205C0B50-B6EA-3342-8C86-E4FEB54F7845}" type="presOf" srcId="{DE6F9371-791C-45CE-B8BE-EAA339FAA28B}" destId="{A519B8B3-888E-B948-A94E-07F0F08051D3}" srcOrd="0" destOrd="0" presId="urn:microsoft.com/office/officeart/2005/8/layout/vList5"/>
    <dgm:cxn modelId="{4F562F50-F198-F042-97FD-514962660D5D}" type="presOf" srcId="{D982536B-B0AA-438F-92B5-E59E2A64A655}" destId="{2D584595-84EA-3E4B-800F-8475DC91915C}" srcOrd="0" destOrd="0" presId="urn:microsoft.com/office/officeart/2005/8/layout/vList5"/>
    <dgm:cxn modelId="{76101374-851C-45CD-9069-7F2382D23741}" srcId="{D982536B-B0AA-438F-92B5-E59E2A64A655}" destId="{CBB57CBF-8F4D-4794-A6AF-841F492A9FFB}" srcOrd="0" destOrd="0" parTransId="{75C8331B-E794-481D-A913-D7A18EB886B5}" sibTransId="{CF01F7C8-0B7D-4B1F-9D92-A4ACE69FE517}"/>
    <dgm:cxn modelId="{3C9F057C-6D7E-7147-AB7F-9092A33CF93E}" type="presOf" srcId="{65E7F188-5184-4432-B0AB-28F70C681033}" destId="{DBA93184-2FB6-B348-83F1-96F7CC7660E3}" srcOrd="0" destOrd="0" presId="urn:microsoft.com/office/officeart/2005/8/layout/vList5"/>
    <dgm:cxn modelId="{CACCC582-F4C3-AA4A-91B4-86E9350E9FFF}" type="presOf" srcId="{80EB2D1B-B3F3-E84C-89C7-A157E2F76D6C}" destId="{90FF539B-D61C-494E-B71A-C785AE264F7E}" srcOrd="0" destOrd="0" presId="urn:microsoft.com/office/officeart/2005/8/layout/vList5"/>
    <dgm:cxn modelId="{F0D38388-8025-42F9-ADA2-7A0CF4857774}" srcId="{65E7F188-5184-4432-B0AB-28F70C681033}" destId="{DE6F9371-791C-45CE-B8BE-EAA339FAA28B}" srcOrd="0" destOrd="0" parTransId="{F9261856-2D62-4341-B220-7A3AB9FDD4DD}" sibTransId="{BDBEE6B4-D9F2-43E1-8006-29C63B64152E}"/>
    <dgm:cxn modelId="{6740D2A1-66E4-4D27-ACE4-4B796D30746F}" srcId="{AFD61EE7-FEF4-4158-B344-6218593B2A94}" destId="{BDE78163-6DBC-43F3-B9EE-D158ED20D45D}" srcOrd="0" destOrd="0" parTransId="{A589918F-924B-486D-8F5B-B58ECCCC3A36}" sibTransId="{2B4E5B04-0CC4-4D10-87D0-10FE8E2E3D6D}"/>
    <dgm:cxn modelId="{D22306AF-1073-6F41-BC7C-3F265D347C2F}" srcId="{CBB57CBF-8F4D-4794-A6AF-841F492A9FFB}" destId="{C6187AA4-5784-A04C-8DD6-F6D807685F56}" srcOrd="0" destOrd="0" parTransId="{9D1DEB97-1A21-7D42-AE0D-17C95AB512BC}" sibTransId="{BC2391D5-2F32-2443-9473-26C8FA292913}"/>
    <dgm:cxn modelId="{43C2F8AF-FC47-5C46-9217-E364D53916B1}" type="presOf" srcId="{C6187AA4-5784-A04C-8DD6-F6D807685F56}" destId="{281ABE99-599F-E949-8291-A0B2835C0ACA}" srcOrd="0" destOrd="0" presId="urn:microsoft.com/office/officeart/2005/8/layout/vList5"/>
    <dgm:cxn modelId="{16FFDFC8-A6DB-4024-98DD-227D1BF8CB92}" srcId="{D982536B-B0AA-438F-92B5-E59E2A64A655}" destId="{AFD61EE7-FEF4-4158-B344-6218593B2A94}" srcOrd="2" destOrd="0" parTransId="{236654DE-907B-4434-9E8B-E0BDF88EC252}" sibTransId="{D65C0969-3C03-4285-9834-C8F6B40366CE}"/>
    <dgm:cxn modelId="{F55F58CD-2F25-7A45-9E2C-803963376876}" type="presOf" srcId="{CBB57CBF-8F4D-4794-A6AF-841F492A9FFB}" destId="{1AD093AC-0865-5845-B0B0-54CFA272C3E5}" srcOrd="0" destOrd="0" presId="urn:microsoft.com/office/officeart/2005/8/layout/vList5"/>
    <dgm:cxn modelId="{B3183EEC-42B1-E743-9207-DC0C02BF54D2}" type="presOf" srcId="{0857157E-A9A2-A846-AD38-27F7EFBEEEC2}" destId="{6B62B6DC-13C9-8F40-885D-4F94A9B83AB5}" srcOrd="0" destOrd="0" presId="urn:microsoft.com/office/officeart/2005/8/layout/vList5"/>
    <dgm:cxn modelId="{92E211F1-310A-BE45-9998-D14F77559622}" srcId="{80EB2D1B-B3F3-E84C-89C7-A157E2F76D6C}" destId="{0857157E-A9A2-A846-AD38-27F7EFBEEEC2}" srcOrd="0" destOrd="0" parTransId="{75BA2410-5198-4144-B80B-B2C78C76DE66}" sibTransId="{3123E1EF-B00D-684A-885E-7FACF40B699D}"/>
    <dgm:cxn modelId="{C17C26A2-64E8-3C4D-87D0-464BC24D3722}" type="presParOf" srcId="{2D584595-84EA-3E4B-800F-8475DC91915C}" destId="{CDDC1BC0-DBB9-1940-B9FE-53F208D2A982}" srcOrd="0" destOrd="0" presId="urn:microsoft.com/office/officeart/2005/8/layout/vList5"/>
    <dgm:cxn modelId="{89A3682C-52A6-FE4F-B855-B24714F2496B}" type="presParOf" srcId="{CDDC1BC0-DBB9-1940-B9FE-53F208D2A982}" destId="{1AD093AC-0865-5845-B0B0-54CFA272C3E5}" srcOrd="0" destOrd="0" presId="urn:microsoft.com/office/officeart/2005/8/layout/vList5"/>
    <dgm:cxn modelId="{42FC750D-0FA2-FD43-9283-DDD140567D9A}" type="presParOf" srcId="{CDDC1BC0-DBB9-1940-B9FE-53F208D2A982}" destId="{281ABE99-599F-E949-8291-A0B2835C0ACA}" srcOrd="1" destOrd="0" presId="urn:microsoft.com/office/officeart/2005/8/layout/vList5"/>
    <dgm:cxn modelId="{6DE5531C-8AA6-444C-A597-6632FA532559}" type="presParOf" srcId="{2D584595-84EA-3E4B-800F-8475DC91915C}" destId="{D4DC6CAC-1EEE-614B-8024-18989286B3C5}" srcOrd="1" destOrd="0" presId="urn:microsoft.com/office/officeart/2005/8/layout/vList5"/>
    <dgm:cxn modelId="{2B0C1F5E-9C99-A549-9ECD-3FA920272694}" type="presParOf" srcId="{2D584595-84EA-3E4B-800F-8475DC91915C}" destId="{3345258E-939E-7B42-A3FF-D95D666BA6AB}" srcOrd="2" destOrd="0" presId="urn:microsoft.com/office/officeart/2005/8/layout/vList5"/>
    <dgm:cxn modelId="{06A8DC2C-41DB-A341-A79C-C9ADDB7FAFB8}" type="presParOf" srcId="{3345258E-939E-7B42-A3FF-D95D666BA6AB}" destId="{DBA93184-2FB6-B348-83F1-96F7CC7660E3}" srcOrd="0" destOrd="0" presId="urn:microsoft.com/office/officeart/2005/8/layout/vList5"/>
    <dgm:cxn modelId="{5D88CBF6-3D28-844E-8FB9-FAE3BB49839A}" type="presParOf" srcId="{3345258E-939E-7B42-A3FF-D95D666BA6AB}" destId="{A519B8B3-888E-B948-A94E-07F0F08051D3}" srcOrd="1" destOrd="0" presId="urn:microsoft.com/office/officeart/2005/8/layout/vList5"/>
    <dgm:cxn modelId="{241B21DA-78AE-7F49-8C33-2F0A51CA942B}" type="presParOf" srcId="{2D584595-84EA-3E4B-800F-8475DC91915C}" destId="{6783BB99-8C51-3F46-A8AB-3172AA606AF5}" srcOrd="3" destOrd="0" presId="urn:microsoft.com/office/officeart/2005/8/layout/vList5"/>
    <dgm:cxn modelId="{6059A509-3EEA-1143-8947-6BB2DA52A02B}" type="presParOf" srcId="{2D584595-84EA-3E4B-800F-8475DC91915C}" destId="{18F70958-43B6-EC4F-B9D0-BC768FE2DA50}" srcOrd="4" destOrd="0" presId="urn:microsoft.com/office/officeart/2005/8/layout/vList5"/>
    <dgm:cxn modelId="{139DCF39-75FC-6749-952B-0EDF0F6C21A8}" type="presParOf" srcId="{18F70958-43B6-EC4F-B9D0-BC768FE2DA50}" destId="{0E036428-7066-6841-B7E3-612CB1FEB21D}" srcOrd="0" destOrd="0" presId="urn:microsoft.com/office/officeart/2005/8/layout/vList5"/>
    <dgm:cxn modelId="{CA7BA7D1-2251-BE4E-B5C0-50E404002F0D}" type="presParOf" srcId="{18F70958-43B6-EC4F-B9D0-BC768FE2DA50}" destId="{5A6488A8-15E4-E447-8986-1D8C199AF50F}" srcOrd="1" destOrd="0" presId="urn:microsoft.com/office/officeart/2005/8/layout/vList5"/>
    <dgm:cxn modelId="{F807566F-B9AC-014C-A541-8D3DC4982747}" type="presParOf" srcId="{2D584595-84EA-3E4B-800F-8475DC91915C}" destId="{ACC4D1E1-42A5-C449-BD59-2855D570A230}" srcOrd="5" destOrd="0" presId="urn:microsoft.com/office/officeart/2005/8/layout/vList5"/>
    <dgm:cxn modelId="{D1C70D37-C9BD-E04A-9F2C-20C3010290B4}" type="presParOf" srcId="{2D584595-84EA-3E4B-800F-8475DC91915C}" destId="{D378CF36-D879-EA47-9CBF-814829602125}" srcOrd="6" destOrd="0" presId="urn:microsoft.com/office/officeart/2005/8/layout/vList5"/>
    <dgm:cxn modelId="{877847E2-C4A9-B645-8059-7B451B921D5C}" type="presParOf" srcId="{D378CF36-D879-EA47-9CBF-814829602125}" destId="{90FF539B-D61C-494E-B71A-C785AE264F7E}" srcOrd="0" destOrd="0" presId="urn:microsoft.com/office/officeart/2005/8/layout/vList5"/>
    <dgm:cxn modelId="{17A418B0-5EE6-BA4D-B096-3FC890AFA677}" type="presParOf" srcId="{D378CF36-D879-EA47-9CBF-814829602125}" destId="{6B62B6DC-13C9-8F40-885D-4F94A9B83A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82536B-B0AA-438F-92B5-E59E2A64A655}"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FC28F191-55BA-0A49-99D7-F668E2E6BD95}">
      <dgm:prSet custT="1"/>
      <dgm:spPr>
        <a:solidFill>
          <a:schemeClr val="tx1">
            <a:lumMod val="50000"/>
            <a:lumOff val="50000"/>
          </a:schemeClr>
        </a:solidFill>
      </dgm:spPr>
      <dgm:t>
        <a:bodyPr/>
        <a:lstStyle/>
        <a:p>
          <a:r>
            <a:rPr lang="en-US" sz="1800" b="0" i="0" u="none" strike="noStrike">
              <a:effectLst/>
              <a:latin typeface="Lato"/>
              <a:ea typeface="Lato"/>
              <a:cs typeface="Lato"/>
            </a:rPr>
            <a:t>22% of respondents either sometimes or frequently use the  COA van </a:t>
          </a:r>
          <a:endParaRPr lang="en-US" sz="1800"/>
        </a:p>
      </dgm:t>
    </dgm:pt>
    <dgm:pt modelId="{A3612130-B9F1-EB4F-9D3D-2416212CAC5F}" type="parTrans" cxnId="{ED26FB30-D5D3-5A49-A782-CBDE1DD05F91}">
      <dgm:prSet/>
      <dgm:spPr/>
      <dgm:t>
        <a:bodyPr/>
        <a:lstStyle/>
        <a:p>
          <a:endParaRPr lang="en-US" sz="1800"/>
        </a:p>
      </dgm:t>
    </dgm:pt>
    <dgm:pt modelId="{8FA0FC42-7B86-3342-BE3A-3654A1E3414D}" type="sibTrans" cxnId="{ED26FB30-D5D3-5A49-A782-CBDE1DD05F91}">
      <dgm:prSet/>
      <dgm:spPr/>
      <dgm:t>
        <a:bodyPr/>
        <a:lstStyle/>
        <a:p>
          <a:endParaRPr lang="en-US" sz="1800"/>
        </a:p>
      </dgm:t>
    </dgm:pt>
    <dgm:pt modelId="{0F5B00EE-6B5A-8D4C-91C0-E91FE1D57622}">
      <dgm:prSet custT="1"/>
      <dgm:spPr>
        <a:solidFill>
          <a:schemeClr val="tx1">
            <a:lumMod val="50000"/>
            <a:lumOff val="50000"/>
          </a:schemeClr>
        </a:solidFill>
      </dgm:spPr>
      <dgm:t>
        <a:bodyPr/>
        <a:lstStyle/>
        <a:p>
          <a:r>
            <a:rPr lang="en-US" sz="1800" b="0" i="0" u="none" strike="noStrike">
              <a:effectLst/>
              <a:latin typeface="Lato"/>
              <a:ea typeface="Lato"/>
              <a:cs typeface="Lato"/>
            </a:rPr>
            <a:t>78% of respondents never use the COA van</a:t>
          </a:r>
          <a:endParaRPr lang="en-US" sz="1800"/>
        </a:p>
      </dgm:t>
    </dgm:pt>
    <dgm:pt modelId="{8D8F185B-DF43-3D45-B14E-1322A58AFF94}" type="parTrans" cxnId="{BD987BB3-4D91-274A-81CA-129E29FF993A}">
      <dgm:prSet/>
      <dgm:spPr/>
      <dgm:t>
        <a:bodyPr/>
        <a:lstStyle/>
        <a:p>
          <a:endParaRPr lang="en-US" sz="1800"/>
        </a:p>
      </dgm:t>
    </dgm:pt>
    <dgm:pt modelId="{F703BAD1-D914-7441-B139-74EE018C45C9}" type="sibTrans" cxnId="{BD987BB3-4D91-274A-81CA-129E29FF993A}">
      <dgm:prSet/>
      <dgm:spPr/>
      <dgm:t>
        <a:bodyPr/>
        <a:lstStyle/>
        <a:p>
          <a:endParaRPr lang="en-US" sz="1800"/>
        </a:p>
      </dgm:t>
    </dgm:pt>
    <dgm:pt modelId="{CBB57CBF-8F4D-4794-A6AF-841F492A9FFB}">
      <dgm:prSet custT="1"/>
      <dgm:spPr>
        <a:solidFill>
          <a:schemeClr val="tx1">
            <a:lumMod val="50000"/>
            <a:lumOff val="50000"/>
          </a:schemeClr>
        </a:solidFill>
      </dgm:spPr>
      <dgm:t>
        <a:bodyPr/>
        <a:lstStyle/>
        <a:p>
          <a:r>
            <a:rPr lang="en-US" sz="2000"/>
            <a:t>Major</a:t>
          </a:r>
          <a:r>
            <a:rPr lang="en-US" sz="2000" baseline="0"/>
            <a:t> themes in survey results</a:t>
          </a:r>
          <a:r>
            <a:rPr lang="en-US" sz="1800" baseline="0"/>
            <a:t>:</a:t>
          </a:r>
          <a:endParaRPr lang="en-US" sz="1800"/>
        </a:p>
      </dgm:t>
    </dgm:pt>
    <dgm:pt modelId="{CF01F7C8-0B7D-4B1F-9D92-A4ACE69FE517}" type="sibTrans" cxnId="{76101374-851C-45CD-9069-7F2382D23741}">
      <dgm:prSet/>
      <dgm:spPr/>
      <dgm:t>
        <a:bodyPr/>
        <a:lstStyle/>
        <a:p>
          <a:endParaRPr lang="en-US" sz="1800"/>
        </a:p>
      </dgm:t>
    </dgm:pt>
    <dgm:pt modelId="{75C8331B-E794-481D-A913-D7A18EB886B5}" type="parTrans" cxnId="{76101374-851C-45CD-9069-7F2382D23741}">
      <dgm:prSet/>
      <dgm:spPr/>
      <dgm:t>
        <a:bodyPr/>
        <a:lstStyle/>
        <a:p>
          <a:endParaRPr lang="en-US" sz="1800"/>
        </a:p>
      </dgm:t>
    </dgm:pt>
    <dgm:pt modelId="{B91F505F-C705-1848-9D43-9837418D1B4C}">
      <dgm:prSet custT="1"/>
      <dgm:spPr/>
      <dgm:t>
        <a:bodyPr/>
        <a:lstStyle/>
        <a:p>
          <a:r>
            <a:rPr lang="en-US" sz="1800"/>
            <a:t>Respondents are looking for more opportunities for transportation to out of town doctor’s appointments</a:t>
          </a:r>
        </a:p>
      </dgm:t>
    </dgm:pt>
    <dgm:pt modelId="{32AD780F-89A4-7C4E-AD1A-C9B27CD66FAD}" type="parTrans" cxnId="{C9DE1713-9927-D444-939F-C2ABEF4E5948}">
      <dgm:prSet/>
      <dgm:spPr/>
      <dgm:t>
        <a:bodyPr/>
        <a:lstStyle/>
        <a:p>
          <a:endParaRPr lang="en-US" sz="1800"/>
        </a:p>
      </dgm:t>
    </dgm:pt>
    <dgm:pt modelId="{128CC066-D240-CC43-822F-A90949A283AE}" type="sibTrans" cxnId="{C9DE1713-9927-D444-939F-C2ABEF4E5948}">
      <dgm:prSet/>
      <dgm:spPr/>
      <dgm:t>
        <a:bodyPr/>
        <a:lstStyle/>
        <a:p>
          <a:endParaRPr lang="en-US" sz="1800"/>
        </a:p>
      </dgm:t>
    </dgm:pt>
    <dgm:pt modelId="{21C4D425-BF33-7744-A50F-616866F8A7EB}">
      <dgm:prSet custT="1"/>
      <dgm:spPr/>
      <dgm:t>
        <a:bodyPr/>
        <a:lstStyle/>
        <a:p>
          <a:r>
            <a:rPr lang="en-US" sz="1800"/>
            <a:t>Boston, Danvers Cancer Center, etc.</a:t>
          </a:r>
        </a:p>
      </dgm:t>
    </dgm:pt>
    <dgm:pt modelId="{5FF3B15B-988E-7A43-9CE3-F28679ECF330}" type="parTrans" cxnId="{217CB648-D6C5-6C42-848D-4BC6ECAA3BB6}">
      <dgm:prSet/>
      <dgm:spPr/>
      <dgm:t>
        <a:bodyPr/>
        <a:lstStyle/>
        <a:p>
          <a:endParaRPr lang="en-US" sz="1800"/>
        </a:p>
      </dgm:t>
    </dgm:pt>
    <dgm:pt modelId="{8F4927F2-8E17-ED42-9DAE-0E5C7970B575}" type="sibTrans" cxnId="{217CB648-D6C5-6C42-848D-4BC6ECAA3BB6}">
      <dgm:prSet/>
      <dgm:spPr/>
      <dgm:t>
        <a:bodyPr/>
        <a:lstStyle/>
        <a:p>
          <a:endParaRPr lang="en-US" sz="1800"/>
        </a:p>
      </dgm:t>
    </dgm:pt>
    <dgm:pt modelId="{38800976-29AC-9A46-AF40-FB54477452B9}" type="pres">
      <dgm:prSet presAssocID="{D982536B-B0AA-438F-92B5-E59E2A64A655}" presName="linear" presStyleCnt="0">
        <dgm:presLayoutVars>
          <dgm:dir/>
          <dgm:animLvl val="lvl"/>
          <dgm:resizeHandles val="exact"/>
        </dgm:presLayoutVars>
      </dgm:prSet>
      <dgm:spPr/>
    </dgm:pt>
    <dgm:pt modelId="{85FCD4F9-F0E5-A043-B5F1-9339ABB0013E}" type="pres">
      <dgm:prSet presAssocID="{CBB57CBF-8F4D-4794-A6AF-841F492A9FFB}" presName="parentLin" presStyleCnt="0"/>
      <dgm:spPr/>
    </dgm:pt>
    <dgm:pt modelId="{3DCDDCA8-531C-B34E-951E-7ED5F6E46930}" type="pres">
      <dgm:prSet presAssocID="{CBB57CBF-8F4D-4794-A6AF-841F492A9FFB}" presName="parentLeftMargin" presStyleLbl="node1" presStyleIdx="0" presStyleCnt="3"/>
      <dgm:spPr/>
    </dgm:pt>
    <dgm:pt modelId="{D98337F5-2A04-644B-B16E-50114821B2DA}" type="pres">
      <dgm:prSet presAssocID="{CBB57CBF-8F4D-4794-A6AF-841F492A9FFB}" presName="parentText" presStyleLbl="node1" presStyleIdx="0" presStyleCnt="3">
        <dgm:presLayoutVars>
          <dgm:chMax val="0"/>
          <dgm:bulletEnabled val="1"/>
        </dgm:presLayoutVars>
      </dgm:prSet>
      <dgm:spPr/>
    </dgm:pt>
    <dgm:pt modelId="{7AF324E6-3039-1748-8AE4-E3266B94BB36}" type="pres">
      <dgm:prSet presAssocID="{CBB57CBF-8F4D-4794-A6AF-841F492A9FFB}" presName="negativeSpace" presStyleCnt="0"/>
      <dgm:spPr/>
    </dgm:pt>
    <dgm:pt modelId="{C22D6757-85BD-5F46-9891-FC982CE64B1A}" type="pres">
      <dgm:prSet presAssocID="{CBB57CBF-8F4D-4794-A6AF-841F492A9FFB}" presName="childText" presStyleLbl="conFgAcc1" presStyleIdx="0" presStyleCnt="3">
        <dgm:presLayoutVars>
          <dgm:bulletEnabled val="1"/>
        </dgm:presLayoutVars>
      </dgm:prSet>
      <dgm:spPr/>
    </dgm:pt>
    <dgm:pt modelId="{2984EF82-9E11-9C4C-B383-513B4EBA0758}" type="pres">
      <dgm:prSet presAssocID="{CF01F7C8-0B7D-4B1F-9D92-A4ACE69FE517}" presName="spaceBetweenRectangles" presStyleCnt="0"/>
      <dgm:spPr/>
    </dgm:pt>
    <dgm:pt modelId="{E785336E-41C3-A54D-B8BC-0C1A0574F773}" type="pres">
      <dgm:prSet presAssocID="{FC28F191-55BA-0A49-99D7-F668E2E6BD95}" presName="parentLin" presStyleCnt="0"/>
      <dgm:spPr/>
    </dgm:pt>
    <dgm:pt modelId="{43116083-4C21-194A-900A-62CD9E2B6E01}" type="pres">
      <dgm:prSet presAssocID="{FC28F191-55BA-0A49-99D7-F668E2E6BD95}" presName="parentLeftMargin" presStyleLbl="node1" presStyleIdx="0" presStyleCnt="3"/>
      <dgm:spPr/>
    </dgm:pt>
    <dgm:pt modelId="{42A29CCB-2904-244F-9C17-B0F387CC0958}" type="pres">
      <dgm:prSet presAssocID="{FC28F191-55BA-0A49-99D7-F668E2E6BD95}" presName="parentText" presStyleLbl="node1" presStyleIdx="1" presStyleCnt="3">
        <dgm:presLayoutVars>
          <dgm:chMax val="0"/>
          <dgm:bulletEnabled val="1"/>
        </dgm:presLayoutVars>
      </dgm:prSet>
      <dgm:spPr/>
    </dgm:pt>
    <dgm:pt modelId="{125F9205-563A-C943-A7A1-C733E8F338D2}" type="pres">
      <dgm:prSet presAssocID="{FC28F191-55BA-0A49-99D7-F668E2E6BD95}" presName="negativeSpace" presStyleCnt="0"/>
      <dgm:spPr/>
    </dgm:pt>
    <dgm:pt modelId="{EBECDD0B-1E86-0F47-8F35-B38592B78F69}" type="pres">
      <dgm:prSet presAssocID="{FC28F191-55BA-0A49-99D7-F668E2E6BD95}" presName="childText" presStyleLbl="conFgAcc1" presStyleIdx="1" presStyleCnt="3">
        <dgm:presLayoutVars>
          <dgm:bulletEnabled val="1"/>
        </dgm:presLayoutVars>
      </dgm:prSet>
      <dgm:spPr/>
    </dgm:pt>
    <dgm:pt modelId="{BEE187D2-1763-0B48-8ECD-90BCA73DB831}" type="pres">
      <dgm:prSet presAssocID="{8FA0FC42-7B86-3342-BE3A-3654A1E3414D}" presName="spaceBetweenRectangles" presStyleCnt="0"/>
      <dgm:spPr/>
    </dgm:pt>
    <dgm:pt modelId="{E73458C8-1CCD-F146-B9C0-EE79C9009BD5}" type="pres">
      <dgm:prSet presAssocID="{0F5B00EE-6B5A-8D4C-91C0-E91FE1D57622}" presName="parentLin" presStyleCnt="0"/>
      <dgm:spPr/>
    </dgm:pt>
    <dgm:pt modelId="{4EA3DE21-CB22-E54B-84DD-3A319ABDC6F3}" type="pres">
      <dgm:prSet presAssocID="{0F5B00EE-6B5A-8D4C-91C0-E91FE1D57622}" presName="parentLeftMargin" presStyleLbl="node1" presStyleIdx="1" presStyleCnt="3"/>
      <dgm:spPr/>
    </dgm:pt>
    <dgm:pt modelId="{C278DF06-1886-F947-B6D1-302E45BC392E}" type="pres">
      <dgm:prSet presAssocID="{0F5B00EE-6B5A-8D4C-91C0-E91FE1D57622}" presName="parentText" presStyleLbl="node1" presStyleIdx="2" presStyleCnt="3">
        <dgm:presLayoutVars>
          <dgm:chMax val="0"/>
          <dgm:bulletEnabled val="1"/>
        </dgm:presLayoutVars>
      </dgm:prSet>
      <dgm:spPr/>
    </dgm:pt>
    <dgm:pt modelId="{ED5973CB-4BD1-1B44-95D3-CEB31A0C1DDC}" type="pres">
      <dgm:prSet presAssocID="{0F5B00EE-6B5A-8D4C-91C0-E91FE1D57622}" presName="negativeSpace" presStyleCnt="0"/>
      <dgm:spPr/>
    </dgm:pt>
    <dgm:pt modelId="{FC97C775-288C-C749-B1B1-8717034FE966}" type="pres">
      <dgm:prSet presAssocID="{0F5B00EE-6B5A-8D4C-91C0-E91FE1D57622}" presName="childText" presStyleLbl="conFgAcc1" presStyleIdx="2" presStyleCnt="3">
        <dgm:presLayoutVars>
          <dgm:bulletEnabled val="1"/>
        </dgm:presLayoutVars>
      </dgm:prSet>
      <dgm:spPr/>
    </dgm:pt>
  </dgm:ptLst>
  <dgm:cxnLst>
    <dgm:cxn modelId="{91A05E08-FA70-AE4F-8D6B-887218AB93CC}" type="presOf" srcId="{CBB57CBF-8F4D-4794-A6AF-841F492A9FFB}" destId="{3DCDDCA8-531C-B34E-951E-7ED5F6E46930}" srcOrd="0" destOrd="0" presId="urn:microsoft.com/office/officeart/2005/8/layout/list1"/>
    <dgm:cxn modelId="{C9DE1713-9927-D444-939F-C2ABEF4E5948}" srcId="{CBB57CBF-8F4D-4794-A6AF-841F492A9FFB}" destId="{B91F505F-C705-1848-9D43-9837418D1B4C}" srcOrd="0" destOrd="0" parTransId="{32AD780F-89A4-7C4E-AD1A-C9B27CD66FAD}" sibTransId="{128CC066-D240-CC43-822F-A90949A283AE}"/>
    <dgm:cxn modelId="{3BE7542D-D77E-CE4F-B4AF-B27FAEBF1E52}" type="presOf" srcId="{CBB57CBF-8F4D-4794-A6AF-841F492A9FFB}" destId="{D98337F5-2A04-644B-B16E-50114821B2DA}" srcOrd="1" destOrd="0" presId="urn:microsoft.com/office/officeart/2005/8/layout/list1"/>
    <dgm:cxn modelId="{ED26FB30-D5D3-5A49-A782-CBDE1DD05F91}" srcId="{D982536B-B0AA-438F-92B5-E59E2A64A655}" destId="{FC28F191-55BA-0A49-99D7-F668E2E6BD95}" srcOrd="1" destOrd="0" parTransId="{A3612130-B9F1-EB4F-9D3D-2416212CAC5F}" sibTransId="{8FA0FC42-7B86-3342-BE3A-3654A1E3414D}"/>
    <dgm:cxn modelId="{A5E2C33D-62F2-F949-9990-E16E5B678E68}" type="presOf" srcId="{FC28F191-55BA-0A49-99D7-F668E2E6BD95}" destId="{42A29CCB-2904-244F-9C17-B0F387CC0958}" srcOrd="1" destOrd="0" presId="urn:microsoft.com/office/officeart/2005/8/layout/list1"/>
    <dgm:cxn modelId="{217CB648-D6C5-6C42-848D-4BC6ECAA3BB6}" srcId="{B91F505F-C705-1848-9D43-9837418D1B4C}" destId="{21C4D425-BF33-7744-A50F-616866F8A7EB}" srcOrd="0" destOrd="0" parTransId="{5FF3B15B-988E-7A43-9CE3-F28679ECF330}" sibTransId="{8F4927F2-8E17-ED42-9DAE-0E5C7970B575}"/>
    <dgm:cxn modelId="{76101374-851C-45CD-9069-7F2382D23741}" srcId="{D982536B-B0AA-438F-92B5-E59E2A64A655}" destId="{CBB57CBF-8F4D-4794-A6AF-841F492A9FFB}" srcOrd="0" destOrd="0" parTransId="{75C8331B-E794-481D-A913-D7A18EB886B5}" sibTransId="{CF01F7C8-0B7D-4B1F-9D92-A4ACE69FE517}"/>
    <dgm:cxn modelId="{7A3C619B-5BCF-A747-AB28-98E8957AFEF3}" type="presOf" srcId="{B91F505F-C705-1848-9D43-9837418D1B4C}" destId="{C22D6757-85BD-5F46-9891-FC982CE64B1A}" srcOrd="0" destOrd="0" presId="urn:microsoft.com/office/officeart/2005/8/layout/list1"/>
    <dgm:cxn modelId="{BD987BB3-4D91-274A-81CA-129E29FF993A}" srcId="{D982536B-B0AA-438F-92B5-E59E2A64A655}" destId="{0F5B00EE-6B5A-8D4C-91C0-E91FE1D57622}" srcOrd="2" destOrd="0" parTransId="{8D8F185B-DF43-3D45-B14E-1322A58AFF94}" sibTransId="{F703BAD1-D914-7441-B139-74EE018C45C9}"/>
    <dgm:cxn modelId="{E3531FBA-1C65-3E44-94D3-BC7E4F966574}" type="presOf" srcId="{0F5B00EE-6B5A-8D4C-91C0-E91FE1D57622}" destId="{4EA3DE21-CB22-E54B-84DD-3A319ABDC6F3}" srcOrd="0" destOrd="0" presId="urn:microsoft.com/office/officeart/2005/8/layout/list1"/>
    <dgm:cxn modelId="{DF29A3BC-3987-4546-8FC5-FAF533247E3D}" type="presOf" srcId="{0F5B00EE-6B5A-8D4C-91C0-E91FE1D57622}" destId="{C278DF06-1886-F947-B6D1-302E45BC392E}" srcOrd="1" destOrd="0" presId="urn:microsoft.com/office/officeart/2005/8/layout/list1"/>
    <dgm:cxn modelId="{D32176D6-9060-8A45-AE46-6A5F83A9D1CA}" type="presOf" srcId="{21C4D425-BF33-7744-A50F-616866F8A7EB}" destId="{C22D6757-85BD-5F46-9891-FC982CE64B1A}" srcOrd="0" destOrd="1" presId="urn:microsoft.com/office/officeart/2005/8/layout/list1"/>
    <dgm:cxn modelId="{B943B2DA-659A-6C46-AACE-4D181B3536E4}" type="presOf" srcId="{D982536B-B0AA-438F-92B5-E59E2A64A655}" destId="{38800976-29AC-9A46-AF40-FB54477452B9}" srcOrd="0" destOrd="0" presId="urn:microsoft.com/office/officeart/2005/8/layout/list1"/>
    <dgm:cxn modelId="{1721F5EA-02AD-3243-A19A-5FFE07BADB9D}" type="presOf" srcId="{FC28F191-55BA-0A49-99D7-F668E2E6BD95}" destId="{43116083-4C21-194A-900A-62CD9E2B6E01}" srcOrd="0" destOrd="0" presId="urn:microsoft.com/office/officeart/2005/8/layout/list1"/>
    <dgm:cxn modelId="{02AC506C-7950-FF44-ADF9-EB607AB338D3}" type="presParOf" srcId="{38800976-29AC-9A46-AF40-FB54477452B9}" destId="{85FCD4F9-F0E5-A043-B5F1-9339ABB0013E}" srcOrd="0" destOrd="0" presId="urn:microsoft.com/office/officeart/2005/8/layout/list1"/>
    <dgm:cxn modelId="{30E4E87C-7FC1-B540-A57D-5121317781B2}" type="presParOf" srcId="{85FCD4F9-F0E5-A043-B5F1-9339ABB0013E}" destId="{3DCDDCA8-531C-B34E-951E-7ED5F6E46930}" srcOrd="0" destOrd="0" presId="urn:microsoft.com/office/officeart/2005/8/layout/list1"/>
    <dgm:cxn modelId="{04ED99CF-57F9-AA42-8F77-E5A97391F2F2}" type="presParOf" srcId="{85FCD4F9-F0E5-A043-B5F1-9339ABB0013E}" destId="{D98337F5-2A04-644B-B16E-50114821B2DA}" srcOrd="1" destOrd="0" presId="urn:microsoft.com/office/officeart/2005/8/layout/list1"/>
    <dgm:cxn modelId="{1D9D9591-D50A-3E49-BC98-56161156FDC4}" type="presParOf" srcId="{38800976-29AC-9A46-AF40-FB54477452B9}" destId="{7AF324E6-3039-1748-8AE4-E3266B94BB36}" srcOrd="1" destOrd="0" presId="urn:microsoft.com/office/officeart/2005/8/layout/list1"/>
    <dgm:cxn modelId="{97A6056D-3539-F749-810E-BCF9DDD6E18B}" type="presParOf" srcId="{38800976-29AC-9A46-AF40-FB54477452B9}" destId="{C22D6757-85BD-5F46-9891-FC982CE64B1A}" srcOrd="2" destOrd="0" presId="urn:microsoft.com/office/officeart/2005/8/layout/list1"/>
    <dgm:cxn modelId="{513D8771-8386-CE4A-B7A0-9A69C5D54826}" type="presParOf" srcId="{38800976-29AC-9A46-AF40-FB54477452B9}" destId="{2984EF82-9E11-9C4C-B383-513B4EBA0758}" srcOrd="3" destOrd="0" presId="urn:microsoft.com/office/officeart/2005/8/layout/list1"/>
    <dgm:cxn modelId="{C0EB5027-9EC1-1142-AB57-D351278631C2}" type="presParOf" srcId="{38800976-29AC-9A46-AF40-FB54477452B9}" destId="{E785336E-41C3-A54D-B8BC-0C1A0574F773}" srcOrd="4" destOrd="0" presId="urn:microsoft.com/office/officeart/2005/8/layout/list1"/>
    <dgm:cxn modelId="{A1A7E548-38F4-2245-B02D-A07ED595FA81}" type="presParOf" srcId="{E785336E-41C3-A54D-B8BC-0C1A0574F773}" destId="{43116083-4C21-194A-900A-62CD9E2B6E01}" srcOrd="0" destOrd="0" presId="urn:microsoft.com/office/officeart/2005/8/layout/list1"/>
    <dgm:cxn modelId="{3C35EEE2-18C2-D544-B600-2CC08ECD8ED5}" type="presParOf" srcId="{E785336E-41C3-A54D-B8BC-0C1A0574F773}" destId="{42A29CCB-2904-244F-9C17-B0F387CC0958}" srcOrd="1" destOrd="0" presId="urn:microsoft.com/office/officeart/2005/8/layout/list1"/>
    <dgm:cxn modelId="{EF12D7B2-E1A2-B547-A5AF-B9C81EAC19BC}" type="presParOf" srcId="{38800976-29AC-9A46-AF40-FB54477452B9}" destId="{125F9205-563A-C943-A7A1-C733E8F338D2}" srcOrd="5" destOrd="0" presId="urn:microsoft.com/office/officeart/2005/8/layout/list1"/>
    <dgm:cxn modelId="{D0F682ED-CD64-8842-88AF-549730C372D5}" type="presParOf" srcId="{38800976-29AC-9A46-AF40-FB54477452B9}" destId="{EBECDD0B-1E86-0F47-8F35-B38592B78F69}" srcOrd="6" destOrd="0" presId="urn:microsoft.com/office/officeart/2005/8/layout/list1"/>
    <dgm:cxn modelId="{60356F69-9BCB-904A-A85A-67AA7D03A81F}" type="presParOf" srcId="{38800976-29AC-9A46-AF40-FB54477452B9}" destId="{BEE187D2-1763-0B48-8ECD-90BCA73DB831}" srcOrd="7" destOrd="0" presId="urn:microsoft.com/office/officeart/2005/8/layout/list1"/>
    <dgm:cxn modelId="{ED230468-2A43-F343-8AAE-63039CFE2912}" type="presParOf" srcId="{38800976-29AC-9A46-AF40-FB54477452B9}" destId="{E73458C8-1CCD-F146-B9C0-EE79C9009BD5}" srcOrd="8" destOrd="0" presId="urn:microsoft.com/office/officeart/2005/8/layout/list1"/>
    <dgm:cxn modelId="{CB976827-A256-0E4A-AB3F-65972E7CE80A}" type="presParOf" srcId="{E73458C8-1CCD-F146-B9C0-EE79C9009BD5}" destId="{4EA3DE21-CB22-E54B-84DD-3A319ABDC6F3}" srcOrd="0" destOrd="0" presId="urn:microsoft.com/office/officeart/2005/8/layout/list1"/>
    <dgm:cxn modelId="{498BA87D-AE20-1843-A5D6-AB86D46ACB15}" type="presParOf" srcId="{E73458C8-1CCD-F146-B9C0-EE79C9009BD5}" destId="{C278DF06-1886-F947-B6D1-302E45BC392E}" srcOrd="1" destOrd="0" presId="urn:microsoft.com/office/officeart/2005/8/layout/list1"/>
    <dgm:cxn modelId="{17ED7C71-3D32-6F46-A0F8-00E040E34AA5}" type="presParOf" srcId="{38800976-29AC-9A46-AF40-FB54477452B9}" destId="{ED5973CB-4BD1-1B44-95D3-CEB31A0C1DDC}" srcOrd="9" destOrd="0" presId="urn:microsoft.com/office/officeart/2005/8/layout/list1"/>
    <dgm:cxn modelId="{C05BA6C4-CEEE-6947-9C1A-67313C5AB4E3}" type="presParOf" srcId="{38800976-29AC-9A46-AF40-FB54477452B9}" destId="{FC97C775-288C-C749-B1B1-8717034FE9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2A8BB3-DF74-7C4C-8FDF-BC5C7B3E9D84}"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CCC11581-E40F-5342-8F79-E6AF7E3927AB}">
      <dgm:prSet phldrT="[Text]" custT="1"/>
      <dgm:spPr>
        <a:solidFill>
          <a:schemeClr val="bg2">
            <a:lumMod val="75000"/>
          </a:schemeClr>
        </a:solidFill>
      </dgm:spPr>
      <dgm:t>
        <a:bodyPr/>
        <a:lstStyle/>
        <a:p>
          <a:r>
            <a:rPr lang="en-US" sz="1500" b="1" u="sng">
              <a:solidFill>
                <a:schemeClr val="tx1"/>
              </a:solidFill>
            </a:rPr>
            <a:t>What respondents would like to see:</a:t>
          </a:r>
        </a:p>
      </dgm:t>
    </dgm:pt>
    <dgm:pt modelId="{D3A5D3E8-47FC-284E-A753-8CAF1B71C116}" type="parTrans" cxnId="{069AD1BC-2B0F-4C46-A1B2-BF4F5326F78C}">
      <dgm:prSet/>
      <dgm:spPr/>
      <dgm:t>
        <a:bodyPr/>
        <a:lstStyle/>
        <a:p>
          <a:endParaRPr lang="en-US" sz="1500"/>
        </a:p>
      </dgm:t>
    </dgm:pt>
    <dgm:pt modelId="{8C5E1D28-E282-4744-B485-97A52E632925}" type="sibTrans" cxnId="{069AD1BC-2B0F-4C46-A1B2-BF4F5326F78C}">
      <dgm:prSet/>
      <dgm:spPr/>
      <dgm:t>
        <a:bodyPr/>
        <a:lstStyle/>
        <a:p>
          <a:endParaRPr lang="en-US" sz="1500"/>
        </a:p>
      </dgm:t>
    </dgm:pt>
    <dgm:pt modelId="{04638BF1-C491-9B4D-A8D9-D5A76AA174BD}">
      <dgm:prSet phldrT="[Text]" custT="1"/>
      <dgm:spPr>
        <a:solidFill>
          <a:schemeClr val="bg2">
            <a:lumMod val="90000"/>
            <a:alpha val="90000"/>
          </a:schemeClr>
        </a:solidFill>
      </dgm:spPr>
      <dgm:t>
        <a:bodyPr/>
        <a:lstStyle/>
        <a:p>
          <a:pPr rtl="0"/>
          <a:r>
            <a:rPr lang="en-US" sz="1500" b="1" u="sng">
              <a:solidFill>
                <a:schemeClr val="tx1"/>
              </a:solidFill>
            </a:rPr>
            <a:t>Volunteer professional skills offered:</a:t>
          </a:r>
          <a:r>
            <a:rPr lang="en-US" sz="1500" b="1" u="sng">
              <a:solidFill>
                <a:schemeClr val="tx1"/>
              </a:solidFill>
              <a:latin typeface="Gill Sans MT" panose="020B0502020104020203"/>
            </a:rPr>
            <a:t> </a:t>
          </a:r>
          <a:endParaRPr lang="en-US" sz="1500" b="1" u="sng">
            <a:solidFill>
              <a:schemeClr val="tx1"/>
            </a:solidFill>
          </a:endParaRPr>
        </a:p>
      </dgm:t>
    </dgm:pt>
    <dgm:pt modelId="{14D9397E-FFD6-F640-BBEF-0BFADF5C0A96}" type="parTrans" cxnId="{B1E00D59-95F3-C944-B349-479CC313A52E}">
      <dgm:prSet/>
      <dgm:spPr/>
      <dgm:t>
        <a:bodyPr/>
        <a:lstStyle/>
        <a:p>
          <a:endParaRPr lang="en-US" sz="1500"/>
        </a:p>
      </dgm:t>
    </dgm:pt>
    <dgm:pt modelId="{86D10122-D3D1-1F43-AE54-C762A244E84C}" type="sibTrans" cxnId="{B1E00D59-95F3-C944-B349-479CC313A52E}">
      <dgm:prSet/>
      <dgm:spPr/>
      <dgm:t>
        <a:bodyPr/>
        <a:lstStyle/>
        <a:p>
          <a:endParaRPr lang="en-US" sz="1500"/>
        </a:p>
      </dgm:t>
    </dgm:pt>
    <dgm:pt modelId="{3EC7A432-A377-EF4D-99FA-2C3ADCBA1AD8}">
      <dgm:prSet phldrT="[Text]" custT="1"/>
      <dgm:spPr/>
      <dgm:t>
        <a:bodyPr/>
        <a:lstStyle/>
        <a:p>
          <a:r>
            <a:rPr lang="en-US" sz="1500">
              <a:solidFill>
                <a:schemeClr val="tx1"/>
              </a:solidFill>
            </a:rPr>
            <a:t>Classes on nutrition and cooking</a:t>
          </a:r>
        </a:p>
      </dgm:t>
    </dgm:pt>
    <dgm:pt modelId="{D9546359-93A2-EC43-B97A-89DC40D6C7F2}" type="parTrans" cxnId="{B5B7B4E1-0C48-1E44-ADB4-41A4F95D562E}">
      <dgm:prSet/>
      <dgm:spPr/>
      <dgm:t>
        <a:bodyPr/>
        <a:lstStyle/>
        <a:p>
          <a:endParaRPr lang="en-US" sz="1500"/>
        </a:p>
      </dgm:t>
    </dgm:pt>
    <dgm:pt modelId="{AC5BB923-1DE7-F944-AD69-6F64493016F1}" type="sibTrans" cxnId="{B5B7B4E1-0C48-1E44-ADB4-41A4F95D562E}">
      <dgm:prSet/>
      <dgm:spPr/>
      <dgm:t>
        <a:bodyPr/>
        <a:lstStyle/>
        <a:p>
          <a:endParaRPr lang="en-US" sz="1500"/>
        </a:p>
      </dgm:t>
    </dgm:pt>
    <dgm:pt modelId="{A78BF69D-2CB8-DD4A-B397-A94E82C5FDE3}">
      <dgm:prSet phldrT="[Text]" custT="1"/>
      <dgm:spPr/>
      <dgm:t>
        <a:bodyPr/>
        <a:lstStyle/>
        <a:p>
          <a:r>
            <a:rPr lang="en-US" sz="1500" b="0" i="0" u="none"/>
            <a:t>Cooking</a:t>
          </a:r>
          <a:r>
            <a:rPr lang="en-US" sz="1500" b="0" i="0" u="none" baseline="0"/>
            <a:t> classes and meal prep</a:t>
          </a:r>
          <a:endParaRPr lang="en-US" sz="1500" b="0" i="0" u="none"/>
        </a:p>
      </dgm:t>
    </dgm:pt>
    <dgm:pt modelId="{91395CEC-11B1-9D43-99A0-28F8CAAB9030}" type="parTrans" cxnId="{FF245136-46F2-904D-AE53-282B6CB4685F}">
      <dgm:prSet/>
      <dgm:spPr/>
      <dgm:t>
        <a:bodyPr/>
        <a:lstStyle/>
        <a:p>
          <a:endParaRPr lang="en-US" sz="1500"/>
        </a:p>
      </dgm:t>
    </dgm:pt>
    <dgm:pt modelId="{F2EB43F8-CCA2-7E4C-9EF6-1A7F48D5CE00}" type="sibTrans" cxnId="{FF245136-46F2-904D-AE53-282B6CB4685F}">
      <dgm:prSet/>
      <dgm:spPr/>
      <dgm:t>
        <a:bodyPr/>
        <a:lstStyle/>
        <a:p>
          <a:endParaRPr lang="en-US" sz="1500"/>
        </a:p>
      </dgm:t>
    </dgm:pt>
    <dgm:pt modelId="{CA47F674-4B20-684B-9122-2AD5304766A6}">
      <dgm:prSet phldrT="[Text]" custT="1"/>
      <dgm:spPr/>
      <dgm:t>
        <a:bodyPr/>
        <a:lstStyle/>
        <a:p>
          <a:pPr rtl="0"/>
          <a:r>
            <a:rPr lang="en-US" sz="1500">
              <a:solidFill>
                <a:schemeClr val="tx1"/>
              </a:solidFill>
            </a:rPr>
            <a:t>Classes on computer and technology skills</a:t>
          </a:r>
          <a:r>
            <a:rPr lang="en-US" sz="1500">
              <a:solidFill>
                <a:schemeClr val="tx1"/>
              </a:solidFill>
              <a:latin typeface="Gill Sans MT" panose="020B0502020104020203"/>
            </a:rPr>
            <a:t> </a:t>
          </a:r>
          <a:endParaRPr lang="en-US" sz="1500">
            <a:solidFill>
              <a:schemeClr val="tx1"/>
            </a:solidFill>
          </a:endParaRPr>
        </a:p>
      </dgm:t>
    </dgm:pt>
    <dgm:pt modelId="{749171D2-53D6-8744-BBF9-00BB3C5891EA}" type="parTrans" cxnId="{4EA1EAD9-52D1-3145-B334-269B7131F057}">
      <dgm:prSet/>
      <dgm:spPr/>
      <dgm:t>
        <a:bodyPr/>
        <a:lstStyle/>
        <a:p>
          <a:endParaRPr lang="en-US" sz="1500"/>
        </a:p>
      </dgm:t>
    </dgm:pt>
    <dgm:pt modelId="{7F58541E-79E7-204C-AF37-43840F9E84CA}" type="sibTrans" cxnId="{4EA1EAD9-52D1-3145-B334-269B7131F057}">
      <dgm:prSet/>
      <dgm:spPr/>
      <dgm:t>
        <a:bodyPr/>
        <a:lstStyle/>
        <a:p>
          <a:endParaRPr lang="en-US" sz="1500"/>
        </a:p>
      </dgm:t>
    </dgm:pt>
    <dgm:pt modelId="{1F35912C-D110-1C4E-9317-9A039C1CC6F2}">
      <dgm:prSet phldrT="[Text]" custT="1"/>
      <dgm:spPr/>
      <dgm:t>
        <a:bodyPr/>
        <a:lstStyle/>
        <a:p>
          <a:r>
            <a:rPr lang="en-US" sz="1500">
              <a:solidFill>
                <a:schemeClr val="tx1"/>
              </a:solidFill>
            </a:rPr>
            <a:t>Social support</a:t>
          </a:r>
        </a:p>
      </dgm:t>
    </dgm:pt>
    <dgm:pt modelId="{0D872105-1ECC-5B4B-A961-8C647C2D4CB3}" type="parTrans" cxnId="{90653DE2-9D9A-1A48-95C0-E77604E45DB7}">
      <dgm:prSet/>
      <dgm:spPr/>
      <dgm:t>
        <a:bodyPr/>
        <a:lstStyle/>
        <a:p>
          <a:endParaRPr lang="en-US" sz="1500"/>
        </a:p>
      </dgm:t>
    </dgm:pt>
    <dgm:pt modelId="{1C194192-0CF0-6A49-A6FB-8701B87D19FB}" type="sibTrans" cxnId="{90653DE2-9D9A-1A48-95C0-E77604E45DB7}">
      <dgm:prSet/>
      <dgm:spPr/>
      <dgm:t>
        <a:bodyPr/>
        <a:lstStyle/>
        <a:p>
          <a:endParaRPr lang="en-US" sz="1500"/>
        </a:p>
      </dgm:t>
    </dgm:pt>
    <dgm:pt modelId="{CF3B6207-0E3D-4347-A980-E7DB29F69E0C}">
      <dgm:prSet phldrT="[Text]" custT="1"/>
      <dgm:spPr/>
      <dgm:t>
        <a:bodyPr/>
        <a:lstStyle/>
        <a:p>
          <a:pPr rtl="0"/>
          <a:r>
            <a:rPr lang="en-US" sz="1500">
              <a:solidFill>
                <a:schemeClr val="tx1"/>
              </a:solidFill>
            </a:rPr>
            <a:t>Classes on health insurance (Medicaid/Medicare) and classes supporting health conditions</a:t>
          </a:r>
          <a:r>
            <a:rPr lang="en-US" sz="1500">
              <a:solidFill>
                <a:schemeClr val="tx1"/>
              </a:solidFill>
              <a:latin typeface="Gill Sans MT" panose="020B0502020104020203"/>
            </a:rPr>
            <a:t>  </a:t>
          </a:r>
          <a:endParaRPr lang="en-US" sz="1500">
            <a:solidFill>
              <a:schemeClr val="tx1"/>
            </a:solidFill>
          </a:endParaRPr>
        </a:p>
      </dgm:t>
    </dgm:pt>
    <dgm:pt modelId="{D90E6508-9BAD-874A-9AE3-66CBA8FD5718}" type="parTrans" cxnId="{DC465698-F1E4-AD4F-95B8-0DE69E852E4F}">
      <dgm:prSet/>
      <dgm:spPr/>
      <dgm:t>
        <a:bodyPr/>
        <a:lstStyle/>
        <a:p>
          <a:endParaRPr lang="en-US" sz="1500"/>
        </a:p>
      </dgm:t>
    </dgm:pt>
    <dgm:pt modelId="{355DC231-7028-054E-94CA-DF75A7A08F7B}" type="sibTrans" cxnId="{DC465698-F1E4-AD4F-95B8-0DE69E852E4F}">
      <dgm:prSet/>
      <dgm:spPr/>
      <dgm:t>
        <a:bodyPr/>
        <a:lstStyle/>
        <a:p>
          <a:endParaRPr lang="en-US" sz="1500"/>
        </a:p>
      </dgm:t>
    </dgm:pt>
    <dgm:pt modelId="{EC9CF9CB-23A3-F94F-A822-E29A83CF5034}">
      <dgm:prSet phldrT="[Text]" custT="1"/>
      <dgm:spPr/>
      <dgm:t>
        <a:bodyPr/>
        <a:lstStyle/>
        <a:p>
          <a:r>
            <a:rPr lang="en-US" sz="1500"/>
            <a:t>Experience working in healthcare (registered nurse, insurance agency, medical practice, etc.)</a:t>
          </a:r>
        </a:p>
      </dgm:t>
    </dgm:pt>
    <dgm:pt modelId="{794FE333-0FD2-624A-BF13-88A1458E612C}" type="parTrans" cxnId="{46673E2C-D546-FD4D-BFF9-1E25BE29595D}">
      <dgm:prSet/>
      <dgm:spPr/>
      <dgm:t>
        <a:bodyPr/>
        <a:lstStyle/>
        <a:p>
          <a:endParaRPr lang="en-US" sz="1500"/>
        </a:p>
      </dgm:t>
    </dgm:pt>
    <dgm:pt modelId="{C2405F77-539A-794D-924F-4A15FC6DC0A6}" type="sibTrans" cxnId="{46673E2C-D546-FD4D-BFF9-1E25BE29595D}">
      <dgm:prSet/>
      <dgm:spPr/>
      <dgm:t>
        <a:bodyPr/>
        <a:lstStyle/>
        <a:p>
          <a:endParaRPr lang="en-US" sz="1500"/>
        </a:p>
      </dgm:t>
    </dgm:pt>
    <dgm:pt modelId="{C433243B-07E2-C547-984F-5F6DA717EABB}">
      <dgm:prSet custT="1"/>
      <dgm:spPr/>
      <dgm:t>
        <a:bodyPr/>
        <a:lstStyle/>
        <a:p>
          <a:pPr rtl="0"/>
          <a:r>
            <a:rPr lang="en-US" sz="1500" b="0" i="0" u="none"/>
            <a:t>Experience working as a receptionist with </a:t>
          </a:r>
          <a:r>
            <a:rPr lang="en-US" sz="1500" b="0" i="0" u="none">
              <a:latin typeface="Gill Sans MT" panose="020B0502020104020203"/>
            </a:rPr>
            <a:t>computer</a:t>
          </a:r>
          <a:r>
            <a:rPr lang="en-US" sz="1500">
              <a:latin typeface="Gill Sans MT" panose="020B0502020104020203"/>
            </a:rPr>
            <a:t> skills</a:t>
          </a:r>
          <a:endParaRPr lang="en-US" sz="1500"/>
        </a:p>
      </dgm:t>
    </dgm:pt>
    <dgm:pt modelId="{DB5E4007-E3CC-6E44-9892-F370D47B2534}" type="parTrans" cxnId="{4144E96C-5BD1-194E-BA11-D99196C6A3A7}">
      <dgm:prSet/>
      <dgm:spPr/>
      <dgm:t>
        <a:bodyPr/>
        <a:lstStyle/>
        <a:p>
          <a:endParaRPr lang="en-US" sz="1500"/>
        </a:p>
      </dgm:t>
    </dgm:pt>
    <dgm:pt modelId="{176BAD13-D017-634B-B947-9ED3C8B0BE14}" type="sibTrans" cxnId="{4144E96C-5BD1-194E-BA11-D99196C6A3A7}">
      <dgm:prSet/>
      <dgm:spPr/>
      <dgm:t>
        <a:bodyPr/>
        <a:lstStyle/>
        <a:p>
          <a:endParaRPr lang="en-US" sz="1500"/>
        </a:p>
      </dgm:t>
    </dgm:pt>
    <dgm:pt modelId="{95C93E18-DA6A-6D4C-A451-2F4D0C3445E4}">
      <dgm:prSet phldrT="[Text]" custT="1"/>
      <dgm:spPr/>
      <dgm:t>
        <a:bodyPr/>
        <a:lstStyle/>
        <a:p>
          <a:r>
            <a:rPr lang="en-US" sz="1500"/>
            <a:t>Peer-to-peer assistance</a:t>
          </a:r>
        </a:p>
      </dgm:t>
    </dgm:pt>
    <dgm:pt modelId="{D57C19D0-565D-624D-9814-B38E95D0D79B}" type="parTrans" cxnId="{8A3FC656-ADD5-7742-A280-2C20C67059AE}">
      <dgm:prSet/>
      <dgm:spPr/>
      <dgm:t>
        <a:bodyPr/>
        <a:lstStyle/>
        <a:p>
          <a:endParaRPr lang="en-US" sz="1500"/>
        </a:p>
      </dgm:t>
    </dgm:pt>
    <dgm:pt modelId="{7E04EA75-0106-6B49-A5CF-2C105C732A5B}" type="sibTrans" cxnId="{8A3FC656-ADD5-7742-A280-2C20C67059AE}">
      <dgm:prSet/>
      <dgm:spPr/>
      <dgm:t>
        <a:bodyPr/>
        <a:lstStyle/>
        <a:p>
          <a:endParaRPr lang="en-US" sz="1500"/>
        </a:p>
      </dgm:t>
    </dgm:pt>
    <dgm:pt modelId="{FE2D8841-D810-D144-B983-901BFDDB4633}" type="pres">
      <dgm:prSet presAssocID="{F82A8BB3-DF74-7C4C-8FDF-BC5C7B3E9D84}" presName="Name0" presStyleCnt="0">
        <dgm:presLayoutVars>
          <dgm:chPref val="3"/>
          <dgm:dir/>
          <dgm:animLvl val="lvl"/>
          <dgm:resizeHandles/>
        </dgm:presLayoutVars>
      </dgm:prSet>
      <dgm:spPr/>
    </dgm:pt>
    <dgm:pt modelId="{E2BCE07F-8A05-0A46-9C8F-BDF3EFB25956}" type="pres">
      <dgm:prSet presAssocID="{CCC11581-E40F-5342-8F79-E6AF7E3927AB}" presName="horFlow" presStyleCnt="0"/>
      <dgm:spPr/>
    </dgm:pt>
    <dgm:pt modelId="{51B77A8B-5373-6C41-B9D8-FCB2CCA80E76}" type="pres">
      <dgm:prSet presAssocID="{CCC11581-E40F-5342-8F79-E6AF7E3927AB}" presName="bigChev" presStyleLbl="node1" presStyleIdx="0" presStyleCnt="5" custScaleX="208428"/>
      <dgm:spPr/>
    </dgm:pt>
    <dgm:pt modelId="{12280C02-1971-6B4A-B76D-031E96890894}" type="pres">
      <dgm:prSet presAssocID="{14D9397E-FFD6-F640-BBEF-0BFADF5C0A96}" presName="parTrans" presStyleCnt="0"/>
      <dgm:spPr/>
    </dgm:pt>
    <dgm:pt modelId="{1F93223A-688C-E349-88A3-4393CB7B70A5}" type="pres">
      <dgm:prSet presAssocID="{04638BF1-C491-9B4D-A8D9-D5A76AA174BD}" presName="node" presStyleLbl="alignAccFollowNode1" presStyleIdx="0" presStyleCnt="5" custScaleX="309725">
        <dgm:presLayoutVars>
          <dgm:bulletEnabled val="1"/>
        </dgm:presLayoutVars>
      </dgm:prSet>
      <dgm:spPr/>
    </dgm:pt>
    <dgm:pt modelId="{9EE9355C-90A5-5349-BDC0-A88F4A918FED}" type="pres">
      <dgm:prSet presAssocID="{CCC11581-E40F-5342-8F79-E6AF7E3927AB}" presName="vSp" presStyleCnt="0"/>
      <dgm:spPr/>
    </dgm:pt>
    <dgm:pt modelId="{95272DB5-965B-DE45-A8F7-0644C228A8BE}" type="pres">
      <dgm:prSet presAssocID="{3EC7A432-A377-EF4D-99FA-2C3ADCBA1AD8}" presName="horFlow" presStyleCnt="0"/>
      <dgm:spPr/>
    </dgm:pt>
    <dgm:pt modelId="{F88E14EB-D511-D946-80D9-F80EC9D76C20}" type="pres">
      <dgm:prSet presAssocID="{3EC7A432-A377-EF4D-99FA-2C3ADCBA1AD8}" presName="bigChev" presStyleLbl="node1" presStyleIdx="1" presStyleCnt="5" custScaleX="202618"/>
      <dgm:spPr/>
    </dgm:pt>
    <dgm:pt modelId="{2DDB00E5-D869-8C4F-8C6D-C0298D69433E}" type="pres">
      <dgm:prSet presAssocID="{91395CEC-11B1-9D43-99A0-28F8CAAB9030}" presName="parTrans" presStyleCnt="0"/>
      <dgm:spPr/>
    </dgm:pt>
    <dgm:pt modelId="{D6577CE5-B7C7-1842-A0F6-5825106BCCF0}" type="pres">
      <dgm:prSet presAssocID="{A78BF69D-2CB8-DD4A-B397-A94E82C5FDE3}" presName="node" presStyleLbl="alignAccFollowNode1" presStyleIdx="1" presStyleCnt="5" custScaleX="320210">
        <dgm:presLayoutVars>
          <dgm:bulletEnabled val="1"/>
        </dgm:presLayoutVars>
      </dgm:prSet>
      <dgm:spPr/>
    </dgm:pt>
    <dgm:pt modelId="{6D128E36-217F-B44F-8173-D0D945EEF5E3}" type="pres">
      <dgm:prSet presAssocID="{3EC7A432-A377-EF4D-99FA-2C3ADCBA1AD8}" presName="vSp" presStyleCnt="0"/>
      <dgm:spPr/>
    </dgm:pt>
    <dgm:pt modelId="{944ECE98-A801-554B-96CC-2A6CAEEFAF11}" type="pres">
      <dgm:prSet presAssocID="{CA47F674-4B20-684B-9122-2AD5304766A6}" presName="horFlow" presStyleCnt="0"/>
      <dgm:spPr/>
    </dgm:pt>
    <dgm:pt modelId="{A970C75E-5DA3-3A4F-A50E-AB09CBDED582}" type="pres">
      <dgm:prSet presAssocID="{CA47F674-4B20-684B-9122-2AD5304766A6}" presName="bigChev" presStyleLbl="node1" presStyleIdx="2" presStyleCnt="5" custScaleX="196810"/>
      <dgm:spPr/>
    </dgm:pt>
    <dgm:pt modelId="{E3A3D03A-2CB7-9747-86DE-45DDCC9A9C3E}" type="pres">
      <dgm:prSet presAssocID="{DB5E4007-E3CC-6E44-9892-F370D47B2534}" presName="parTrans" presStyleCnt="0"/>
      <dgm:spPr/>
    </dgm:pt>
    <dgm:pt modelId="{4E513B13-2F7D-B349-BF44-5D56F5D9E264}" type="pres">
      <dgm:prSet presAssocID="{C433243B-07E2-C547-984F-5F6DA717EABB}" presName="node" presStyleLbl="alignAccFollowNode1" presStyleIdx="2" presStyleCnt="5" custScaleX="336539">
        <dgm:presLayoutVars>
          <dgm:bulletEnabled val="1"/>
        </dgm:presLayoutVars>
      </dgm:prSet>
      <dgm:spPr/>
    </dgm:pt>
    <dgm:pt modelId="{BA075524-C0F3-D044-9DA0-7CF836F977B1}" type="pres">
      <dgm:prSet presAssocID="{CA47F674-4B20-684B-9122-2AD5304766A6}" presName="vSp" presStyleCnt="0"/>
      <dgm:spPr/>
    </dgm:pt>
    <dgm:pt modelId="{A91052B4-814C-714B-9157-1F189FF84978}" type="pres">
      <dgm:prSet presAssocID="{1F35912C-D110-1C4E-9317-9A039C1CC6F2}" presName="horFlow" presStyleCnt="0"/>
      <dgm:spPr/>
    </dgm:pt>
    <dgm:pt modelId="{C05A3B6A-CDD3-FD4D-BC13-DC775D8F82D1}" type="pres">
      <dgm:prSet presAssocID="{1F35912C-D110-1C4E-9317-9A039C1CC6F2}" presName="bigChev" presStyleLbl="node1" presStyleIdx="3" presStyleCnt="5" custScaleX="203413" custLinFactNeighborX="7447"/>
      <dgm:spPr/>
    </dgm:pt>
    <dgm:pt modelId="{D29D1E19-6936-D54E-A1E1-124AD8E28087}" type="pres">
      <dgm:prSet presAssocID="{D57C19D0-565D-624D-9814-B38E95D0D79B}" presName="parTrans" presStyleCnt="0"/>
      <dgm:spPr/>
    </dgm:pt>
    <dgm:pt modelId="{221F780A-8CA8-FA4C-B36B-7DCE54B76DAF}" type="pres">
      <dgm:prSet presAssocID="{95C93E18-DA6A-6D4C-A451-2F4D0C3445E4}" presName="node" presStyleLbl="alignAccFollowNode1" presStyleIdx="3" presStyleCnt="5" custScaleX="326250">
        <dgm:presLayoutVars>
          <dgm:bulletEnabled val="1"/>
        </dgm:presLayoutVars>
      </dgm:prSet>
      <dgm:spPr/>
    </dgm:pt>
    <dgm:pt modelId="{9C23543F-B744-A54D-B09D-3349BB5889F6}" type="pres">
      <dgm:prSet presAssocID="{1F35912C-D110-1C4E-9317-9A039C1CC6F2}" presName="vSp" presStyleCnt="0"/>
      <dgm:spPr/>
    </dgm:pt>
    <dgm:pt modelId="{DB0ADB11-D6FE-7347-8FD0-AE28BF7DB2A8}" type="pres">
      <dgm:prSet presAssocID="{CF3B6207-0E3D-4347-A980-E7DB29F69E0C}" presName="horFlow" presStyleCnt="0"/>
      <dgm:spPr/>
    </dgm:pt>
    <dgm:pt modelId="{4983F5FF-7551-4F49-B30A-B32C0D87B51A}" type="pres">
      <dgm:prSet presAssocID="{CF3B6207-0E3D-4347-A980-E7DB29F69E0C}" presName="bigChev" presStyleLbl="node1" presStyleIdx="4" presStyleCnt="5" custScaleX="198175"/>
      <dgm:spPr/>
    </dgm:pt>
    <dgm:pt modelId="{D168A31A-2D0A-3A47-9459-2178EF1001A7}" type="pres">
      <dgm:prSet presAssocID="{794FE333-0FD2-624A-BF13-88A1458E612C}" presName="parTrans" presStyleCnt="0"/>
      <dgm:spPr/>
    </dgm:pt>
    <dgm:pt modelId="{A18D0813-33E0-1943-8D1B-96E2F977CCB6}" type="pres">
      <dgm:prSet presAssocID="{EC9CF9CB-23A3-F94F-A822-E29A83CF5034}" presName="node" presStyleLbl="alignAccFollowNode1" presStyleIdx="4" presStyleCnt="5" custScaleX="341989">
        <dgm:presLayoutVars>
          <dgm:bulletEnabled val="1"/>
        </dgm:presLayoutVars>
      </dgm:prSet>
      <dgm:spPr/>
    </dgm:pt>
  </dgm:ptLst>
  <dgm:cxnLst>
    <dgm:cxn modelId="{21AABC0B-9D1D-514B-921B-50E3020A81C1}" type="presOf" srcId="{1F35912C-D110-1C4E-9317-9A039C1CC6F2}" destId="{C05A3B6A-CDD3-FD4D-BC13-DC775D8F82D1}" srcOrd="0" destOrd="0" presId="urn:microsoft.com/office/officeart/2005/8/layout/lProcess3"/>
    <dgm:cxn modelId="{46673E2C-D546-FD4D-BFF9-1E25BE29595D}" srcId="{CF3B6207-0E3D-4347-A980-E7DB29F69E0C}" destId="{EC9CF9CB-23A3-F94F-A822-E29A83CF5034}" srcOrd="0" destOrd="0" parTransId="{794FE333-0FD2-624A-BF13-88A1458E612C}" sibTransId="{C2405F77-539A-794D-924F-4A15FC6DC0A6}"/>
    <dgm:cxn modelId="{FF245136-46F2-904D-AE53-282B6CB4685F}" srcId="{3EC7A432-A377-EF4D-99FA-2C3ADCBA1AD8}" destId="{A78BF69D-2CB8-DD4A-B397-A94E82C5FDE3}" srcOrd="0" destOrd="0" parTransId="{91395CEC-11B1-9D43-99A0-28F8CAAB9030}" sibTransId="{F2EB43F8-CCA2-7E4C-9EF6-1A7F48D5CE00}"/>
    <dgm:cxn modelId="{E2DFBE38-F2D5-1744-ADA5-3B46661F4E46}" type="presOf" srcId="{04638BF1-C491-9B4D-A8D9-D5A76AA174BD}" destId="{1F93223A-688C-E349-88A3-4393CB7B70A5}" srcOrd="0" destOrd="0" presId="urn:microsoft.com/office/officeart/2005/8/layout/lProcess3"/>
    <dgm:cxn modelId="{6092A167-F41D-BD48-8EC0-14E83ED7AEAC}" type="presOf" srcId="{CCC11581-E40F-5342-8F79-E6AF7E3927AB}" destId="{51B77A8B-5373-6C41-B9D8-FCB2CCA80E76}" srcOrd="0" destOrd="0" presId="urn:microsoft.com/office/officeart/2005/8/layout/lProcess3"/>
    <dgm:cxn modelId="{D81A0F68-2F45-9449-9617-B3165C74B3E3}" type="presOf" srcId="{A78BF69D-2CB8-DD4A-B397-A94E82C5FDE3}" destId="{D6577CE5-B7C7-1842-A0F6-5825106BCCF0}" srcOrd="0" destOrd="0" presId="urn:microsoft.com/office/officeart/2005/8/layout/lProcess3"/>
    <dgm:cxn modelId="{4144E96C-5BD1-194E-BA11-D99196C6A3A7}" srcId="{CA47F674-4B20-684B-9122-2AD5304766A6}" destId="{C433243B-07E2-C547-984F-5F6DA717EABB}" srcOrd="0" destOrd="0" parTransId="{DB5E4007-E3CC-6E44-9892-F370D47B2534}" sibTransId="{176BAD13-D017-634B-B947-9ED3C8B0BE14}"/>
    <dgm:cxn modelId="{578A8F4D-8CEB-2D47-BA77-1DB66B5A82BE}" type="presOf" srcId="{EC9CF9CB-23A3-F94F-A822-E29A83CF5034}" destId="{A18D0813-33E0-1943-8D1B-96E2F977CCB6}" srcOrd="0" destOrd="0" presId="urn:microsoft.com/office/officeart/2005/8/layout/lProcess3"/>
    <dgm:cxn modelId="{53F94471-CCCE-E54F-AB80-EAE6215D2824}" type="presOf" srcId="{CA47F674-4B20-684B-9122-2AD5304766A6}" destId="{A970C75E-5DA3-3A4F-A50E-AB09CBDED582}" srcOrd="0" destOrd="0" presId="urn:microsoft.com/office/officeart/2005/8/layout/lProcess3"/>
    <dgm:cxn modelId="{8A3FC656-ADD5-7742-A280-2C20C67059AE}" srcId="{1F35912C-D110-1C4E-9317-9A039C1CC6F2}" destId="{95C93E18-DA6A-6D4C-A451-2F4D0C3445E4}" srcOrd="0" destOrd="0" parTransId="{D57C19D0-565D-624D-9814-B38E95D0D79B}" sibTransId="{7E04EA75-0106-6B49-A5CF-2C105C732A5B}"/>
    <dgm:cxn modelId="{B1E00D59-95F3-C944-B349-479CC313A52E}" srcId="{CCC11581-E40F-5342-8F79-E6AF7E3927AB}" destId="{04638BF1-C491-9B4D-A8D9-D5A76AA174BD}" srcOrd="0" destOrd="0" parTransId="{14D9397E-FFD6-F640-BBEF-0BFADF5C0A96}" sibTransId="{86D10122-D3D1-1F43-AE54-C762A244E84C}"/>
    <dgm:cxn modelId="{DC465698-F1E4-AD4F-95B8-0DE69E852E4F}" srcId="{F82A8BB3-DF74-7C4C-8FDF-BC5C7B3E9D84}" destId="{CF3B6207-0E3D-4347-A980-E7DB29F69E0C}" srcOrd="4" destOrd="0" parTransId="{D90E6508-9BAD-874A-9AE3-66CBA8FD5718}" sibTransId="{355DC231-7028-054E-94CA-DF75A7A08F7B}"/>
    <dgm:cxn modelId="{3453CBA9-4292-CD49-8C55-8014617170CD}" type="presOf" srcId="{CF3B6207-0E3D-4347-A980-E7DB29F69E0C}" destId="{4983F5FF-7551-4F49-B30A-B32C0D87B51A}" srcOrd="0" destOrd="0" presId="urn:microsoft.com/office/officeart/2005/8/layout/lProcess3"/>
    <dgm:cxn modelId="{F56004B3-E032-3A4D-B9ED-8295B1769DF3}" type="presOf" srcId="{F82A8BB3-DF74-7C4C-8FDF-BC5C7B3E9D84}" destId="{FE2D8841-D810-D144-B983-901BFDDB4633}" srcOrd="0" destOrd="0" presId="urn:microsoft.com/office/officeart/2005/8/layout/lProcess3"/>
    <dgm:cxn modelId="{069AD1BC-2B0F-4C46-A1B2-BF4F5326F78C}" srcId="{F82A8BB3-DF74-7C4C-8FDF-BC5C7B3E9D84}" destId="{CCC11581-E40F-5342-8F79-E6AF7E3927AB}" srcOrd="0" destOrd="0" parTransId="{D3A5D3E8-47FC-284E-A753-8CAF1B71C116}" sibTransId="{8C5E1D28-E282-4744-B485-97A52E632925}"/>
    <dgm:cxn modelId="{5871DDBE-7479-A343-92B1-E30B4C8F1E1B}" type="presOf" srcId="{3EC7A432-A377-EF4D-99FA-2C3ADCBA1AD8}" destId="{F88E14EB-D511-D946-80D9-F80EC9D76C20}" srcOrd="0" destOrd="0" presId="urn:microsoft.com/office/officeart/2005/8/layout/lProcess3"/>
    <dgm:cxn modelId="{FC9FFBC2-6719-9A4D-B6A0-0617667257D5}" type="presOf" srcId="{C433243B-07E2-C547-984F-5F6DA717EABB}" destId="{4E513B13-2F7D-B349-BF44-5D56F5D9E264}" srcOrd="0" destOrd="0" presId="urn:microsoft.com/office/officeart/2005/8/layout/lProcess3"/>
    <dgm:cxn modelId="{4EA1EAD9-52D1-3145-B334-269B7131F057}" srcId="{F82A8BB3-DF74-7C4C-8FDF-BC5C7B3E9D84}" destId="{CA47F674-4B20-684B-9122-2AD5304766A6}" srcOrd="2" destOrd="0" parTransId="{749171D2-53D6-8744-BBF9-00BB3C5891EA}" sibTransId="{7F58541E-79E7-204C-AF37-43840F9E84CA}"/>
    <dgm:cxn modelId="{B5B7B4E1-0C48-1E44-ADB4-41A4F95D562E}" srcId="{F82A8BB3-DF74-7C4C-8FDF-BC5C7B3E9D84}" destId="{3EC7A432-A377-EF4D-99FA-2C3ADCBA1AD8}" srcOrd="1" destOrd="0" parTransId="{D9546359-93A2-EC43-B97A-89DC40D6C7F2}" sibTransId="{AC5BB923-1DE7-F944-AD69-6F64493016F1}"/>
    <dgm:cxn modelId="{90653DE2-9D9A-1A48-95C0-E77604E45DB7}" srcId="{F82A8BB3-DF74-7C4C-8FDF-BC5C7B3E9D84}" destId="{1F35912C-D110-1C4E-9317-9A039C1CC6F2}" srcOrd="3" destOrd="0" parTransId="{0D872105-1ECC-5B4B-A961-8C647C2D4CB3}" sibTransId="{1C194192-0CF0-6A49-A6FB-8701B87D19FB}"/>
    <dgm:cxn modelId="{C724ECEB-D710-2540-BBF0-4FC113341848}" type="presOf" srcId="{95C93E18-DA6A-6D4C-A451-2F4D0C3445E4}" destId="{221F780A-8CA8-FA4C-B36B-7DCE54B76DAF}" srcOrd="0" destOrd="0" presId="urn:microsoft.com/office/officeart/2005/8/layout/lProcess3"/>
    <dgm:cxn modelId="{659D0AF8-97C4-974B-A5A6-4F0D1F44A97B}" type="presParOf" srcId="{FE2D8841-D810-D144-B983-901BFDDB4633}" destId="{E2BCE07F-8A05-0A46-9C8F-BDF3EFB25956}" srcOrd="0" destOrd="0" presId="urn:microsoft.com/office/officeart/2005/8/layout/lProcess3"/>
    <dgm:cxn modelId="{28DF2633-1D30-EF4E-91D0-52FE9548E5C6}" type="presParOf" srcId="{E2BCE07F-8A05-0A46-9C8F-BDF3EFB25956}" destId="{51B77A8B-5373-6C41-B9D8-FCB2CCA80E76}" srcOrd="0" destOrd="0" presId="urn:microsoft.com/office/officeart/2005/8/layout/lProcess3"/>
    <dgm:cxn modelId="{2E55BEFA-A04D-484A-A721-D1D97A0AABE0}" type="presParOf" srcId="{E2BCE07F-8A05-0A46-9C8F-BDF3EFB25956}" destId="{12280C02-1971-6B4A-B76D-031E96890894}" srcOrd="1" destOrd="0" presId="urn:microsoft.com/office/officeart/2005/8/layout/lProcess3"/>
    <dgm:cxn modelId="{D9921FFB-002F-FE4A-9907-4EEBA35B306F}" type="presParOf" srcId="{E2BCE07F-8A05-0A46-9C8F-BDF3EFB25956}" destId="{1F93223A-688C-E349-88A3-4393CB7B70A5}" srcOrd="2" destOrd="0" presId="urn:microsoft.com/office/officeart/2005/8/layout/lProcess3"/>
    <dgm:cxn modelId="{6866DFC5-2933-7C47-A051-AA1BCFA63275}" type="presParOf" srcId="{FE2D8841-D810-D144-B983-901BFDDB4633}" destId="{9EE9355C-90A5-5349-BDC0-A88F4A918FED}" srcOrd="1" destOrd="0" presId="urn:microsoft.com/office/officeart/2005/8/layout/lProcess3"/>
    <dgm:cxn modelId="{C9E0339C-ADCA-0148-9F79-198CC17A827C}" type="presParOf" srcId="{FE2D8841-D810-D144-B983-901BFDDB4633}" destId="{95272DB5-965B-DE45-A8F7-0644C228A8BE}" srcOrd="2" destOrd="0" presId="urn:microsoft.com/office/officeart/2005/8/layout/lProcess3"/>
    <dgm:cxn modelId="{3C70F7FC-E276-F842-AC55-BFF022DC4540}" type="presParOf" srcId="{95272DB5-965B-DE45-A8F7-0644C228A8BE}" destId="{F88E14EB-D511-D946-80D9-F80EC9D76C20}" srcOrd="0" destOrd="0" presId="urn:microsoft.com/office/officeart/2005/8/layout/lProcess3"/>
    <dgm:cxn modelId="{A7FCDF11-50B2-9742-B70C-A7A8E0E55497}" type="presParOf" srcId="{95272DB5-965B-DE45-A8F7-0644C228A8BE}" destId="{2DDB00E5-D869-8C4F-8C6D-C0298D69433E}" srcOrd="1" destOrd="0" presId="urn:microsoft.com/office/officeart/2005/8/layout/lProcess3"/>
    <dgm:cxn modelId="{A947D5F2-72DF-D347-81A6-6AACC6EFA8B6}" type="presParOf" srcId="{95272DB5-965B-DE45-A8F7-0644C228A8BE}" destId="{D6577CE5-B7C7-1842-A0F6-5825106BCCF0}" srcOrd="2" destOrd="0" presId="urn:microsoft.com/office/officeart/2005/8/layout/lProcess3"/>
    <dgm:cxn modelId="{AE6DA0C1-5D8F-A44F-AF1A-7E03F27324C6}" type="presParOf" srcId="{FE2D8841-D810-D144-B983-901BFDDB4633}" destId="{6D128E36-217F-B44F-8173-D0D945EEF5E3}" srcOrd="3" destOrd="0" presId="urn:microsoft.com/office/officeart/2005/8/layout/lProcess3"/>
    <dgm:cxn modelId="{BDAEF1C6-5E15-6541-A547-CA859C05B548}" type="presParOf" srcId="{FE2D8841-D810-D144-B983-901BFDDB4633}" destId="{944ECE98-A801-554B-96CC-2A6CAEEFAF11}" srcOrd="4" destOrd="0" presId="urn:microsoft.com/office/officeart/2005/8/layout/lProcess3"/>
    <dgm:cxn modelId="{5BDFAC39-28CA-464B-BF40-AEFD858DC0B9}" type="presParOf" srcId="{944ECE98-A801-554B-96CC-2A6CAEEFAF11}" destId="{A970C75E-5DA3-3A4F-A50E-AB09CBDED582}" srcOrd="0" destOrd="0" presId="urn:microsoft.com/office/officeart/2005/8/layout/lProcess3"/>
    <dgm:cxn modelId="{D91F47BF-EB1D-D24D-BF22-7995E19C5190}" type="presParOf" srcId="{944ECE98-A801-554B-96CC-2A6CAEEFAF11}" destId="{E3A3D03A-2CB7-9747-86DE-45DDCC9A9C3E}" srcOrd="1" destOrd="0" presId="urn:microsoft.com/office/officeart/2005/8/layout/lProcess3"/>
    <dgm:cxn modelId="{F288A34E-32BD-4146-B434-AD3D97DD04E2}" type="presParOf" srcId="{944ECE98-A801-554B-96CC-2A6CAEEFAF11}" destId="{4E513B13-2F7D-B349-BF44-5D56F5D9E264}" srcOrd="2" destOrd="0" presId="urn:microsoft.com/office/officeart/2005/8/layout/lProcess3"/>
    <dgm:cxn modelId="{BABA624B-5594-6745-8C1A-55CF6DBD33E4}" type="presParOf" srcId="{FE2D8841-D810-D144-B983-901BFDDB4633}" destId="{BA075524-C0F3-D044-9DA0-7CF836F977B1}" srcOrd="5" destOrd="0" presId="urn:microsoft.com/office/officeart/2005/8/layout/lProcess3"/>
    <dgm:cxn modelId="{A50CA8C0-ECC4-5540-893E-C1B79768C898}" type="presParOf" srcId="{FE2D8841-D810-D144-B983-901BFDDB4633}" destId="{A91052B4-814C-714B-9157-1F189FF84978}" srcOrd="6" destOrd="0" presId="urn:microsoft.com/office/officeart/2005/8/layout/lProcess3"/>
    <dgm:cxn modelId="{88321B6B-449E-B148-85F6-26B154D9B783}" type="presParOf" srcId="{A91052B4-814C-714B-9157-1F189FF84978}" destId="{C05A3B6A-CDD3-FD4D-BC13-DC775D8F82D1}" srcOrd="0" destOrd="0" presId="urn:microsoft.com/office/officeart/2005/8/layout/lProcess3"/>
    <dgm:cxn modelId="{26AB06B5-17A9-514E-A53D-220A805560D4}" type="presParOf" srcId="{A91052B4-814C-714B-9157-1F189FF84978}" destId="{D29D1E19-6936-D54E-A1E1-124AD8E28087}" srcOrd="1" destOrd="0" presId="urn:microsoft.com/office/officeart/2005/8/layout/lProcess3"/>
    <dgm:cxn modelId="{AC2EC40E-8CE0-E147-8AA7-1913883CE9B0}" type="presParOf" srcId="{A91052B4-814C-714B-9157-1F189FF84978}" destId="{221F780A-8CA8-FA4C-B36B-7DCE54B76DAF}" srcOrd="2" destOrd="0" presId="urn:microsoft.com/office/officeart/2005/8/layout/lProcess3"/>
    <dgm:cxn modelId="{B72F9844-642B-0C47-8427-D318690426D6}" type="presParOf" srcId="{FE2D8841-D810-D144-B983-901BFDDB4633}" destId="{9C23543F-B744-A54D-B09D-3349BB5889F6}" srcOrd="7" destOrd="0" presId="urn:microsoft.com/office/officeart/2005/8/layout/lProcess3"/>
    <dgm:cxn modelId="{50EB004E-9D6C-1A4B-A0FC-9C94F5EC0B10}" type="presParOf" srcId="{FE2D8841-D810-D144-B983-901BFDDB4633}" destId="{DB0ADB11-D6FE-7347-8FD0-AE28BF7DB2A8}" srcOrd="8" destOrd="0" presId="urn:microsoft.com/office/officeart/2005/8/layout/lProcess3"/>
    <dgm:cxn modelId="{4AE1B578-FEC6-1E48-B553-899A7C26FAAC}" type="presParOf" srcId="{DB0ADB11-D6FE-7347-8FD0-AE28BF7DB2A8}" destId="{4983F5FF-7551-4F49-B30A-B32C0D87B51A}" srcOrd="0" destOrd="0" presId="urn:microsoft.com/office/officeart/2005/8/layout/lProcess3"/>
    <dgm:cxn modelId="{495C6AD9-F76C-8044-B1C7-01EA6C3DA2EB}" type="presParOf" srcId="{DB0ADB11-D6FE-7347-8FD0-AE28BF7DB2A8}" destId="{D168A31A-2D0A-3A47-9459-2178EF1001A7}" srcOrd="1" destOrd="0" presId="urn:microsoft.com/office/officeart/2005/8/layout/lProcess3"/>
    <dgm:cxn modelId="{0750C390-5937-624A-A24D-04482D15CBDD}" type="presParOf" srcId="{DB0ADB11-D6FE-7347-8FD0-AE28BF7DB2A8}" destId="{A18D0813-33E0-1943-8D1B-96E2F977CCB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6757-85BD-5F46-9891-FC982CE64B1A}">
      <dsp:nvSpPr>
        <dsp:cNvPr id="0" name=""/>
        <dsp:cNvSpPr/>
      </dsp:nvSpPr>
      <dsp:spPr>
        <a:xfrm>
          <a:off x="0" y="578119"/>
          <a:ext cx="5607050" cy="158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74904" rIns="435169"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a:latin typeface="Gill Sans MT" panose="020B0502020104020203"/>
            </a:rPr>
            <a:t>Newsletter &amp; Flyer</a:t>
          </a:r>
          <a:endParaRPr lang="en-US" sz="1800" kern="1200"/>
        </a:p>
        <a:p>
          <a:pPr marL="171450" lvl="1" indent="-171450" algn="l" defTabSz="800100" rtl="0">
            <a:lnSpc>
              <a:spcPct val="90000"/>
            </a:lnSpc>
            <a:spcBef>
              <a:spcPct val="0"/>
            </a:spcBef>
            <a:spcAft>
              <a:spcPct val="15000"/>
            </a:spcAft>
            <a:buChar char="•"/>
          </a:pPr>
          <a:r>
            <a:rPr lang="en-US" sz="1800" b="0" i="0" kern="1200">
              <a:solidFill>
                <a:srgbClr val="000000"/>
              </a:solidFill>
            </a:rPr>
            <a:t>Phone calls</a:t>
          </a:r>
          <a:endParaRPr lang="en-US" sz="1800" b="0" i="0" kern="1200">
            <a:latin typeface="Gill Sans MT" panose="020B0502020104020203"/>
          </a:endParaRPr>
        </a:p>
        <a:p>
          <a:pPr marL="171450" lvl="1" indent="-171450" algn="l" defTabSz="800100">
            <a:lnSpc>
              <a:spcPct val="90000"/>
            </a:lnSpc>
            <a:spcBef>
              <a:spcPct val="0"/>
            </a:spcBef>
            <a:spcAft>
              <a:spcPct val="15000"/>
            </a:spcAft>
            <a:buChar char="•"/>
          </a:pPr>
          <a:r>
            <a:rPr lang="en-US" sz="1800" b="0" i="0" kern="1200"/>
            <a:t>Email</a:t>
          </a:r>
          <a:endParaRPr lang="en-US" sz="1800" kern="1200"/>
        </a:p>
        <a:p>
          <a:pPr marL="171450" lvl="1" indent="-171450" algn="l" defTabSz="800100">
            <a:lnSpc>
              <a:spcPct val="90000"/>
            </a:lnSpc>
            <a:spcBef>
              <a:spcPct val="0"/>
            </a:spcBef>
            <a:spcAft>
              <a:spcPct val="15000"/>
            </a:spcAft>
            <a:buChar char="•"/>
          </a:pPr>
          <a:r>
            <a:rPr lang="en-US" sz="1800" b="0" i="0" kern="1200"/>
            <a:t>Friends</a:t>
          </a:r>
          <a:endParaRPr lang="en-US" sz="1800" kern="1200"/>
        </a:p>
      </dsp:txBody>
      <dsp:txXfrm>
        <a:off x="0" y="578119"/>
        <a:ext cx="5607050" cy="1587600"/>
      </dsp:txXfrm>
    </dsp:sp>
    <dsp:sp modelId="{D98337F5-2A04-644B-B16E-50114821B2DA}">
      <dsp:nvSpPr>
        <dsp:cNvPr id="0" name=""/>
        <dsp:cNvSpPr/>
      </dsp:nvSpPr>
      <dsp:spPr>
        <a:xfrm>
          <a:off x="280352" y="312439"/>
          <a:ext cx="3924935" cy="5313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00100" rtl="0">
            <a:lnSpc>
              <a:spcPct val="90000"/>
            </a:lnSpc>
            <a:spcBef>
              <a:spcPct val="0"/>
            </a:spcBef>
            <a:spcAft>
              <a:spcPct val="35000"/>
            </a:spcAft>
            <a:buNone/>
          </a:pPr>
          <a:r>
            <a:rPr lang="en-US" sz="1800" b="0" i="0" kern="1200">
              <a:latin typeface="Gill Sans MT" panose="020B0502020104020203"/>
            </a:rPr>
            <a:t>How do</a:t>
          </a:r>
          <a:r>
            <a:rPr lang="en-US" sz="1800" b="0" i="0" kern="1200"/>
            <a:t> respondents </a:t>
          </a:r>
          <a:r>
            <a:rPr lang="en-US" sz="1800" b="0" i="0" kern="1200">
              <a:latin typeface="Gill Sans MT" panose="020B0502020104020203"/>
            </a:rPr>
            <a:t>hear about COA services</a:t>
          </a:r>
          <a:r>
            <a:rPr lang="en-US" sz="1800" kern="1200">
              <a:latin typeface="Gill Sans MT" panose="020B0502020104020203"/>
            </a:rPr>
            <a:t>?</a:t>
          </a:r>
          <a:endParaRPr lang="en-US" sz="1800" kern="1200"/>
        </a:p>
      </dsp:txBody>
      <dsp:txXfrm>
        <a:off x="306291" y="338378"/>
        <a:ext cx="3873057" cy="479482"/>
      </dsp:txXfrm>
    </dsp:sp>
    <dsp:sp modelId="{EBECDD0B-1E86-0F47-8F35-B38592B78F69}">
      <dsp:nvSpPr>
        <dsp:cNvPr id="0" name=""/>
        <dsp:cNvSpPr/>
      </dsp:nvSpPr>
      <dsp:spPr>
        <a:xfrm>
          <a:off x="0" y="2528599"/>
          <a:ext cx="5607050" cy="453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A29CCB-2904-244F-9C17-B0F387CC0958}">
      <dsp:nvSpPr>
        <dsp:cNvPr id="0" name=""/>
        <dsp:cNvSpPr/>
      </dsp:nvSpPr>
      <dsp:spPr>
        <a:xfrm>
          <a:off x="280352" y="2262919"/>
          <a:ext cx="3924935" cy="53136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00100">
            <a:lnSpc>
              <a:spcPct val="90000"/>
            </a:lnSpc>
            <a:spcBef>
              <a:spcPct val="0"/>
            </a:spcBef>
            <a:spcAft>
              <a:spcPct val="35000"/>
            </a:spcAft>
            <a:buNone/>
          </a:pPr>
          <a:r>
            <a:rPr lang="en-US" sz="1800" b="0" i="0" kern="1200"/>
            <a:t>100% of respondents hear through the newsletter</a:t>
          </a:r>
          <a:endParaRPr lang="en-US" sz="1800" kern="1200"/>
        </a:p>
      </dsp:txBody>
      <dsp:txXfrm>
        <a:off x="306291" y="2288858"/>
        <a:ext cx="3873057" cy="479482"/>
      </dsp:txXfrm>
    </dsp:sp>
    <dsp:sp modelId="{FC97C775-288C-C749-B1B1-8717034FE966}">
      <dsp:nvSpPr>
        <dsp:cNvPr id="0" name=""/>
        <dsp:cNvSpPr/>
      </dsp:nvSpPr>
      <dsp:spPr>
        <a:xfrm>
          <a:off x="0" y="3345080"/>
          <a:ext cx="5607050" cy="453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78DF06-1886-F947-B6D1-302E45BC392E}">
      <dsp:nvSpPr>
        <dsp:cNvPr id="0" name=""/>
        <dsp:cNvSpPr/>
      </dsp:nvSpPr>
      <dsp:spPr>
        <a:xfrm>
          <a:off x="280352" y="3079399"/>
          <a:ext cx="3924935" cy="53136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00100">
            <a:lnSpc>
              <a:spcPct val="90000"/>
            </a:lnSpc>
            <a:spcBef>
              <a:spcPct val="0"/>
            </a:spcBef>
            <a:spcAft>
              <a:spcPct val="35000"/>
            </a:spcAft>
            <a:buNone/>
          </a:pPr>
          <a:r>
            <a:rPr lang="en-US" sz="1800" b="0" i="0" kern="1200"/>
            <a:t>28% of respondents hear through announcements during programming </a:t>
          </a:r>
          <a:endParaRPr lang="en-US" sz="1800" kern="1200"/>
        </a:p>
      </dsp:txBody>
      <dsp:txXfrm>
        <a:off x="306291" y="3105338"/>
        <a:ext cx="3873057" cy="479482"/>
      </dsp:txXfrm>
    </dsp:sp>
    <dsp:sp modelId="{B2F37F10-22B2-9C40-891B-129068784F5F}">
      <dsp:nvSpPr>
        <dsp:cNvPr id="0" name=""/>
        <dsp:cNvSpPr/>
      </dsp:nvSpPr>
      <dsp:spPr>
        <a:xfrm>
          <a:off x="0" y="4161560"/>
          <a:ext cx="5607050" cy="453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EEE173-0848-8E47-A689-9C49F0F0A086}">
      <dsp:nvSpPr>
        <dsp:cNvPr id="0" name=""/>
        <dsp:cNvSpPr/>
      </dsp:nvSpPr>
      <dsp:spPr>
        <a:xfrm>
          <a:off x="280352" y="3895880"/>
          <a:ext cx="3924935" cy="53136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00100">
            <a:lnSpc>
              <a:spcPct val="90000"/>
            </a:lnSpc>
            <a:spcBef>
              <a:spcPct val="0"/>
            </a:spcBef>
            <a:spcAft>
              <a:spcPct val="35000"/>
            </a:spcAft>
            <a:buNone/>
          </a:pPr>
          <a:r>
            <a:rPr lang="en-US" sz="1800" b="0" i="0" kern="1200"/>
            <a:t>9% of respondents hear through the Council on Aging website</a:t>
          </a:r>
          <a:endParaRPr lang="en-US" sz="1800" kern="1200"/>
        </a:p>
      </dsp:txBody>
      <dsp:txXfrm>
        <a:off x="306291" y="3921819"/>
        <a:ext cx="387305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9B8B3-888E-B948-A94E-07F0F08051D3}">
      <dsp:nvSpPr>
        <dsp:cNvPr id="0" name=""/>
        <dsp:cNvSpPr/>
      </dsp:nvSpPr>
      <dsp:spPr>
        <a:xfrm rot="5400000">
          <a:off x="2599445" y="-244789"/>
          <a:ext cx="2569368" cy="3701288"/>
        </a:xfrm>
        <a:prstGeom prst="round2SameRect">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Property rights</a:t>
          </a:r>
        </a:p>
        <a:p>
          <a:pPr marL="228600" lvl="1" indent="-228600" algn="l" defTabSz="933450">
            <a:lnSpc>
              <a:spcPct val="90000"/>
            </a:lnSpc>
            <a:spcBef>
              <a:spcPct val="0"/>
            </a:spcBef>
            <a:spcAft>
              <a:spcPct val="15000"/>
            </a:spcAft>
            <a:buChar char="•"/>
          </a:pPr>
          <a:r>
            <a:rPr lang="en-US" sz="2100" kern="1200"/>
            <a:t>Estate planning </a:t>
          </a:r>
        </a:p>
        <a:p>
          <a:pPr marL="228600" lvl="1" indent="-228600" algn="l" defTabSz="933450">
            <a:lnSpc>
              <a:spcPct val="90000"/>
            </a:lnSpc>
            <a:spcBef>
              <a:spcPct val="0"/>
            </a:spcBef>
            <a:spcAft>
              <a:spcPct val="15000"/>
            </a:spcAft>
            <a:buChar char="•"/>
          </a:pPr>
          <a:r>
            <a:rPr lang="en-US" sz="2100" kern="1200"/>
            <a:t>Trust and </a:t>
          </a:r>
          <a:r>
            <a:rPr lang="en-US" sz="2100" kern="1200">
              <a:latin typeface="Gill Sans MT" panose="020B0502020104020203"/>
            </a:rPr>
            <a:t>Will</a:t>
          </a:r>
          <a:r>
            <a:rPr lang="en-US" sz="2100" kern="1200"/>
            <a:t> </a:t>
          </a:r>
        </a:p>
        <a:p>
          <a:pPr marL="228600" lvl="1" indent="-228600" algn="l" defTabSz="933450">
            <a:lnSpc>
              <a:spcPct val="90000"/>
            </a:lnSpc>
            <a:spcBef>
              <a:spcPct val="0"/>
            </a:spcBef>
            <a:spcAft>
              <a:spcPct val="15000"/>
            </a:spcAft>
            <a:buChar char="•"/>
          </a:pPr>
          <a:r>
            <a:rPr lang="en-US" sz="2100" kern="1200"/>
            <a:t>Taxes and </a:t>
          </a:r>
          <a:r>
            <a:rPr lang="en-US" sz="2100" kern="1200">
              <a:latin typeface="Gill Sans MT" panose="020B0502020104020203"/>
            </a:rPr>
            <a:t>housing</a:t>
          </a:r>
          <a:r>
            <a:rPr lang="en-US" sz="2100" kern="1200"/>
            <a:t>  </a:t>
          </a:r>
        </a:p>
        <a:p>
          <a:pPr marL="228600" lvl="1" indent="-228600" algn="l" defTabSz="933450">
            <a:lnSpc>
              <a:spcPct val="90000"/>
            </a:lnSpc>
            <a:spcBef>
              <a:spcPct val="0"/>
            </a:spcBef>
            <a:spcAft>
              <a:spcPct val="15000"/>
            </a:spcAft>
            <a:buChar char="•"/>
          </a:pPr>
          <a:r>
            <a:rPr lang="en-US" sz="2100" kern="1200"/>
            <a:t>Divorce </a:t>
          </a:r>
        </a:p>
        <a:p>
          <a:pPr marL="228600" lvl="1" indent="-228600" algn="l" defTabSz="933450">
            <a:lnSpc>
              <a:spcPct val="90000"/>
            </a:lnSpc>
            <a:spcBef>
              <a:spcPct val="0"/>
            </a:spcBef>
            <a:spcAft>
              <a:spcPct val="15000"/>
            </a:spcAft>
            <a:buChar char="•"/>
          </a:pPr>
          <a:r>
            <a:rPr lang="en-US" sz="2100" kern="1200"/>
            <a:t>Financial and retirement </a:t>
          </a:r>
        </a:p>
        <a:p>
          <a:pPr marL="228600" lvl="1" indent="-228600" algn="l" defTabSz="933450">
            <a:lnSpc>
              <a:spcPct val="90000"/>
            </a:lnSpc>
            <a:spcBef>
              <a:spcPct val="0"/>
            </a:spcBef>
            <a:spcAft>
              <a:spcPct val="15000"/>
            </a:spcAft>
            <a:buChar char="•"/>
          </a:pPr>
          <a:endParaRPr lang="en-US" sz="2100" kern="1200"/>
        </a:p>
      </dsp:txBody>
      <dsp:txXfrm rot="-5400000">
        <a:off x="2033485" y="446597"/>
        <a:ext cx="3575862" cy="2318516"/>
      </dsp:txXfrm>
    </dsp:sp>
    <dsp:sp modelId="{DBA93184-2FB6-B348-83F1-96F7CC7660E3}">
      <dsp:nvSpPr>
        <dsp:cNvPr id="0" name=""/>
        <dsp:cNvSpPr/>
      </dsp:nvSpPr>
      <dsp:spPr>
        <a:xfrm>
          <a:off x="48489" y="34718"/>
          <a:ext cx="1984996" cy="3142272"/>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70 respondents described different types of advice they </a:t>
          </a:r>
          <a:r>
            <a:rPr lang="en-US" sz="2500" kern="1200">
              <a:latin typeface="Gill Sans MT" panose="020B0502020104020203"/>
            </a:rPr>
            <a:t>need</a:t>
          </a:r>
          <a:r>
            <a:rPr lang="en-US" sz="2500" kern="1200"/>
            <a:t>:</a:t>
          </a:r>
        </a:p>
      </dsp:txBody>
      <dsp:txXfrm>
        <a:off x="145389" y="131618"/>
        <a:ext cx="1791196" cy="2948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9B8B3-888E-B948-A94E-07F0F08051D3}">
      <dsp:nvSpPr>
        <dsp:cNvPr id="0" name=""/>
        <dsp:cNvSpPr/>
      </dsp:nvSpPr>
      <dsp:spPr>
        <a:xfrm rot="5400000">
          <a:off x="6473518" y="-2651339"/>
          <a:ext cx="1008739" cy="6567424"/>
        </a:xfrm>
        <a:prstGeom prst="round2SameRect">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a:t>
          </a:r>
          <a:r>
            <a:rPr lang="en-US" sz="2700" kern="1200">
              <a:ea typeface="+mn-lt"/>
              <a:cs typeface="+mn-lt"/>
            </a:rPr>
            <a:t>I have sometimes experienced a period of worry or anxiety that felt overwhelming</a:t>
          </a:r>
          <a:r>
            <a:rPr lang="en-US" sz="2700" kern="1200">
              <a:latin typeface="Gill Sans MT" panose="020B0502020104020203"/>
              <a:ea typeface="+mn-lt"/>
              <a:cs typeface="+mn-lt"/>
            </a:rPr>
            <a:t>.”</a:t>
          </a:r>
          <a:endParaRPr lang="en-US" sz="2700" kern="1200"/>
        </a:p>
      </dsp:txBody>
      <dsp:txXfrm rot="-5400000">
        <a:off x="3694176" y="177246"/>
        <a:ext cx="6518181" cy="910253"/>
      </dsp:txXfrm>
    </dsp:sp>
    <dsp:sp modelId="{DBA93184-2FB6-B348-83F1-96F7CC7660E3}">
      <dsp:nvSpPr>
        <dsp:cNvPr id="0" name=""/>
        <dsp:cNvSpPr/>
      </dsp:nvSpPr>
      <dsp:spPr>
        <a:xfrm>
          <a:off x="0" y="1910"/>
          <a:ext cx="3694176" cy="1260923"/>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27% of respondents have experienced a period of hopelessness or sadness that felt overwhelming</a:t>
          </a:r>
        </a:p>
      </dsp:txBody>
      <dsp:txXfrm>
        <a:off x="61553" y="63463"/>
        <a:ext cx="3571070" cy="1137817"/>
      </dsp:txXfrm>
    </dsp:sp>
    <dsp:sp modelId="{5A6488A8-15E4-E447-8986-1D8C199AF50F}">
      <dsp:nvSpPr>
        <dsp:cNvPr id="0" name=""/>
        <dsp:cNvSpPr/>
      </dsp:nvSpPr>
      <dsp:spPr>
        <a:xfrm rot="5400000">
          <a:off x="6473518" y="-1327369"/>
          <a:ext cx="1008739" cy="6567424"/>
        </a:xfrm>
        <a:prstGeom prst="round2SameRect">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a:t>“I have learned to care for myself and am committed to good mental health.</a:t>
          </a:r>
          <a:r>
            <a:rPr lang="en-US" sz="2700" b="0" i="0" u="none" kern="1200"/>
            <a:t>”</a:t>
          </a:r>
          <a:endParaRPr lang="en-US" sz="2700" kern="1200"/>
        </a:p>
      </dsp:txBody>
      <dsp:txXfrm rot="-5400000">
        <a:off x="3694176" y="1501216"/>
        <a:ext cx="6518181" cy="910253"/>
      </dsp:txXfrm>
    </dsp:sp>
    <dsp:sp modelId="{0E036428-7066-6841-B7E3-612CB1FEB21D}">
      <dsp:nvSpPr>
        <dsp:cNvPr id="0" name=""/>
        <dsp:cNvSpPr/>
      </dsp:nvSpPr>
      <dsp:spPr>
        <a:xfrm>
          <a:off x="0" y="1325880"/>
          <a:ext cx="3694176" cy="1260923"/>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82% of respondents have never struggled to find professional help</a:t>
          </a:r>
        </a:p>
      </dsp:txBody>
      <dsp:txXfrm>
        <a:off x="61553" y="1387433"/>
        <a:ext cx="3571070" cy="1137817"/>
      </dsp:txXfrm>
    </dsp:sp>
    <dsp:sp modelId="{8E53CFAC-F12D-274D-AC98-0E4F4381603B}">
      <dsp:nvSpPr>
        <dsp:cNvPr id="0" name=""/>
        <dsp:cNvSpPr/>
      </dsp:nvSpPr>
      <dsp:spPr>
        <a:xfrm rot="5400000">
          <a:off x="6473518" y="-3399"/>
          <a:ext cx="1008739" cy="6567424"/>
        </a:xfrm>
        <a:prstGeom prst="round2SameRect">
          <a:avLst/>
        </a:prstGeom>
        <a:solidFill>
          <a:schemeClr val="accent2">
            <a:lumMod val="40000"/>
            <a:lumOff val="60000"/>
            <a:alpha val="9000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a:latin typeface="Gill Sans MT" panose="020B0502020104020203"/>
            </a:rPr>
            <a:t>"</a:t>
          </a:r>
          <a:r>
            <a:rPr lang="en-US" sz="2700" kern="1200">
              <a:ea typeface="+mn-lt"/>
              <a:cs typeface="+mn-lt"/>
            </a:rPr>
            <a:t>Grief- I lost my spouse three years ago.  I am still sad"</a:t>
          </a:r>
          <a:endParaRPr lang="en-US" sz="2700" kern="1200"/>
        </a:p>
      </dsp:txBody>
      <dsp:txXfrm rot="-5400000">
        <a:off x="3694176" y="2825187"/>
        <a:ext cx="6518181" cy="910253"/>
      </dsp:txXfrm>
    </dsp:sp>
    <dsp:sp modelId="{8DA1C490-44AC-8347-AAF1-F8F9B7DEBF5A}">
      <dsp:nvSpPr>
        <dsp:cNvPr id="0" name=""/>
        <dsp:cNvSpPr/>
      </dsp:nvSpPr>
      <dsp:spPr>
        <a:xfrm>
          <a:off x="0" y="2649850"/>
          <a:ext cx="3694176" cy="1260923"/>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32% of respondents have sometimes </a:t>
          </a:r>
          <a:r>
            <a:rPr lang="en-US" sz="2000" kern="1200">
              <a:latin typeface="Gill Sans MT" panose="020B0502020104020203"/>
            </a:rPr>
            <a:t>experienced</a:t>
          </a:r>
          <a:r>
            <a:rPr lang="en-US" sz="2000" kern="1200"/>
            <a:t> trauma that causes them distress</a:t>
          </a:r>
        </a:p>
      </dsp:txBody>
      <dsp:txXfrm>
        <a:off x="61553" y="2711403"/>
        <a:ext cx="3571070" cy="1137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9B8B3-888E-B948-A94E-07F0F08051D3}">
      <dsp:nvSpPr>
        <dsp:cNvPr id="0" name=""/>
        <dsp:cNvSpPr/>
      </dsp:nvSpPr>
      <dsp:spPr>
        <a:xfrm rot="5400000">
          <a:off x="6601139" y="-2810817"/>
          <a:ext cx="753497" cy="6567424"/>
        </a:xfrm>
        <a:prstGeom prst="round2SameRect">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“Enjoy Bingo, dinners with entertainment and help available”</a:t>
          </a:r>
        </a:p>
      </dsp:txBody>
      <dsp:txXfrm rot="-5400000">
        <a:off x="3694176" y="132929"/>
        <a:ext cx="6530641" cy="679931"/>
      </dsp:txXfrm>
    </dsp:sp>
    <dsp:sp modelId="{DBA93184-2FB6-B348-83F1-96F7CC7660E3}">
      <dsp:nvSpPr>
        <dsp:cNvPr id="0" name=""/>
        <dsp:cNvSpPr/>
      </dsp:nvSpPr>
      <dsp:spPr>
        <a:xfrm>
          <a:off x="0" y="1958"/>
          <a:ext cx="3694176" cy="941871"/>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a:t>91% of respondents who played games rated them good or excellent</a:t>
          </a:r>
          <a:endParaRPr lang="en-US" sz="1600" kern="1200"/>
        </a:p>
      </dsp:txBody>
      <dsp:txXfrm>
        <a:off x="45978" y="47936"/>
        <a:ext cx="3602220" cy="849915"/>
      </dsp:txXfrm>
    </dsp:sp>
    <dsp:sp modelId="{5A6488A8-15E4-E447-8986-1D8C199AF50F}">
      <dsp:nvSpPr>
        <dsp:cNvPr id="0" name=""/>
        <dsp:cNvSpPr/>
      </dsp:nvSpPr>
      <dsp:spPr>
        <a:xfrm rot="5400000">
          <a:off x="6601139" y="-1821852"/>
          <a:ext cx="753497" cy="6567424"/>
        </a:xfrm>
        <a:prstGeom prst="round2SameRect">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t>“</a:t>
          </a:r>
          <a:r>
            <a:rPr lang="en-US" sz="1600" b="0" i="0" u="none" kern="1200"/>
            <a:t>The center is a place to get answers about what is going on in town for seniors, where to get help and where to meet people.”</a:t>
          </a:r>
          <a:endParaRPr lang="en-US" sz="1600" kern="1200"/>
        </a:p>
      </dsp:txBody>
      <dsp:txXfrm rot="-5400000">
        <a:off x="3694176" y="1121894"/>
        <a:ext cx="6530641" cy="679931"/>
      </dsp:txXfrm>
    </dsp:sp>
    <dsp:sp modelId="{0E036428-7066-6841-B7E3-612CB1FEB21D}">
      <dsp:nvSpPr>
        <dsp:cNvPr id="0" name=""/>
        <dsp:cNvSpPr/>
      </dsp:nvSpPr>
      <dsp:spPr>
        <a:xfrm>
          <a:off x="0" y="990923"/>
          <a:ext cx="3694176" cy="941871"/>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a:t>93% of respondents who took advantage of learning opportunities rated them good or excellent </a:t>
          </a:r>
          <a:endParaRPr lang="en-US" sz="1600" kern="1200"/>
        </a:p>
      </dsp:txBody>
      <dsp:txXfrm>
        <a:off x="45978" y="1036901"/>
        <a:ext cx="3602220" cy="849915"/>
      </dsp:txXfrm>
    </dsp:sp>
    <dsp:sp modelId="{8E53CFAC-F12D-274D-AC98-0E4F4381603B}">
      <dsp:nvSpPr>
        <dsp:cNvPr id="0" name=""/>
        <dsp:cNvSpPr/>
      </dsp:nvSpPr>
      <dsp:spPr>
        <a:xfrm rot="5400000">
          <a:off x="6601139" y="-832886"/>
          <a:ext cx="753497" cy="6567424"/>
        </a:xfrm>
        <a:prstGeom prst="round2SameRect">
          <a:avLst/>
        </a:prstGeom>
        <a:solidFill>
          <a:schemeClr val="accent2">
            <a:lumMod val="40000"/>
            <a:lumOff val="60000"/>
            <a:alpha val="9000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Gill Sans MT" panose="020B0502020104020203"/>
            </a:rPr>
            <a:t>"</a:t>
          </a:r>
          <a:r>
            <a:rPr lang="en-US" sz="1600" kern="1200"/>
            <a:t>Enjoy breakfast with chiefs; Wedding line dancing; Chair yoga BUT TOO EARLY in AM (yoga</a:t>
          </a:r>
          <a:r>
            <a:rPr lang="en-US" sz="1600" kern="1200">
              <a:latin typeface="Gill Sans MT" panose="020B0502020104020203"/>
            </a:rPr>
            <a:t>)"</a:t>
          </a:r>
          <a:endParaRPr lang="en-US" sz="1600" kern="1200"/>
        </a:p>
      </dsp:txBody>
      <dsp:txXfrm rot="-5400000">
        <a:off x="3694176" y="2110860"/>
        <a:ext cx="6530641" cy="679931"/>
      </dsp:txXfrm>
    </dsp:sp>
    <dsp:sp modelId="{8DA1C490-44AC-8347-AAF1-F8F9B7DEBF5A}">
      <dsp:nvSpPr>
        <dsp:cNvPr id="0" name=""/>
        <dsp:cNvSpPr/>
      </dsp:nvSpPr>
      <dsp:spPr>
        <a:xfrm>
          <a:off x="0" y="1979889"/>
          <a:ext cx="3694176" cy="941871"/>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a:t>98% of respondents rated special events good or excellent </a:t>
          </a:r>
          <a:endParaRPr lang="en-US" sz="1600" kern="1200"/>
        </a:p>
      </dsp:txBody>
      <dsp:txXfrm>
        <a:off x="45978" y="2025867"/>
        <a:ext cx="3602220" cy="849915"/>
      </dsp:txXfrm>
    </dsp:sp>
    <dsp:sp modelId="{F7D1FC6D-31B9-E047-AC08-F67E9372CABC}">
      <dsp:nvSpPr>
        <dsp:cNvPr id="0" name=""/>
        <dsp:cNvSpPr/>
      </dsp:nvSpPr>
      <dsp:spPr>
        <a:xfrm rot="5400000">
          <a:off x="6601139" y="156078"/>
          <a:ext cx="753497" cy="6567424"/>
        </a:xfrm>
        <a:prstGeom prst="round2SameRect">
          <a:avLst/>
        </a:prstGeom>
        <a:solidFill>
          <a:schemeClr val="accent2">
            <a:lumMod val="40000"/>
            <a:lumOff val="60000"/>
            <a:alpha val="9000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Gill Sans MT" panose="020B0502020104020203"/>
            </a:rPr>
            <a:t>"</a:t>
          </a:r>
          <a:r>
            <a:rPr lang="en-US" sz="1600" kern="1200"/>
            <a:t>I love the exercise class with Paula Pressler.  She is awesome.  So far, anything I have attended has been wonderful.  Andrew Suggs is awesome</a:t>
          </a:r>
          <a:r>
            <a:rPr lang="en-US" sz="1600" kern="1200">
              <a:latin typeface="Gill Sans MT" panose="020B0502020104020203"/>
            </a:rPr>
            <a:t>!!"</a:t>
          </a:r>
          <a:endParaRPr lang="en-US" sz="1600" kern="1200"/>
        </a:p>
      </dsp:txBody>
      <dsp:txXfrm rot="-5400000">
        <a:off x="3694176" y="3099825"/>
        <a:ext cx="6530641" cy="679931"/>
      </dsp:txXfrm>
    </dsp:sp>
    <dsp:sp modelId="{8C2DF346-D30F-D04A-904B-88A153E7BA90}">
      <dsp:nvSpPr>
        <dsp:cNvPr id="0" name=""/>
        <dsp:cNvSpPr/>
      </dsp:nvSpPr>
      <dsp:spPr>
        <a:xfrm>
          <a:off x="0" y="2968854"/>
          <a:ext cx="3694176" cy="941871"/>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a:t>96% of respondents rated wellness programs good or excellent</a:t>
          </a:r>
          <a:endParaRPr lang="en-US" sz="1600" kern="1200"/>
        </a:p>
      </dsp:txBody>
      <dsp:txXfrm>
        <a:off x="45978" y="3014832"/>
        <a:ext cx="3602220" cy="849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7FE2B-C302-4B1F-87E3-37290EE9376E}">
      <dsp:nvSpPr>
        <dsp:cNvPr id="0" name=""/>
        <dsp:cNvSpPr/>
      </dsp:nvSpPr>
      <dsp:spPr>
        <a:xfrm>
          <a:off x="0" y="485669"/>
          <a:ext cx="6096000" cy="896619"/>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6E6B4FA4-4217-4CEE-A930-3D28145D026E}">
      <dsp:nvSpPr>
        <dsp:cNvPr id="0" name=""/>
        <dsp:cNvSpPr/>
      </dsp:nvSpPr>
      <dsp:spPr>
        <a:xfrm>
          <a:off x="271227" y="687408"/>
          <a:ext cx="493140" cy="4931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062145-F7C6-4746-BC69-F7796CF5FDE4}">
      <dsp:nvSpPr>
        <dsp:cNvPr id="0" name=""/>
        <dsp:cNvSpPr/>
      </dsp:nvSpPr>
      <dsp:spPr>
        <a:xfrm>
          <a:off x="1035595" y="485669"/>
          <a:ext cx="5060404" cy="89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92" tIns="94892" rIns="94892" bIns="94892" numCol="1" spcCol="1270" anchor="ctr" anchorCtr="0">
          <a:noAutofit/>
        </a:bodyPr>
        <a:lstStyle/>
        <a:p>
          <a:pPr marL="0" lvl="0" indent="0" algn="l" defTabSz="1022350">
            <a:lnSpc>
              <a:spcPct val="100000"/>
            </a:lnSpc>
            <a:spcBef>
              <a:spcPct val="0"/>
            </a:spcBef>
            <a:spcAft>
              <a:spcPct val="35000"/>
            </a:spcAft>
            <a:buNone/>
          </a:pPr>
          <a:r>
            <a:rPr lang="en-US" sz="2300" b="0" i="0" kern="1200"/>
            <a:t>23% of respondents have trouble getting around the store </a:t>
          </a:r>
          <a:endParaRPr lang="en-US" sz="2300" kern="1200"/>
        </a:p>
      </dsp:txBody>
      <dsp:txXfrm>
        <a:off x="1035595" y="485669"/>
        <a:ext cx="5060404" cy="896619"/>
      </dsp:txXfrm>
    </dsp:sp>
    <dsp:sp modelId="{1CFB31BC-3554-4227-BC2E-4C7A30E84025}">
      <dsp:nvSpPr>
        <dsp:cNvPr id="0" name=""/>
        <dsp:cNvSpPr/>
      </dsp:nvSpPr>
      <dsp:spPr>
        <a:xfrm>
          <a:off x="0" y="1606443"/>
          <a:ext cx="6096000" cy="896619"/>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043C30E6-E258-4FCD-81D7-DA4E829FAC57}">
      <dsp:nvSpPr>
        <dsp:cNvPr id="0" name=""/>
        <dsp:cNvSpPr/>
      </dsp:nvSpPr>
      <dsp:spPr>
        <a:xfrm>
          <a:off x="271227" y="1808183"/>
          <a:ext cx="493140" cy="493140"/>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18BBA-058C-44D3-9E80-69B900FFF7C6}">
      <dsp:nvSpPr>
        <dsp:cNvPr id="0" name=""/>
        <dsp:cNvSpPr/>
      </dsp:nvSpPr>
      <dsp:spPr>
        <a:xfrm>
          <a:off x="1035595" y="1606443"/>
          <a:ext cx="5060404" cy="89661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94892" tIns="94892" rIns="94892" bIns="94892" numCol="1" spcCol="1270" anchor="ctr" anchorCtr="0">
          <a:noAutofit/>
        </a:bodyPr>
        <a:lstStyle/>
        <a:p>
          <a:pPr marL="0" lvl="0" indent="0" algn="l" defTabSz="1022350">
            <a:lnSpc>
              <a:spcPct val="100000"/>
            </a:lnSpc>
            <a:spcBef>
              <a:spcPct val="0"/>
            </a:spcBef>
            <a:spcAft>
              <a:spcPct val="35000"/>
            </a:spcAft>
            <a:buNone/>
          </a:pPr>
          <a:r>
            <a:rPr lang="en-US" sz="2300" b="0" i="0" kern="1200"/>
            <a:t>21% of respondents sometimes have trouble paying for groceries</a:t>
          </a:r>
          <a:endParaRPr lang="en-US" sz="2300" kern="1200"/>
        </a:p>
      </dsp:txBody>
      <dsp:txXfrm>
        <a:off x="1035595" y="1606443"/>
        <a:ext cx="5060404" cy="896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ABE99-599F-E949-8291-A0B2835C0ACA}">
      <dsp:nvSpPr>
        <dsp:cNvPr id="0" name=""/>
        <dsp:cNvSpPr/>
      </dsp:nvSpPr>
      <dsp:spPr>
        <a:xfrm rot="5400000">
          <a:off x="6678645" y="-2908103"/>
          <a:ext cx="598484" cy="656742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a:t>"I have learned to care for myself and am committed to good mental health." </a:t>
          </a:r>
          <a:endParaRPr lang="en-US" sz="1500" kern="1200"/>
        </a:p>
      </dsp:txBody>
      <dsp:txXfrm rot="-5400000">
        <a:off x="3694175" y="105583"/>
        <a:ext cx="6538208" cy="540052"/>
      </dsp:txXfrm>
    </dsp:sp>
    <dsp:sp modelId="{1AD093AC-0865-5845-B0B0-54CFA272C3E5}">
      <dsp:nvSpPr>
        <dsp:cNvPr id="0" name=""/>
        <dsp:cNvSpPr/>
      </dsp:nvSpPr>
      <dsp:spPr>
        <a:xfrm>
          <a:off x="0" y="1555"/>
          <a:ext cx="3694176" cy="7481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0" i="0" kern="1200"/>
            <a:t>40% of respondents are living alone</a:t>
          </a:r>
          <a:endParaRPr lang="en-US" sz="1500" kern="1200"/>
        </a:p>
      </dsp:txBody>
      <dsp:txXfrm>
        <a:off x="36519" y="38074"/>
        <a:ext cx="3621138" cy="675067"/>
      </dsp:txXfrm>
    </dsp:sp>
    <dsp:sp modelId="{A519B8B3-888E-B948-A94E-07F0F08051D3}">
      <dsp:nvSpPr>
        <dsp:cNvPr id="0" name=""/>
        <dsp:cNvSpPr/>
      </dsp:nvSpPr>
      <dsp:spPr>
        <a:xfrm rot="5400000">
          <a:off x="6678645" y="-2122593"/>
          <a:ext cx="598484" cy="6567424"/>
        </a:xfrm>
        <a:prstGeom prst="round2SameRect">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a:t>“as a homeowner (aging) repairs seem to becoming somewhat of a problem. Very expensive and difficult to find people who will ever come.”</a:t>
          </a:r>
          <a:endParaRPr lang="en-US" sz="1500" kern="1200"/>
        </a:p>
      </dsp:txBody>
      <dsp:txXfrm rot="-5400000">
        <a:off x="3694175" y="891093"/>
        <a:ext cx="6538208" cy="540052"/>
      </dsp:txXfrm>
    </dsp:sp>
    <dsp:sp modelId="{DBA93184-2FB6-B348-83F1-96F7CC7660E3}">
      <dsp:nvSpPr>
        <dsp:cNvPr id="0" name=""/>
        <dsp:cNvSpPr/>
      </dsp:nvSpPr>
      <dsp:spPr>
        <a:xfrm>
          <a:off x="0" y="787066"/>
          <a:ext cx="3694176" cy="748105"/>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0" i="0" kern="1200"/>
            <a:t>45% of respondents have trouble or difficulty with repair/upkeep of their homes (finding someone to do work, paying for the work, etc.)</a:t>
          </a:r>
          <a:endParaRPr lang="en-US" sz="1400" kern="1200"/>
        </a:p>
      </dsp:txBody>
      <dsp:txXfrm>
        <a:off x="36519" y="823585"/>
        <a:ext cx="3621138" cy="675067"/>
      </dsp:txXfrm>
    </dsp:sp>
    <dsp:sp modelId="{5A6488A8-15E4-E447-8986-1D8C199AF50F}">
      <dsp:nvSpPr>
        <dsp:cNvPr id="0" name=""/>
        <dsp:cNvSpPr/>
      </dsp:nvSpPr>
      <dsp:spPr>
        <a:xfrm rot="5400000">
          <a:off x="6678645" y="-1337082"/>
          <a:ext cx="598484" cy="6567424"/>
        </a:xfrm>
        <a:prstGeom prst="round2SameRect">
          <a:avLst/>
        </a:prstGeom>
        <a:solidFill>
          <a:schemeClr val="accent2">
            <a:lumMod val="40000"/>
            <a:lumOff val="60000"/>
            <a:alpha val="9000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a:t>“housing has gotten so expensive, we need more elder housing, we need to upgrade current elder housing”</a:t>
          </a:r>
          <a:endParaRPr lang="en-US" sz="1500" kern="1200"/>
        </a:p>
      </dsp:txBody>
      <dsp:txXfrm rot="-5400000">
        <a:off x="3694175" y="1676604"/>
        <a:ext cx="6538208" cy="540052"/>
      </dsp:txXfrm>
    </dsp:sp>
    <dsp:sp modelId="{0E036428-7066-6841-B7E3-612CB1FEB21D}">
      <dsp:nvSpPr>
        <dsp:cNvPr id="0" name=""/>
        <dsp:cNvSpPr/>
      </dsp:nvSpPr>
      <dsp:spPr>
        <a:xfrm>
          <a:off x="0" y="1572576"/>
          <a:ext cx="3694176" cy="748105"/>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0" i="0" kern="1200"/>
            <a:t>20% of respondents have difficulty paying for housing </a:t>
          </a:r>
          <a:endParaRPr lang="en-US" sz="1500" kern="1200"/>
        </a:p>
      </dsp:txBody>
      <dsp:txXfrm>
        <a:off x="36519" y="1609095"/>
        <a:ext cx="3621138" cy="675067"/>
      </dsp:txXfrm>
    </dsp:sp>
    <dsp:sp modelId="{6B62B6DC-13C9-8F40-885D-4F94A9B83AB5}">
      <dsp:nvSpPr>
        <dsp:cNvPr id="0" name=""/>
        <dsp:cNvSpPr/>
      </dsp:nvSpPr>
      <dsp:spPr>
        <a:xfrm rot="5400000">
          <a:off x="6678645" y="-551572"/>
          <a:ext cx="598484" cy="6567424"/>
        </a:xfrm>
        <a:prstGeom prst="round2SameRect">
          <a:avLst/>
        </a:prstGeom>
        <a:solidFill>
          <a:schemeClr val="accent2">
            <a:lumMod val="40000"/>
            <a:lumOff val="60000"/>
            <a:alpha val="9000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“Given the other expenses in this region-utilities, taxes, fees, consumer goods, fuel; it has become challenging for many. While housing is and can be a challenge-very little else is affordable in this area”</a:t>
          </a:r>
        </a:p>
      </dsp:txBody>
      <dsp:txXfrm rot="-5400000">
        <a:off x="3694175" y="2462114"/>
        <a:ext cx="6538208" cy="540052"/>
      </dsp:txXfrm>
    </dsp:sp>
    <dsp:sp modelId="{90FF539B-D61C-494E-B71A-C785AE264F7E}">
      <dsp:nvSpPr>
        <dsp:cNvPr id="0" name=""/>
        <dsp:cNvSpPr/>
      </dsp:nvSpPr>
      <dsp:spPr>
        <a:xfrm>
          <a:off x="0" y="2358087"/>
          <a:ext cx="3694176" cy="748105"/>
        </a:xfrm>
        <a:prstGeom prst="roundRect">
          <a:avLst/>
        </a:prstGeom>
        <a:solidFill>
          <a:schemeClr val="accent2">
            <a:alpha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0" i="0" kern="1200"/>
            <a:t>22% of respondents feel unsure about where they will live in the next year </a:t>
          </a:r>
          <a:endParaRPr lang="en-US" sz="1500" kern="1200"/>
        </a:p>
      </dsp:txBody>
      <dsp:txXfrm>
        <a:off x="36519" y="2394606"/>
        <a:ext cx="3621138" cy="675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6757-85BD-5F46-9891-FC982CE64B1A}">
      <dsp:nvSpPr>
        <dsp:cNvPr id="0" name=""/>
        <dsp:cNvSpPr/>
      </dsp:nvSpPr>
      <dsp:spPr>
        <a:xfrm>
          <a:off x="0" y="385418"/>
          <a:ext cx="5274395" cy="16537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9352" tIns="520700" rIns="40935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Respondents are looking for more opportunities for transportation to out of town doctor’s appointments</a:t>
          </a:r>
        </a:p>
        <a:p>
          <a:pPr marL="342900" lvl="2" indent="-171450" algn="l" defTabSz="800100">
            <a:lnSpc>
              <a:spcPct val="90000"/>
            </a:lnSpc>
            <a:spcBef>
              <a:spcPct val="0"/>
            </a:spcBef>
            <a:spcAft>
              <a:spcPct val="15000"/>
            </a:spcAft>
            <a:buChar char="•"/>
          </a:pPr>
          <a:r>
            <a:rPr lang="en-US" sz="1800" kern="1200"/>
            <a:t>Boston, Danvers Cancer Center, etc.</a:t>
          </a:r>
        </a:p>
      </dsp:txBody>
      <dsp:txXfrm>
        <a:off x="0" y="385418"/>
        <a:ext cx="5274395" cy="1653750"/>
      </dsp:txXfrm>
    </dsp:sp>
    <dsp:sp modelId="{D98337F5-2A04-644B-B16E-50114821B2DA}">
      <dsp:nvSpPr>
        <dsp:cNvPr id="0" name=""/>
        <dsp:cNvSpPr/>
      </dsp:nvSpPr>
      <dsp:spPr>
        <a:xfrm>
          <a:off x="263719" y="16418"/>
          <a:ext cx="3692076" cy="738000"/>
        </a:xfrm>
        <a:prstGeom prst="round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552" tIns="0" rIns="139552" bIns="0" numCol="1" spcCol="1270" anchor="ctr" anchorCtr="0">
          <a:noAutofit/>
        </a:bodyPr>
        <a:lstStyle/>
        <a:p>
          <a:pPr marL="0" lvl="0" indent="0" algn="l" defTabSz="889000">
            <a:lnSpc>
              <a:spcPct val="90000"/>
            </a:lnSpc>
            <a:spcBef>
              <a:spcPct val="0"/>
            </a:spcBef>
            <a:spcAft>
              <a:spcPct val="35000"/>
            </a:spcAft>
            <a:buNone/>
          </a:pPr>
          <a:r>
            <a:rPr lang="en-US" sz="2000" kern="1200"/>
            <a:t>Major</a:t>
          </a:r>
          <a:r>
            <a:rPr lang="en-US" sz="2000" kern="1200" baseline="0"/>
            <a:t> themes in survey results</a:t>
          </a:r>
          <a:r>
            <a:rPr lang="en-US" sz="1800" kern="1200" baseline="0"/>
            <a:t>:</a:t>
          </a:r>
          <a:endParaRPr lang="en-US" sz="1800" kern="1200"/>
        </a:p>
      </dsp:txBody>
      <dsp:txXfrm>
        <a:off x="299745" y="52444"/>
        <a:ext cx="3620024" cy="665948"/>
      </dsp:txXfrm>
    </dsp:sp>
    <dsp:sp modelId="{EBECDD0B-1E86-0F47-8F35-B38592B78F69}">
      <dsp:nvSpPr>
        <dsp:cNvPr id="0" name=""/>
        <dsp:cNvSpPr/>
      </dsp:nvSpPr>
      <dsp:spPr>
        <a:xfrm>
          <a:off x="0" y="2543169"/>
          <a:ext cx="5274395" cy="630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A29CCB-2904-244F-9C17-B0F387CC0958}">
      <dsp:nvSpPr>
        <dsp:cNvPr id="0" name=""/>
        <dsp:cNvSpPr/>
      </dsp:nvSpPr>
      <dsp:spPr>
        <a:xfrm>
          <a:off x="263719" y="2174169"/>
          <a:ext cx="3692076" cy="738000"/>
        </a:xfrm>
        <a:prstGeom prst="round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552" tIns="0" rIns="139552" bIns="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a:effectLst/>
              <a:latin typeface="Lato"/>
              <a:ea typeface="Lato"/>
              <a:cs typeface="Lato"/>
            </a:rPr>
            <a:t>22% of respondents either sometimes or frequently use the  COA van </a:t>
          </a:r>
          <a:endParaRPr lang="en-US" sz="1800" kern="1200"/>
        </a:p>
      </dsp:txBody>
      <dsp:txXfrm>
        <a:off x="299745" y="2210195"/>
        <a:ext cx="3620024" cy="665948"/>
      </dsp:txXfrm>
    </dsp:sp>
    <dsp:sp modelId="{FC97C775-288C-C749-B1B1-8717034FE966}">
      <dsp:nvSpPr>
        <dsp:cNvPr id="0" name=""/>
        <dsp:cNvSpPr/>
      </dsp:nvSpPr>
      <dsp:spPr>
        <a:xfrm>
          <a:off x="0" y="3677169"/>
          <a:ext cx="5274395" cy="630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78DF06-1886-F947-B6D1-302E45BC392E}">
      <dsp:nvSpPr>
        <dsp:cNvPr id="0" name=""/>
        <dsp:cNvSpPr/>
      </dsp:nvSpPr>
      <dsp:spPr>
        <a:xfrm>
          <a:off x="263719" y="3308169"/>
          <a:ext cx="3692076" cy="738000"/>
        </a:xfrm>
        <a:prstGeom prst="round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552" tIns="0" rIns="139552" bIns="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a:effectLst/>
              <a:latin typeface="Lato"/>
              <a:ea typeface="Lato"/>
              <a:cs typeface="Lato"/>
            </a:rPr>
            <a:t>78% of respondents never use the COA van</a:t>
          </a:r>
          <a:endParaRPr lang="en-US" sz="1800" kern="1200"/>
        </a:p>
      </dsp:txBody>
      <dsp:txXfrm>
        <a:off x="299745" y="3344195"/>
        <a:ext cx="3620024"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77A8B-5373-6C41-B9D8-FCB2CCA80E76}">
      <dsp:nvSpPr>
        <dsp:cNvPr id="0" name=""/>
        <dsp:cNvSpPr/>
      </dsp:nvSpPr>
      <dsp:spPr>
        <a:xfrm>
          <a:off x="791803" y="864"/>
          <a:ext cx="3645671" cy="699650"/>
        </a:xfrm>
        <a:prstGeom prst="chevron">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b="1" u="sng" kern="1200">
              <a:solidFill>
                <a:schemeClr val="tx1"/>
              </a:solidFill>
            </a:rPr>
            <a:t>What respondents would like to see:</a:t>
          </a:r>
        </a:p>
      </dsp:txBody>
      <dsp:txXfrm>
        <a:off x="1141628" y="864"/>
        <a:ext cx="2946021" cy="699650"/>
      </dsp:txXfrm>
    </dsp:sp>
    <dsp:sp modelId="{1F93223A-688C-E349-88A3-4393CB7B70A5}">
      <dsp:nvSpPr>
        <dsp:cNvPr id="0" name=""/>
        <dsp:cNvSpPr/>
      </dsp:nvSpPr>
      <dsp:spPr>
        <a:xfrm>
          <a:off x="4210088" y="60334"/>
          <a:ext cx="4496512" cy="580710"/>
        </a:xfrm>
        <a:prstGeom prst="chevron">
          <a:avLst/>
        </a:prstGeom>
        <a:solidFill>
          <a:schemeClr val="bg2">
            <a:lumMod val="90000"/>
            <a:alpha val="9000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b="1" u="sng" kern="1200">
              <a:solidFill>
                <a:schemeClr val="tx1"/>
              </a:solidFill>
            </a:rPr>
            <a:t>Volunteer professional skills offered:</a:t>
          </a:r>
          <a:r>
            <a:rPr lang="en-US" sz="1500" b="1" u="sng" kern="1200">
              <a:solidFill>
                <a:schemeClr val="tx1"/>
              </a:solidFill>
              <a:latin typeface="Gill Sans MT" panose="020B0502020104020203"/>
            </a:rPr>
            <a:t> </a:t>
          </a:r>
          <a:endParaRPr lang="en-US" sz="1500" b="1" u="sng" kern="1200">
            <a:solidFill>
              <a:schemeClr val="tx1"/>
            </a:solidFill>
          </a:endParaRPr>
        </a:p>
      </dsp:txBody>
      <dsp:txXfrm>
        <a:off x="4500443" y="60334"/>
        <a:ext cx="3915802" cy="580710"/>
      </dsp:txXfrm>
    </dsp:sp>
    <dsp:sp modelId="{F88E14EB-D511-D946-80D9-F80EC9D76C20}">
      <dsp:nvSpPr>
        <dsp:cNvPr id="0" name=""/>
        <dsp:cNvSpPr/>
      </dsp:nvSpPr>
      <dsp:spPr>
        <a:xfrm>
          <a:off x="791803" y="798466"/>
          <a:ext cx="3544046" cy="69965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Classes on nutrition and cooking</a:t>
          </a:r>
        </a:p>
      </dsp:txBody>
      <dsp:txXfrm>
        <a:off x="1141628" y="798466"/>
        <a:ext cx="2844396" cy="699650"/>
      </dsp:txXfrm>
    </dsp:sp>
    <dsp:sp modelId="{D6577CE5-B7C7-1842-A0F6-5825106BCCF0}">
      <dsp:nvSpPr>
        <dsp:cNvPr id="0" name=""/>
        <dsp:cNvSpPr/>
      </dsp:nvSpPr>
      <dsp:spPr>
        <a:xfrm>
          <a:off x="4108463" y="857936"/>
          <a:ext cx="4648731" cy="580710"/>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b="0" i="0" u="none" kern="1200"/>
            <a:t>Cooking</a:t>
          </a:r>
          <a:r>
            <a:rPr lang="en-US" sz="1500" b="0" i="0" u="none" kern="1200" baseline="0"/>
            <a:t> classes and meal prep</a:t>
          </a:r>
          <a:endParaRPr lang="en-US" sz="1500" b="0" i="0" u="none" kern="1200"/>
        </a:p>
      </dsp:txBody>
      <dsp:txXfrm>
        <a:off x="4398818" y="857936"/>
        <a:ext cx="4068021" cy="580710"/>
      </dsp:txXfrm>
    </dsp:sp>
    <dsp:sp modelId="{A970C75E-5DA3-3A4F-A50E-AB09CBDED582}">
      <dsp:nvSpPr>
        <dsp:cNvPr id="0" name=""/>
        <dsp:cNvSpPr/>
      </dsp:nvSpPr>
      <dsp:spPr>
        <a:xfrm>
          <a:off x="791803" y="1596068"/>
          <a:ext cx="3442457" cy="69965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rPr>
            <a:t>Classes on computer and technology skills</a:t>
          </a:r>
          <a:r>
            <a:rPr lang="en-US" sz="1500" kern="1200">
              <a:solidFill>
                <a:schemeClr val="tx1"/>
              </a:solidFill>
              <a:latin typeface="Gill Sans MT" panose="020B0502020104020203"/>
            </a:rPr>
            <a:t> </a:t>
          </a:r>
          <a:endParaRPr lang="en-US" sz="1500" kern="1200">
            <a:solidFill>
              <a:schemeClr val="tx1"/>
            </a:solidFill>
          </a:endParaRPr>
        </a:p>
      </dsp:txBody>
      <dsp:txXfrm>
        <a:off x="1141628" y="1596068"/>
        <a:ext cx="2742807" cy="699650"/>
      </dsp:txXfrm>
    </dsp:sp>
    <dsp:sp modelId="{4E513B13-2F7D-B349-BF44-5D56F5D9E264}">
      <dsp:nvSpPr>
        <dsp:cNvPr id="0" name=""/>
        <dsp:cNvSpPr/>
      </dsp:nvSpPr>
      <dsp:spPr>
        <a:xfrm>
          <a:off x="4006874" y="1655538"/>
          <a:ext cx="4885791" cy="580710"/>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b="0" i="0" u="none" kern="1200"/>
            <a:t>Experience working as a receptionist with </a:t>
          </a:r>
          <a:r>
            <a:rPr lang="en-US" sz="1500" b="0" i="0" u="none" kern="1200">
              <a:latin typeface="Gill Sans MT" panose="020B0502020104020203"/>
            </a:rPr>
            <a:t>computer</a:t>
          </a:r>
          <a:r>
            <a:rPr lang="en-US" sz="1500" kern="1200">
              <a:latin typeface="Gill Sans MT" panose="020B0502020104020203"/>
            </a:rPr>
            <a:t> skills</a:t>
          </a:r>
          <a:endParaRPr lang="en-US" sz="1500" kern="1200"/>
        </a:p>
      </dsp:txBody>
      <dsp:txXfrm>
        <a:off x="4297229" y="1655538"/>
        <a:ext cx="4305081" cy="580710"/>
      </dsp:txXfrm>
    </dsp:sp>
    <dsp:sp modelId="{C05A3B6A-CDD3-FD4D-BC13-DC775D8F82D1}">
      <dsp:nvSpPr>
        <dsp:cNvPr id="0" name=""/>
        <dsp:cNvSpPr/>
      </dsp:nvSpPr>
      <dsp:spPr>
        <a:xfrm>
          <a:off x="808736" y="2393670"/>
          <a:ext cx="3557952" cy="69965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Social support</a:t>
          </a:r>
        </a:p>
      </dsp:txBody>
      <dsp:txXfrm>
        <a:off x="1158561" y="2393670"/>
        <a:ext cx="2858302" cy="699650"/>
      </dsp:txXfrm>
    </dsp:sp>
    <dsp:sp modelId="{221F780A-8CA8-FA4C-B36B-7DCE54B76DAF}">
      <dsp:nvSpPr>
        <dsp:cNvPr id="0" name=""/>
        <dsp:cNvSpPr/>
      </dsp:nvSpPr>
      <dsp:spPr>
        <a:xfrm>
          <a:off x="4122369" y="2453140"/>
          <a:ext cx="4736418" cy="580710"/>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Peer-to-peer assistance</a:t>
          </a:r>
        </a:p>
      </dsp:txBody>
      <dsp:txXfrm>
        <a:off x="4412724" y="2453140"/>
        <a:ext cx="4155708" cy="580710"/>
      </dsp:txXfrm>
    </dsp:sp>
    <dsp:sp modelId="{4983F5FF-7551-4F49-B30A-B32C0D87B51A}">
      <dsp:nvSpPr>
        <dsp:cNvPr id="0" name=""/>
        <dsp:cNvSpPr/>
      </dsp:nvSpPr>
      <dsp:spPr>
        <a:xfrm>
          <a:off x="791803" y="3191272"/>
          <a:ext cx="3466333" cy="69965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rtl="0">
            <a:lnSpc>
              <a:spcPct val="90000"/>
            </a:lnSpc>
            <a:spcBef>
              <a:spcPct val="0"/>
            </a:spcBef>
            <a:spcAft>
              <a:spcPct val="35000"/>
            </a:spcAft>
            <a:buNone/>
          </a:pPr>
          <a:r>
            <a:rPr lang="en-US" sz="1500" kern="1200">
              <a:solidFill>
                <a:schemeClr val="tx1"/>
              </a:solidFill>
            </a:rPr>
            <a:t>Classes on health insurance (Medicaid/Medicare) and classes supporting health conditions</a:t>
          </a:r>
          <a:r>
            <a:rPr lang="en-US" sz="1500" kern="1200">
              <a:solidFill>
                <a:schemeClr val="tx1"/>
              </a:solidFill>
              <a:latin typeface="Gill Sans MT" panose="020B0502020104020203"/>
            </a:rPr>
            <a:t>  </a:t>
          </a:r>
          <a:endParaRPr lang="en-US" sz="1500" kern="1200">
            <a:solidFill>
              <a:schemeClr val="tx1"/>
            </a:solidFill>
          </a:endParaRPr>
        </a:p>
      </dsp:txBody>
      <dsp:txXfrm>
        <a:off x="1141628" y="3191272"/>
        <a:ext cx="2766683" cy="699650"/>
      </dsp:txXfrm>
    </dsp:sp>
    <dsp:sp modelId="{A18D0813-33E0-1943-8D1B-96E2F977CCB6}">
      <dsp:nvSpPr>
        <dsp:cNvPr id="0" name=""/>
        <dsp:cNvSpPr/>
      </dsp:nvSpPr>
      <dsp:spPr>
        <a:xfrm>
          <a:off x="4030750" y="3250743"/>
          <a:ext cx="4964913" cy="580710"/>
        </a:xfrm>
        <a:prstGeom prst="chevron">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US" sz="1500" kern="1200"/>
            <a:t>Experience working in healthcare (registered nurse, insurance agency, medical practice, etc.)</a:t>
          </a:r>
        </a:p>
      </dsp:txBody>
      <dsp:txXfrm>
        <a:off x="4321105" y="3250743"/>
        <a:ext cx="4384203" cy="5807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1A69E-A158-D548-BFEF-F96723BC2A35}"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2740C-6BE4-9C42-81A5-D54794E96F4B}" type="slidenum">
              <a:rPr lang="en-US" smtClean="0"/>
              <a:t>‹#›</a:t>
            </a:fld>
            <a:endParaRPr lang="en-US"/>
          </a:p>
        </p:txBody>
      </p:sp>
    </p:spTree>
    <p:extLst>
      <p:ext uri="{BB962C8B-B14F-4D97-AF65-F5344CB8AC3E}">
        <p14:creationId xmlns:p14="http://schemas.microsoft.com/office/powerpoint/2010/main" val="325880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a:ea typeface="+mn-lt"/>
                <a:cs typeface="+mn-lt"/>
              </a:rPr>
              <a:t>"I hope you will redo this survey in the future. I am very fortunate presently to be independent &amp; with a great support system, but with aging this could very well change" </a:t>
            </a:r>
          </a:p>
          <a:p>
            <a:pPr>
              <a:lnSpc>
                <a:spcPct val="90000"/>
              </a:lnSpc>
            </a:pPr>
            <a:endParaRPr lang="en-US" sz="1200"/>
          </a:p>
          <a:p>
            <a:pPr>
              <a:lnSpc>
                <a:spcPct val="90000"/>
              </a:lnSpc>
            </a:pPr>
            <a:r>
              <a:rPr lang="en-US" sz="1200">
                <a:ea typeface="+mn-lt"/>
                <a:cs typeface="+mn-lt"/>
              </a:rPr>
              <a:t>I have had a wonderful experience and have grown immensely from all the new friends I have made and found ways to occupy myself in the programs. As well, I am volunteering and putting time back into the community.</a:t>
            </a:r>
            <a:endParaRPr lang="en-US" sz="1200"/>
          </a:p>
          <a:p>
            <a:pPr>
              <a:lnSpc>
                <a:spcPct val="90000"/>
              </a:lnSpc>
            </a:pPr>
            <a:endParaRPr lang="en-US" sz="1200">
              <a:ea typeface="+mn-lt"/>
              <a:cs typeface="+mn-lt"/>
            </a:endParaRPr>
          </a:p>
          <a:p>
            <a:pPr>
              <a:lnSpc>
                <a:spcPct val="90000"/>
              </a:lnSpc>
            </a:pPr>
            <a:r>
              <a:rPr lang="en-US" sz="1200">
                <a:ea typeface="+mn-lt"/>
                <a:cs typeface="+mn-lt"/>
              </a:rPr>
              <a:t>The COA seems to be hitting all the marks possible to address senior issues.</a:t>
            </a:r>
          </a:p>
          <a:p>
            <a:pPr>
              <a:lnSpc>
                <a:spcPct val="90000"/>
              </a:lnSpc>
            </a:pPr>
            <a:r>
              <a:rPr lang="en-US" sz="1200">
                <a:ea typeface="+mn-lt"/>
                <a:cs typeface="+mn-lt"/>
              </a:rPr>
              <a:t>I came to Center in Fall of 2022 after losing my husband, my dog and Covid. I moved to Amesbury to be closer to my daughter. I have met so many wonderful people and feel 10 years younger!</a:t>
            </a:r>
            <a:endParaRPr lang="en-US" sz="1200"/>
          </a:p>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3</a:t>
            </a:fld>
            <a:endParaRPr lang="en-US"/>
          </a:p>
        </p:txBody>
      </p:sp>
    </p:spTree>
    <p:extLst>
      <p:ext uri="{BB962C8B-B14F-4D97-AF65-F5344CB8AC3E}">
        <p14:creationId xmlns:p14="http://schemas.microsoft.com/office/powerpoint/2010/main" val="110356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20</a:t>
            </a:fld>
            <a:endParaRPr lang="en-US"/>
          </a:p>
        </p:txBody>
      </p:sp>
    </p:spTree>
    <p:extLst>
      <p:ext uri="{BB962C8B-B14F-4D97-AF65-F5344CB8AC3E}">
        <p14:creationId xmlns:p14="http://schemas.microsoft.com/office/powerpoint/2010/main" val="388770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solidFill>
              </a:rPr>
              <a:t>Walking club</a:t>
            </a:r>
          </a:p>
          <a:p>
            <a:r>
              <a:rPr lang="en-US">
                <a:solidFill>
                  <a:schemeClr val="bg1"/>
                </a:solidFill>
              </a:rPr>
              <a:t>Arts and crafts</a:t>
            </a:r>
          </a:p>
          <a:p>
            <a:r>
              <a:rPr lang="en-US">
                <a:solidFill>
                  <a:schemeClr val="bg1"/>
                </a:solidFill>
              </a:rPr>
              <a:t>Computer skills</a:t>
            </a:r>
          </a:p>
          <a:p>
            <a:r>
              <a:rPr lang="en-US">
                <a:solidFill>
                  <a:schemeClr val="bg1"/>
                </a:solidFill>
              </a:rPr>
              <a:t>Lifelong learning classes with different topics</a:t>
            </a:r>
          </a:p>
          <a:p>
            <a:r>
              <a:rPr lang="en-US">
                <a:solidFill>
                  <a:schemeClr val="bg1"/>
                </a:solidFill>
              </a:rPr>
              <a:t>Groups to discuss health topics (multiple medical professionals willing to share)</a:t>
            </a:r>
          </a:p>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21</a:t>
            </a:fld>
            <a:endParaRPr lang="en-US"/>
          </a:p>
        </p:txBody>
      </p:sp>
    </p:spTree>
    <p:extLst>
      <p:ext uri="{BB962C8B-B14F-4D97-AF65-F5344CB8AC3E}">
        <p14:creationId xmlns:p14="http://schemas.microsoft.com/office/powerpoint/2010/main" val="226590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22</a:t>
            </a:fld>
            <a:endParaRPr lang="en-US"/>
          </a:p>
        </p:txBody>
      </p:sp>
    </p:spTree>
    <p:extLst>
      <p:ext uri="{BB962C8B-B14F-4D97-AF65-F5344CB8AC3E}">
        <p14:creationId xmlns:p14="http://schemas.microsoft.com/office/powerpoint/2010/main" val="52570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23</a:t>
            </a:fld>
            <a:endParaRPr lang="en-US"/>
          </a:p>
        </p:txBody>
      </p:sp>
    </p:spTree>
    <p:extLst>
      <p:ext uri="{BB962C8B-B14F-4D97-AF65-F5344CB8AC3E}">
        <p14:creationId xmlns:p14="http://schemas.microsoft.com/office/powerpoint/2010/main" val="247235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24</a:t>
            </a:fld>
            <a:endParaRPr lang="en-US"/>
          </a:p>
        </p:txBody>
      </p:sp>
    </p:spTree>
    <p:extLst>
      <p:ext uri="{BB962C8B-B14F-4D97-AF65-F5344CB8AC3E}">
        <p14:creationId xmlns:p14="http://schemas.microsoft.com/office/powerpoint/2010/main" val="83370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25</a:t>
            </a:fld>
            <a:endParaRPr lang="en-US"/>
          </a:p>
        </p:txBody>
      </p:sp>
    </p:spTree>
    <p:extLst>
      <p:ext uri="{BB962C8B-B14F-4D97-AF65-F5344CB8AC3E}">
        <p14:creationId xmlns:p14="http://schemas.microsoft.com/office/powerpoint/2010/main" val="3518582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a:solidFill>
                <a:srgbClr val="000000"/>
              </a:solidFill>
              <a:effectLst/>
              <a:latin typeface="Space Grotesk"/>
            </a:endParaRPr>
          </a:p>
        </p:txBody>
      </p:sp>
      <p:sp>
        <p:nvSpPr>
          <p:cNvPr id="4" name="Slide Number Placeholder 3"/>
          <p:cNvSpPr>
            <a:spLocks noGrp="1"/>
          </p:cNvSpPr>
          <p:nvPr>
            <p:ph type="sldNum" sz="quarter" idx="5"/>
          </p:nvPr>
        </p:nvSpPr>
        <p:spPr/>
        <p:txBody>
          <a:bodyPr/>
          <a:lstStyle/>
          <a:p>
            <a:fld id="{FD72740C-6BE4-9C42-81A5-D54794E96F4B}" type="slidenum">
              <a:rPr lang="en-US" smtClean="0"/>
              <a:t>28</a:t>
            </a:fld>
            <a:endParaRPr lang="en-US"/>
          </a:p>
        </p:txBody>
      </p:sp>
    </p:spTree>
    <p:extLst>
      <p:ext uri="{BB962C8B-B14F-4D97-AF65-F5344CB8AC3E}">
        <p14:creationId xmlns:p14="http://schemas.microsoft.com/office/powerpoint/2010/main" val="35454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Quantitative and Qualitative Data from 2023 Needs Assessment:</a:t>
            </a:r>
            <a:endParaRPr lang="en-US"/>
          </a:p>
          <a:p>
            <a:r>
              <a:rPr lang="en-US"/>
              <a:t>Respondent Demographics</a:t>
            </a:r>
          </a:p>
          <a:p>
            <a:r>
              <a:rPr lang="en-US"/>
              <a:t>How many respondents are using COA services?</a:t>
            </a:r>
          </a:p>
          <a:p>
            <a:r>
              <a:rPr lang="en-US"/>
              <a:t>How do respondents hear about COA services?</a:t>
            </a:r>
          </a:p>
          <a:p>
            <a:pPr marL="0" indent="0">
              <a:buFont typeface="Arial" panose="020B0604020202020204" pitchFamily="34" charset="0"/>
              <a:buNone/>
            </a:pPr>
            <a:r>
              <a:rPr lang="en-US" b="1"/>
              <a:t>Key Findings:</a:t>
            </a:r>
          </a:p>
          <a:p>
            <a:r>
              <a:rPr lang="en-US"/>
              <a:t>Activities </a:t>
            </a:r>
          </a:p>
          <a:p>
            <a:r>
              <a:rPr lang="en-US"/>
              <a:t>Food </a:t>
            </a:r>
          </a:p>
          <a:p>
            <a:r>
              <a:rPr lang="en-US"/>
              <a:t>Housing </a:t>
            </a:r>
          </a:p>
          <a:p>
            <a:r>
              <a:rPr lang="en-US"/>
              <a:t>Transportation</a:t>
            </a:r>
          </a:p>
          <a:p>
            <a:pPr marL="0" indent="0">
              <a:buFont typeface="Arial" panose="020B0604020202020204" pitchFamily="34" charset="0"/>
              <a:buNone/>
            </a:pPr>
            <a:r>
              <a:rPr lang="en-US" b="1"/>
              <a:t>Recommendations Based on Key Findings: </a:t>
            </a:r>
          </a:p>
          <a:p>
            <a:r>
              <a:rPr lang="en-US"/>
              <a:t>Newsletter and Flyers</a:t>
            </a:r>
          </a:p>
          <a:p>
            <a:r>
              <a:rPr lang="en-US"/>
              <a:t>Volunteer opportunities </a:t>
            </a:r>
          </a:p>
          <a:p>
            <a:r>
              <a:rPr lang="en-US"/>
              <a:t>Pair activity request with volunteer skill</a:t>
            </a:r>
          </a:p>
          <a:p>
            <a:r>
              <a:rPr lang="en-US"/>
              <a:t>Home repair resources</a:t>
            </a:r>
          </a:p>
          <a:p>
            <a:r>
              <a:rPr lang="en-US"/>
              <a:t>Cooking classes and grocery tips</a:t>
            </a:r>
          </a:p>
          <a:p>
            <a:r>
              <a:rPr lang="en-US"/>
              <a:t>Transportation opportunities</a:t>
            </a:r>
          </a:p>
          <a:p>
            <a:pPr marL="0" indent="0">
              <a:buFont typeface="Arial" panose="020B0604020202020204" pitchFamily="34" charset="0"/>
              <a:buNone/>
            </a:pPr>
            <a:r>
              <a:rPr lang="en-US" b="1"/>
              <a:t>Collecting New Data </a:t>
            </a:r>
          </a:p>
          <a:p>
            <a:pPr marL="0" indent="0">
              <a:buFont typeface="Arial" panose="020B0604020202020204" pitchFamily="34" charset="0"/>
              <a:buNone/>
            </a:pPr>
            <a:r>
              <a:rPr lang="en-US" b="1"/>
              <a:t>References</a:t>
            </a:r>
          </a:p>
          <a:p>
            <a:endParaRPr lang="en-US"/>
          </a:p>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4</a:t>
            </a:fld>
            <a:endParaRPr lang="en-US"/>
          </a:p>
        </p:txBody>
      </p:sp>
    </p:spTree>
    <p:extLst>
      <p:ext uri="{BB962C8B-B14F-4D97-AF65-F5344CB8AC3E}">
        <p14:creationId xmlns:p14="http://schemas.microsoft.com/office/powerpoint/2010/main" val="84071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800" b="0" i="0" u="none" strike="noStrike">
                <a:solidFill>
                  <a:srgbClr val="000000"/>
                </a:solidFill>
                <a:effectLst/>
                <a:latin typeface="Arial" panose="020B0604020202020204" pitchFamily="34" charset="0"/>
              </a:rPr>
              <a:t>Age -all respondents were 55% of older </a:t>
            </a:r>
            <a:endParaRPr lang="en-US" b="0" i="0" u="none" strike="noStrike">
              <a:solidFill>
                <a:srgbClr val="000000"/>
              </a:solidFill>
              <a:effectLst/>
            </a:endParaRPr>
          </a:p>
          <a:p>
            <a:pPr algn="l" rtl="0">
              <a:spcBef>
                <a:spcPts val="0"/>
              </a:spcBef>
              <a:spcAft>
                <a:spcPts val="0"/>
              </a:spcAft>
            </a:pPr>
            <a:r>
              <a:rPr lang="en-US" sz="1800" b="0" i="0" u="none" strike="noStrike">
                <a:solidFill>
                  <a:srgbClr val="000000"/>
                </a:solidFill>
                <a:effectLst/>
                <a:latin typeface="Arial" panose="020B0604020202020204" pitchFamily="34" charset="0"/>
              </a:rPr>
              <a:t>Gross HH Income -19.75% under $25,000, 7.4% over 100,000, 39.5% $25,001-50,000, 18.5% 50,001-75,000, 11.7% 75,001-100,00</a:t>
            </a:r>
            <a:endParaRPr lang="en-US" b="0" i="0" u="none" strike="noStrike">
              <a:solidFill>
                <a:srgbClr val="000000"/>
              </a:solidFill>
              <a:effectLst/>
            </a:endParaRPr>
          </a:p>
          <a:p>
            <a:pPr algn="l" rtl="0">
              <a:spcBef>
                <a:spcPts val="0"/>
              </a:spcBef>
              <a:spcAft>
                <a:spcPts val="0"/>
              </a:spcAft>
            </a:pPr>
            <a:r>
              <a:rPr lang="en-US" sz="1800" b="0" i="0" u="none" strike="noStrike">
                <a:solidFill>
                  <a:srgbClr val="000000"/>
                </a:solidFill>
                <a:effectLst/>
                <a:latin typeface="Arial" panose="020B0604020202020204" pitchFamily="34" charset="0"/>
              </a:rPr>
              <a:t>Veterans -10% are veterans </a:t>
            </a:r>
            <a:endParaRPr lang="en-US" b="0" i="0" u="none" strike="noStrike">
              <a:solidFill>
                <a:srgbClr val="000000"/>
              </a:solidFill>
              <a:effectLst/>
            </a:endParaRPr>
          </a:p>
          <a:p>
            <a:pPr algn="l" rtl="0">
              <a:spcBef>
                <a:spcPts val="0"/>
              </a:spcBef>
              <a:spcAft>
                <a:spcPts val="0"/>
              </a:spcAft>
            </a:pPr>
            <a:r>
              <a:rPr lang="en-US" sz="1800" b="0" i="0" u="none" strike="noStrike">
                <a:solidFill>
                  <a:srgbClr val="000000"/>
                </a:solidFill>
                <a:effectLst/>
                <a:latin typeface="Arial" panose="020B0604020202020204" pitchFamily="34" charset="0"/>
              </a:rPr>
              <a:t>Working - yes 19%, no 76%, retired 64%</a:t>
            </a:r>
          </a:p>
          <a:p>
            <a:pPr algn="l" rtl="0">
              <a:spcBef>
                <a:spcPts val="0"/>
              </a:spcBef>
              <a:spcAft>
                <a:spcPts val="0"/>
              </a:spcAft>
            </a:pPr>
            <a:endParaRPr lang="en-US" sz="1800" b="0" i="0" u="none" strike="noStrike">
              <a:solidFill>
                <a:srgbClr val="000000"/>
              </a:solidFill>
              <a:effectLst/>
              <a:latin typeface="Arial" panose="020B0604020202020204" pitchFamily="34" charset="0"/>
            </a:endParaRPr>
          </a:p>
          <a:p>
            <a:pPr algn="l" rtl="0">
              <a:spcBef>
                <a:spcPts val="0"/>
              </a:spcBef>
              <a:spcAft>
                <a:spcPts val="0"/>
              </a:spcAft>
            </a:pPr>
            <a:r>
              <a:rPr lang="en-US" sz="1800" b="0" i="0" u="none" strike="noStrike">
                <a:solidFill>
                  <a:srgbClr val="000000"/>
                </a:solidFill>
                <a:effectLst/>
                <a:latin typeface="Arial" panose="020B0604020202020204" pitchFamily="34" charset="0"/>
              </a:rPr>
              <a:t>Race -0.5% are American Indian or Alaskan Native, 0.5% are Asian, 1.6% are Black or African American, 96% are Caucasian or White, 1% are Hispanic or Latino </a:t>
            </a:r>
            <a:endParaRPr lang="en-US" b="0" i="0" u="none" strike="noStrike">
              <a:solidFill>
                <a:srgbClr val="000000"/>
              </a:solidFill>
              <a:effectLst/>
            </a:endParaRPr>
          </a:p>
          <a:p>
            <a:br>
              <a:rPr lang="en-US"/>
            </a:br>
            <a:br>
              <a:rPr lang="en-US"/>
            </a:br>
            <a:endParaRPr lang="en-US" b="0" i="0" u="none" strike="noStrike">
              <a:solidFill>
                <a:srgbClr val="000000"/>
              </a:solidFill>
              <a:effectLst/>
            </a:endParaRPr>
          </a:p>
          <a:p>
            <a:br>
              <a:rPr lang="en-US" b="0" i="0" u="none" strike="noStrike">
                <a:solidFill>
                  <a:srgbClr val="000000"/>
                </a:solidFill>
                <a:effectLst/>
              </a:rPr>
            </a:br>
            <a:br>
              <a:rPr lang="en-US" b="0" i="0" u="none" strike="noStrike">
                <a:solidFill>
                  <a:srgbClr val="000000"/>
                </a:solidFill>
                <a:effectLst/>
              </a:rPr>
            </a:br>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6</a:t>
            </a:fld>
            <a:endParaRPr lang="en-US"/>
          </a:p>
        </p:txBody>
      </p:sp>
    </p:spTree>
    <p:extLst>
      <p:ext uri="{BB962C8B-B14F-4D97-AF65-F5344CB8AC3E}">
        <p14:creationId xmlns:p14="http://schemas.microsoft.com/office/powerpoint/2010/main" val="23513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a:cs typeface="Arial"/>
              </a:rPr>
              <a:t>K Finical Assistance</a:t>
            </a:r>
            <a:r>
              <a:rPr lang="en-US" sz="1800">
                <a:solidFill>
                  <a:srgbClr val="000000"/>
                </a:solidFill>
                <a:latin typeface="Arial"/>
                <a:cs typeface="Arial"/>
              </a:rPr>
              <a:t> </a:t>
            </a:r>
            <a:endParaRPr lang="en-US"/>
          </a:p>
          <a:p>
            <a:pPr algn="l">
              <a:spcBef>
                <a:spcPts val="0"/>
              </a:spcBef>
              <a:spcAft>
                <a:spcPts val="0"/>
              </a:spcAft>
            </a:pPr>
            <a:endParaRPr lang="en-US" sz="1800" b="0" i="0" u="none" strike="noStrike">
              <a:solidFill>
                <a:srgbClr val="000000"/>
              </a:solidFill>
              <a:effectLst/>
              <a:latin typeface="Arial" panose="020B0604020202020204" pitchFamily="34" charset="0"/>
              <a:cs typeface="Arial"/>
            </a:endParaRPr>
          </a:p>
          <a:p>
            <a:r>
              <a:rPr lang="en-US" sz="1800">
                <a:solidFill>
                  <a:srgbClr val="000000"/>
                </a:solidFill>
                <a:latin typeface="Arial"/>
                <a:cs typeface="Arial"/>
              </a:rPr>
              <a:t>CM - I have experienced financial difficulties that have caused me distress</a:t>
            </a:r>
          </a:p>
          <a:p>
            <a:pPr algn="l" rtl="0">
              <a:spcBef>
                <a:spcPts val="0"/>
              </a:spcBef>
              <a:spcAft>
                <a:spcPts val="0"/>
              </a:spcAft>
            </a:pPr>
            <a:r>
              <a:rPr lang="en-US" sz="1800" b="0" i="0" u="none" strike="noStrike">
                <a:solidFill>
                  <a:srgbClr val="000000"/>
                </a:solidFill>
                <a:effectLst/>
                <a:latin typeface="Arial"/>
                <a:cs typeface="Arial"/>
              </a:rPr>
              <a:t>Age -all respondents were 55% of older </a:t>
            </a:r>
            <a:endParaRPr lang="en-US" b="0" i="0" u="none" strike="noStrike">
              <a:solidFill>
                <a:srgbClr val="000000"/>
              </a:solidFill>
              <a:effectLst/>
              <a:latin typeface="Arial"/>
              <a:cs typeface="Arial"/>
            </a:endParaRPr>
          </a:p>
          <a:p>
            <a:pPr algn="l" rtl="0">
              <a:spcBef>
                <a:spcPts val="0"/>
              </a:spcBef>
              <a:spcAft>
                <a:spcPts val="0"/>
              </a:spcAft>
            </a:pPr>
            <a:r>
              <a:rPr lang="en-US" sz="1800" b="0" i="0" u="none" strike="noStrike">
                <a:solidFill>
                  <a:srgbClr val="000000"/>
                </a:solidFill>
                <a:effectLst/>
                <a:latin typeface="Arial"/>
                <a:cs typeface="Arial"/>
              </a:rPr>
              <a:t>Gross HH Income -19.75% under $25,000, 7.4% over 100,000, 39.5% $25,001-50,000, 18.5% 50,001-75,000, 11.7% 75,001-100,00</a:t>
            </a:r>
            <a:endParaRPr lang="en-US" b="0" i="0" u="none" strike="noStrike">
              <a:solidFill>
                <a:srgbClr val="000000"/>
              </a:solidFill>
              <a:effectLst/>
              <a:latin typeface="Arial"/>
              <a:cs typeface="Arial"/>
            </a:endParaRPr>
          </a:p>
          <a:p>
            <a:pPr algn="l" rtl="0">
              <a:spcBef>
                <a:spcPts val="0"/>
              </a:spcBef>
              <a:spcAft>
                <a:spcPts val="0"/>
              </a:spcAft>
            </a:pPr>
            <a:r>
              <a:rPr lang="en-US" sz="1800" b="0" i="0" u="none" strike="noStrike">
                <a:solidFill>
                  <a:srgbClr val="000000"/>
                </a:solidFill>
                <a:effectLst/>
                <a:latin typeface="Arial"/>
                <a:cs typeface="Arial"/>
              </a:rPr>
              <a:t>Veterans -10% are veterans </a:t>
            </a:r>
            <a:endParaRPr lang="en-US" b="0" i="0" u="none" strike="noStrike">
              <a:solidFill>
                <a:srgbClr val="000000"/>
              </a:solidFill>
              <a:effectLst/>
              <a:latin typeface="Arial"/>
              <a:cs typeface="Arial"/>
            </a:endParaRPr>
          </a:p>
          <a:p>
            <a:pPr algn="l" rtl="0">
              <a:spcBef>
                <a:spcPts val="0"/>
              </a:spcBef>
              <a:spcAft>
                <a:spcPts val="0"/>
              </a:spcAft>
            </a:pPr>
            <a:r>
              <a:rPr lang="en-US" sz="1800" b="0" i="0" u="none" strike="noStrike">
                <a:solidFill>
                  <a:srgbClr val="000000"/>
                </a:solidFill>
                <a:effectLst/>
                <a:latin typeface="Arial"/>
                <a:cs typeface="Arial"/>
              </a:rPr>
              <a:t>Working - yes 19%, no 76%, retired 64%</a:t>
            </a:r>
          </a:p>
          <a:p>
            <a:pPr algn="l" rtl="0">
              <a:spcBef>
                <a:spcPts val="0"/>
              </a:spcBef>
              <a:spcAft>
                <a:spcPts val="0"/>
              </a:spcAft>
            </a:pPr>
            <a:endParaRPr lang="en-US" sz="1800" b="0" i="0" u="none" strike="noStrike">
              <a:solidFill>
                <a:srgbClr val="000000"/>
              </a:solidFill>
              <a:effectLst/>
              <a:latin typeface="Arial" panose="020B0604020202020204" pitchFamily="34" charset="0"/>
            </a:endParaRPr>
          </a:p>
          <a:p>
            <a:pPr algn="l" rtl="0">
              <a:spcBef>
                <a:spcPts val="0"/>
              </a:spcBef>
              <a:spcAft>
                <a:spcPts val="0"/>
              </a:spcAft>
            </a:pPr>
            <a:r>
              <a:rPr lang="en-US" sz="1800" b="0" i="0" u="none" strike="noStrike">
                <a:solidFill>
                  <a:srgbClr val="000000"/>
                </a:solidFill>
                <a:effectLst/>
                <a:latin typeface="Arial"/>
                <a:cs typeface="Arial"/>
              </a:rPr>
              <a:t>Race -0.5% are American Indian or Alaskan Native, 0.5% are Asian, 1.6% are Black or African American, 96% are Caucasian or White, 1% are Hispanic or Latino </a:t>
            </a:r>
            <a:endParaRPr lang="en-US" b="0" i="0" u="none" strike="noStrike">
              <a:solidFill>
                <a:srgbClr val="000000"/>
              </a:solidFill>
              <a:effectLst/>
              <a:latin typeface="Arial"/>
              <a:cs typeface="Arial"/>
            </a:endParaRPr>
          </a:p>
          <a:p>
            <a:br>
              <a:rPr lang="en-US">
                <a:cs typeface="+mn-lt"/>
              </a:rPr>
            </a:br>
            <a:br>
              <a:rPr lang="en-US">
                <a:cs typeface="+mn-lt"/>
              </a:rPr>
            </a:br>
            <a:endParaRPr lang="en-US" b="0" i="0" u="none" strike="noStrike">
              <a:solidFill>
                <a:srgbClr val="000000"/>
              </a:solidFill>
              <a:effectLst/>
            </a:endParaRPr>
          </a:p>
          <a:p>
            <a:br>
              <a:rPr lang="en-US" b="0" i="0" u="none" strike="noStrike">
                <a:effectLst/>
                <a:cs typeface="+mn-lt"/>
              </a:rPr>
            </a:br>
            <a:br>
              <a:rPr lang="en-US" b="0" i="0" u="none" strike="noStrike">
                <a:effectLst/>
                <a:cs typeface="+mn-lt"/>
              </a:rPr>
            </a:br>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7</a:t>
            </a:fld>
            <a:endParaRPr lang="en-US"/>
          </a:p>
        </p:txBody>
      </p:sp>
    </p:spTree>
    <p:extLst>
      <p:ext uri="{BB962C8B-B14F-4D97-AF65-F5344CB8AC3E}">
        <p14:creationId xmlns:p14="http://schemas.microsoft.com/office/powerpoint/2010/main" val="20084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800" b="0" i="0" u="none" strike="noStrike">
                <a:solidFill>
                  <a:srgbClr val="000000"/>
                </a:solidFill>
                <a:effectLst/>
                <a:latin typeface="Arial" panose="020B0604020202020204" pitchFamily="34" charset="0"/>
              </a:rPr>
              <a:t>K Finical Assistance </a:t>
            </a:r>
          </a:p>
          <a:p>
            <a:pPr algn="l" rtl="0">
              <a:spcBef>
                <a:spcPts val="0"/>
              </a:spcBef>
              <a:spcAft>
                <a:spcPts val="0"/>
              </a:spcAft>
            </a:pPr>
            <a:r>
              <a:rPr lang="en-US" sz="1800" b="0" i="0" u="none" strike="noStrike">
                <a:solidFill>
                  <a:srgbClr val="000000"/>
                </a:solidFill>
                <a:effectLst/>
                <a:latin typeface="Arial" panose="020B0604020202020204" pitchFamily="34" charset="0"/>
              </a:rPr>
              <a:t>Age -all respondents were 55% of older </a:t>
            </a:r>
            <a:endParaRPr lang="en-US" b="0" i="0" u="none" strike="noStrike">
              <a:solidFill>
                <a:srgbClr val="000000"/>
              </a:solidFill>
              <a:effectLst/>
            </a:endParaRPr>
          </a:p>
          <a:p>
            <a:pPr algn="l" rtl="0">
              <a:spcBef>
                <a:spcPts val="0"/>
              </a:spcBef>
              <a:spcAft>
                <a:spcPts val="0"/>
              </a:spcAft>
            </a:pPr>
            <a:r>
              <a:rPr lang="en-US" sz="1800" b="0" i="0" u="none" strike="noStrike">
                <a:solidFill>
                  <a:srgbClr val="000000"/>
                </a:solidFill>
                <a:effectLst/>
                <a:latin typeface="Arial" panose="020B0604020202020204" pitchFamily="34" charset="0"/>
              </a:rPr>
              <a:t>Gross HH Income -19.75% under $25,000, 7.4% over 100,000, 39.5% $25,001-50,000, 18.5% 50,001-75,000, 11.7% 75,001-100,00</a:t>
            </a:r>
            <a:endParaRPr lang="en-US" b="0" i="0" u="none" strike="noStrike">
              <a:solidFill>
                <a:srgbClr val="000000"/>
              </a:solidFill>
              <a:effectLst/>
            </a:endParaRPr>
          </a:p>
          <a:p>
            <a:pPr algn="l" rtl="0">
              <a:spcBef>
                <a:spcPts val="0"/>
              </a:spcBef>
              <a:spcAft>
                <a:spcPts val="0"/>
              </a:spcAft>
            </a:pPr>
            <a:r>
              <a:rPr lang="en-US" sz="1800" b="0" i="0" u="none" strike="noStrike">
                <a:solidFill>
                  <a:srgbClr val="000000"/>
                </a:solidFill>
                <a:effectLst/>
                <a:latin typeface="Arial" panose="020B0604020202020204" pitchFamily="34" charset="0"/>
              </a:rPr>
              <a:t>Veterans -10% are veterans </a:t>
            </a:r>
            <a:endParaRPr lang="en-US" b="0" i="0" u="none" strike="noStrike">
              <a:solidFill>
                <a:srgbClr val="000000"/>
              </a:solidFill>
              <a:effectLst/>
            </a:endParaRPr>
          </a:p>
          <a:p>
            <a:pPr algn="l" rtl="0">
              <a:spcBef>
                <a:spcPts val="0"/>
              </a:spcBef>
              <a:spcAft>
                <a:spcPts val="0"/>
              </a:spcAft>
            </a:pPr>
            <a:r>
              <a:rPr lang="en-US" sz="1800" b="0" i="0" u="none" strike="noStrike">
                <a:solidFill>
                  <a:srgbClr val="000000"/>
                </a:solidFill>
                <a:effectLst/>
                <a:latin typeface="Arial" panose="020B0604020202020204" pitchFamily="34" charset="0"/>
              </a:rPr>
              <a:t>Working - yes 19%, no 76%, retired 64%</a:t>
            </a:r>
          </a:p>
          <a:p>
            <a:pPr algn="l" rtl="0">
              <a:spcBef>
                <a:spcPts val="0"/>
              </a:spcBef>
              <a:spcAft>
                <a:spcPts val="0"/>
              </a:spcAft>
            </a:pPr>
            <a:endParaRPr lang="en-US" sz="1800" b="0" i="0" u="none" strike="noStrike">
              <a:solidFill>
                <a:srgbClr val="000000"/>
              </a:solidFill>
              <a:effectLst/>
              <a:latin typeface="Arial" panose="020B0604020202020204" pitchFamily="34" charset="0"/>
            </a:endParaRPr>
          </a:p>
          <a:p>
            <a:pPr algn="l" rtl="0">
              <a:spcBef>
                <a:spcPts val="0"/>
              </a:spcBef>
              <a:spcAft>
                <a:spcPts val="0"/>
              </a:spcAft>
            </a:pPr>
            <a:r>
              <a:rPr lang="en-US" sz="1800" b="0" i="0" u="none" strike="noStrike">
                <a:solidFill>
                  <a:srgbClr val="000000"/>
                </a:solidFill>
                <a:effectLst/>
                <a:latin typeface="Arial" panose="020B0604020202020204" pitchFamily="34" charset="0"/>
              </a:rPr>
              <a:t>Race -0.5% are American Indian or Alaskan Native, 0.5% are Asian, 1.6% are Black or African American, 96% are Caucasian or White, 1% are Hispanic or Latino </a:t>
            </a:r>
            <a:endParaRPr lang="en-US" b="0" i="0" u="none" strike="noStrike">
              <a:solidFill>
                <a:srgbClr val="000000"/>
              </a:solidFill>
              <a:effectLst/>
            </a:endParaRPr>
          </a:p>
          <a:p>
            <a:br>
              <a:rPr lang="en-US"/>
            </a:br>
            <a:br>
              <a:rPr lang="en-US"/>
            </a:br>
            <a:endParaRPr lang="en-US" b="0" i="0" u="none" strike="noStrike">
              <a:solidFill>
                <a:srgbClr val="000000"/>
              </a:solidFill>
              <a:effectLst/>
            </a:endParaRPr>
          </a:p>
          <a:p>
            <a:br>
              <a:rPr lang="en-US" b="0" i="0" u="none" strike="noStrike">
                <a:solidFill>
                  <a:srgbClr val="000000"/>
                </a:solidFill>
                <a:effectLst/>
              </a:rPr>
            </a:br>
            <a:br>
              <a:rPr lang="en-US" b="0" i="0" u="none" strike="noStrike">
                <a:solidFill>
                  <a:srgbClr val="000000"/>
                </a:solidFill>
                <a:effectLst/>
              </a:rPr>
            </a:br>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10</a:t>
            </a:fld>
            <a:endParaRPr lang="en-US"/>
          </a:p>
        </p:txBody>
      </p:sp>
    </p:spTree>
    <p:extLst>
      <p:ext uri="{BB962C8B-B14F-4D97-AF65-F5344CB8AC3E}">
        <p14:creationId xmlns:p14="http://schemas.microsoft.com/office/powerpoint/2010/main" val="266849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a:cs typeface="Arial"/>
              </a:rPr>
              <a:t>K Finical Assistance</a:t>
            </a:r>
            <a:r>
              <a:rPr lang="en-US" sz="1800">
                <a:solidFill>
                  <a:srgbClr val="000000"/>
                </a:solidFill>
                <a:latin typeface="Arial"/>
                <a:cs typeface="Arial"/>
              </a:rPr>
              <a:t> </a:t>
            </a:r>
            <a:endParaRPr lang="en-US"/>
          </a:p>
          <a:p>
            <a:pPr algn="l">
              <a:spcBef>
                <a:spcPts val="0"/>
              </a:spcBef>
              <a:spcAft>
                <a:spcPts val="0"/>
              </a:spcAft>
            </a:pPr>
            <a:endParaRPr lang="en-US" sz="1800" b="0" i="0" u="none" strike="noStrike">
              <a:solidFill>
                <a:srgbClr val="000000"/>
              </a:solidFill>
              <a:effectLst/>
              <a:latin typeface="Arial" panose="020B0604020202020204" pitchFamily="34" charset="0"/>
              <a:cs typeface="Arial"/>
            </a:endParaRPr>
          </a:p>
          <a:p>
            <a:r>
              <a:rPr lang="en-US" sz="1800">
                <a:solidFill>
                  <a:srgbClr val="000000"/>
                </a:solidFill>
                <a:latin typeface="Arial"/>
                <a:cs typeface="Arial"/>
              </a:rPr>
              <a:t>CM - I have experienced financial difficulties that have caused me distress</a:t>
            </a:r>
          </a:p>
          <a:p>
            <a:pPr algn="l" rtl="0">
              <a:spcBef>
                <a:spcPts val="0"/>
              </a:spcBef>
              <a:spcAft>
                <a:spcPts val="0"/>
              </a:spcAft>
            </a:pPr>
            <a:r>
              <a:rPr lang="en-US" sz="1800" b="0" i="0" u="none" strike="noStrike">
                <a:solidFill>
                  <a:srgbClr val="000000"/>
                </a:solidFill>
                <a:effectLst/>
                <a:latin typeface="Arial"/>
                <a:cs typeface="Arial"/>
              </a:rPr>
              <a:t>Age -all respondents were 55% of older </a:t>
            </a:r>
            <a:endParaRPr lang="en-US" b="0" i="0" u="none" strike="noStrike">
              <a:solidFill>
                <a:srgbClr val="000000"/>
              </a:solidFill>
              <a:effectLst/>
              <a:latin typeface="Arial"/>
              <a:cs typeface="Arial"/>
            </a:endParaRPr>
          </a:p>
          <a:p>
            <a:pPr algn="l" rtl="0">
              <a:spcBef>
                <a:spcPts val="0"/>
              </a:spcBef>
              <a:spcAft>
                <a:spcPts val="0"/>
              </a:spcAft>
            </a:pPr>
            <a:r>
              <a:rPr lang="en-US" sz="1800" b="0" i="0" u="none" strike="noStrike">
                <a:solidFill>
                  <a:srgbClr val="000000"/>
                </a:solidFill>
                <a:effectLst/>
                <a:latin typeface="Arial"/>
                <a:cs typeface="Arial"/>
              </a:rPr>
              <a:t>Gross HH Income -19.75% under $25,000, 7.4% over 100,000, 39.5% $25,001-50,000, 18.5% 50,001-75,000, 11.7% 75,001-100,00</a:t>
            </a:r>
            <a:endParaRPr lang="en-US" b="0" i="0" u="none" strike="noStrike">
              <a:solidFill>
                <a:srgbClr val="000000"/>
              </a:solidFill>
              <a:effectLst/>
              <a:latin typeface="Arial"/>
              <a:cs typeface="Arial"/>
            </a:endParaRPr>
          </a:p>
          <a:p>
            <a:pPr algn="l" rtl="0">
              <a:spcBef>
                <a:spcPts val="0"/>
              </a:spcBef>
              <a:spcAft>
                <a:spcPts val="0"/>
              </a:spcAft>
            </a:pPr>
            <a:r>
              <a:rPr lang="en-US" sz="1800" b="0" i="0" u="none" strike="noStrike">
                <a:solidFill>
                  <a:srgbClr val="000000"/>
                </a:solidFill>
                <a:effectLst/>
                <a:latin typeface="Arial"/>
                <a:cs typeface="Arial"/>
              </a:rPr>
              <a:t>Veterans -10% are veterans </a:t>
            </a:r>
            <a:endParaRPr lang="en-US" b="0" i="0" u="none" strike="noStrike">
              <a:solidFill>
                <a:srgbClr val="000000"/>
              </a:solidFill>
              <a:effectLst/>
              <a:latin typeface="Arial"/>
              <a:cs typeface="Arial"/>
            </a:endParaRPr>
          </a:p>
          <a:p>
            <a:pPr algn="l" rtl="0">
              <a:spcBef>
                <a:spcPts val="0"/>
              </a:spcBef>
              <a:spcAft>
                <a:spcPts val="0"/>
              </a:spcAft>
            </a:pPr>
            <a:r>
              <a:rPr lang="en-US" sz="1800" b="0" i="0" u="none" strike="noStrike">
                <a:solidFill>
                  <a:srgbClr val="000000"/>
                </a:solidFill>
                <a:effectLst/>
                <a:latin typeface="Arial"/>
                <a:cs typeface="Arial"/>
              </a:rPr>
              <a:t>Working - yes 19%, no 76%, retired 64%</a:t>
            </a:r>
          </a:p>
          <a:p>
            <a:pPr algn="l" rtl="0">
              <a:spcBef>
                <a:spcPts val="0"/>
              </a:spcBef>
              <a:spcAft>
                <a:spcPts val="0"/>
              </a:spcAft>
            </a:pPr>
            <a:endParaRPr lang="en-US" sz="1800" b="0" i="0" u="none" strike="noStrike">
              <a:solidFill>
                <a:srgbClr val="000000"/>
              </a:solidFill>
              <a:effectLst/>
              <a:latin typeface="Arial" panose="020B0604020202020204" pitchFamily="34" charset="0"/>
            </a:endParaRPr>
          </a:p>
          <a:p>
            <a:pPr algn="l" rtl="0">
              <a:spcBef>
                <a:spcPts val="0"/>
              </a:spcBef>
              <a:spcAft>
                <a:spcPts val="0"/>
              </a:spcAft>
            </a:pPr>
            <a:r>
              <a:rPr lang="en-US" sz="1800" b="0" i="0" u="none" strike="noStrike">
                <a:solidFill>
                  <a:srgbClr val="000000"/>
                </a:solidFill>
                <a:effectLst/>
                <a:latin typeface="Arial"/>
                <a:cs typeface="Arial"/>
              </a:rPr>
              <a:t>Race -0.5% are American Indian or Alaskan Native, 0.5% are Asian, 1.6% are Black or African American, 96% are Caucasian or White, 1% are Hispanic or Latino </a:t>
            </a:r>
            <a:endParaRPr lang="en-US" b="0" i="0" u="none" strike="noStrike">
              <a:solidFill>
                <a:srgbClr val="000000"/>
              </a:solidFill>
              <a:effectLst/>
              <a:latin typeface="Arial"/>
              <a:cs typeface="Arial"/>
            </a:endParaRPr>
          </a:p>
          <a:p>
            <a:br>
              <a:rPr lang="en-US">
                <a:cs typeface="+mn-lt"/>
              </a:rPr>
            </a:br>
            <a:br>
              <a:rPr lang="en-US">
                <a:cs typeface="+mn-lt"/>
              </a:rPr>
            </a:br>
            <a:endParaRPr lang="en-US" b="0" i="0" u="none" strike="noStrike">
              <a:solidFill>
                <a:srgbClr val="000000"/>
              </a:solidFill>
              <a:effectLst/>
            </a:endParaRPr>
          </a:p>
          <a:p>
            <a:br>
              <a:rPr lang="en-US" b="0" i="0" u="none" strike="noStrike">
                <a:effectLst/>
                <a:cs typeface="+mn-lt"/>
              </a:rPr>
            </a:br>
            <a:br>
              <a:rPr lang="en-US" b="0" i="0" u="none" strike="noStrike">
                <a:effectLst/>
                <a:cs typeface="+mn-lt"/>
              </a:rPr>
            </a:br>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11</a:t>
            </a:fld>
            <a:endParaRPr lang="en-US"/>
          </a:p>
        </p:txBody>
      </p:sp>
    </p:spTree>
    <p:extLst>
      <p:ext uri="{BB962C8B-B14F-4D97-AF65-F5344CB8AC3E}">
        <p14:creationId xmlns:p14="http://schemas.microsoft.com/office/powerpoint/2010/main" val="378413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14</a:t>
            </a:fld>
            <a:endParaRPr lang="en-US"/>
          </a:p>
        </p:txBody>
      </p:sp>
    </p:spTree>
    <p:extLst>
      <p:ext uri="{BB962C8B-B14F-4D97-AF65-F5344CB8AC3E}">
        <p14:creationId xmlns:p14="http://schemas.microsoft.com/office/powerpoint/2010/main" val="122524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16</a:t>
            </a:fld>
            <a:endParaRPr lang="en-US"/>
          </a:p>
        </p:txBody>
      </p:sp>
    </p:spTree>
    <p:extLst>
      <p:ext uri="{BB962C8B-B14F-4D97-AF65-F5344CB8AC3E}">
        <p14:creationId xmlns:p14="http://schemas.microsoft.com/office/powerpoint/2010/main" val="138162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72740C-6BE4-9C42-81A5-D54794E96F4B}" type="slidenum">
              <a:rPr lang="en-US" smtClean="0"/>
              <a:t>19</a:t>
            </a:fld>
            <a:endParaRPr lang="en-US"/>
          </a:p>
        </p:txBody>
      </p:sp>
    </p:spTree>
    <p:extLst>
      <p:ext uri="{BB962C8B-B14F-4D97-AF65-F5344CB8AC3E}">
        <p14:creationId xmlns:p14="http://schemas.microsoft.com/office/powerpoint/2010/main" val="211967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96398C11-F345-0844-862A-CC8452C861CE}"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9871445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82A64-F56C-C044-BD0E-91F0B7E3378E}"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88105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2A5A5-DE2C-A248-B7D8-F865877B1D8D}"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70423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45C0B-E960-0044-943C-1D6FA2CD73C0}"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70582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25200DD-82B4-5340-8F4F-F7600DC2B706}"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9800636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C5C48EF6-0832-484F-A93C-6FCDBB0F114B}" type="datetime1">
              <a:rPr lang="en-US" smtClean="0"/>
              <a:t>12/6/2023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32508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785110-69F7-8F4B-ACC2-0ACF224CC957}"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517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3AB746-4112-E845-BB74-9BDF4924BA20}"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71868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5D01C-1521-3E42-A75F-6A017ED8F187}"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59186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EB723BA-41DD-6F4B-B627-A42D0C66DDBE}" type="datetime1">
              <a:rPr lang="en-US" smtClean="0"/>
              <a:t>12/6/2023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89372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F31ED5F-2076-2E45-8B5E-514E11ECF6FA}" type="datetime1">
              <a:rPr lang="en-US" smtClean="0"/>
              <a:t>12/6/2023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89612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39676E3-FC83-514B-9CF5-C822893E9379}" type="datetime1">
              <a:rPr lang="en-US" smtClean="0"/>
              <a:t>12/6/2023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38398873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6.xm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hart" Target="../charts/chart11.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tockphoto.com/photo/blank-sheets-of-paper-pinned-colored-buttons-gm614646536-106444609?phrase=bulletent%20boar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istockphoto.com/vector/cute-yellow-american-house-with-wood-fence-near-grass-gm1207021222-348333585?phrase=hous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hyperlink" Target="https://www.istockphoto.com/vector/happy-senior-couple-is-shopping-with-cart-and-basket-in-grocery-store-gm1323037906-408824787?phrase=old%20person%20in%20grocery%20sto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tockphoto.com/vector/business-meeting-modern-vector-cartoon-characters-illustration-gm840409198-136952621?phrase=focus%20groups%20old%20people%20carto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esburyma.gov/323/Council-on-Ag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amesburyma.gov/CivicAlerts.aspx?AID=19" TargetMode="External"/><Relationship Id="rId4" Type="http://schemas.openxmlformats.org/officeDocument/2006/relationships/hyperlink" Target="https://container.mycommunityonline.com/bulletins/06/5290/20231001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C083-D8A4-EB2C-64BF-5217A7499B07}"/>
              </a:ext>
            </a:extLst>
          </p:cNvPr>
          <p:cNvSpPr>
            <a:spLocks noGrp="1"/>
          </p:cNvSpPr>
          <p:nvPr>
            <p:ph type="ctrTitle"/>
          </p:nvPr>
        </p:nvSpPr>
        <p:spPr/>
        <p:txBody>
          <a:bodyPr>
            <a:normAutofit/>
          </a:bodyPr>
          <a:lstStyle/>
          <a:p>
            <a:pPr rtl="0">
              <a:spcBef>
                <a:spcPts val="0"/>
              </a:spcBef>
              <a:spcAft>
                <a:spcPts val="0"/>
              </a:spcAft>
            </a:pPr>
            <a:r>
              <a:rPr lang="en-US" sz="1800" b="1" i="0" u="none" strike="noStrike">
                <a:solidFill>
                  <a:srgbClr val="1A1A1A"/>
                </a:solidFill>
                <a:effectLst/>
                <a:latin typeface="Raleway" panose="020F0502020204030204" pitchFamily="34" charset="0"/>
              </a:rPr>
              <a:t>Amesbury Council on Aging: </a:t>
            </a:r>
            <a:br>
              <a:rPr lang="en-US" b="0" i="0" u="none" strike="noStrike">
                <a:solidFill>
                  <a:srgbClr val="000000"/>
                </a:solidFill>
                <a:effectLst/>
              </a:rPr>
            </a:br>
            <a:r>
              <a:rPr lang="en-US" sz="1800" b="1" i="0" u="none" strike="noStrike">
                <a:solidFill>
                  <a:srgbClr val="1A1A1A"/>
                </a:solidFill>
                <a:effectLst/>
                <a:latin typeface="Raleway" panose="020F0502020204030204" pitchFamily="34" charset="0"/>
              </a:rPr>
              <a:t>Key Findings from the 2023 Community Needs Assessment </a:t>
            </a:r>
            <a:endParaRPr lang="en-US"/>
          </a:p>
        </p:txBody>
      </p:sp>
      <p:sp>
        <p:nvSpPr>
          <p:cNvPr id="3" name="Subtitle 2">
            <a:extLst>
              <a:ext uri="{FF2B5EF4-FFF2-40B4-BE49-F238E27FC236}">
                <a16:creationId xmlns:a16="http://schemas.microsoft.com/office/drawing/2014/main" id="{C1505F32-48FF-693D-8429-9CD17AA717B5}"/>
              </a:ext>
            </a:extLst>
          </p:cNvPr>
          <p:cNvSpPr>
            <a:spLocks noGrp="1"/>
          </p:cNvSpPr>
          <p:nvPr>
            <p:ph type="subTitle" idx="1"/>
          </p:nvPr>
        </p:nvSpPr>
        <p:spPr/>
        <p:txBody>
          <a:bodyPr vert="horz" lIns="91440" tIns="45720" rIns="91440" bIns="45720" rtlCol="0" anchor="t">
            <a:normAutofit/>
          </a:bodyPr>
          <a:lstStyle/>
          <a:p>
            <a:r>
              <a:rPr lang="en-US"/>
              <a:t>By: Erin Connors and Kate Quinn</a:t>
            </a:r>
          </a:p>
          <a:p>
            <a:r>
              <a:rPr lang="en-US"/>
              <a:t>UMass Lowell MPH Dietetic graduate students</a:t>
            </a:r>
          </a:p>
        </p:txBody>
      </p:sp>
    </p:spTree>
    <p:extLst>
      <p:ext uri="{BB962C8B-B14F-4D97-AF65-F5344CB8AC3E}">
        <p14:creationId xmlns:p14="http://schemas.microsoft.com/office/powerpoint/2010/main" val="67179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CD841-D71A-B774-1314-E630B31268DF}"/>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sz="2000">
                <a:solidFill>
                  <a:srgbClr val="FFFFFF"/>
                </a:solidFill>
              </a:rPr>
              <a:t>How do respondents hear about council on aging services? </a:t>
            </a:r>
          </a:p>
        </p:txBody>
      </p:sp>
      <p:graphicFrame>
        <p:nvGraphicFramePr>
          <p:cNvPr id="14" name="Content Placeholder 2">
            <a:extLst>
              <a:ext uri="{FF2B5EF4-FFF2-40B4-BE49-F238E27FC236}">
                <a16:creationId xmlns:a16="http://schemas.microsoft.com/office/drawing/2014/main" id="{259D8C23-3E33-AD4E-BF3C-D4484C3363A5}"/>
              </a:ext>
            </a:extLst>
          </p:cNvPr>
          <p:cNvGraphicFramePr>
            <a:graphicFrameLocks/>
          </p:cNvGraphicFramePr>
          <p:nvPr>
            <p:extLst>
              <p:ext uri="{D42A27DB-BD31-4B8C-83A1-F6EECF244321}">
                <p14:modId xmlns:p14="http://schemas.microsoft.com/office/powerpoint/2010/main" val="2178363346"/>
              </p:ext>
            </p:extLst>
          </p:nvPr>
        </p:nvGraphicFramePr>
        <p:xfrm>
          <a:off x="965327"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786AAB8-E4EA-2C31-3B14-3D40B8CF7B2A}"/>
              </a:ext>
            </a:extLst>
          </p:cNvPr>
          <p:cNvSpPr>
            <a:spLocks noGrp="1"/>
          </p:cNvSpPr>
          <p:nvPr>
            <p:ph type="sldNum" sz="quarter" idx="12"/>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156048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EBE1-4041-959F-EB6C-FA06FF072FFE}"/>
              </a:ext>
            </a:extLst>
          </p:cNvPr>
          <p:cNvSpPr>
            <a:spLocks noGrp="1"/>
          </p:cNvSpPr>
          <p:nvPr>
            <p:ph type="title"/>
          </p:nvPr>
        </p:nvSpPr>
        <p:spPr>
          <a:xfrm>
            <a:off x="2231136" y="405640"/>
            <a:ext cx="7729728" cy="1188720"/>
          </a:xfrm>
        </p:spPr>
        <p:txBody>
          <a:bodyPr>
            <a:normAutofit/>
          </a:bodyPr>
          <a:lstStyle/>
          <a:p>
            <a:r>
              <a:rPr lang="en-US"/>
              <a:t>Key Findings: Need for Legal/Financial assistance </a:t>
            </a:r>
          </a:p>
        </p:txBody>
      </p:sp>
      <p:sp>
        <p:nvSpPr>
          <p:cNvPr id="3" name="Slide Number Placeholder 2">
            <a:extLst>
              <a:ext uri="{FF2B5EF4-FFF2-40B4-BE49-F238E27FC236}">
                <a16:creationId xmlns:a16="http://schemas.microsoft.com/office/drawing/2014/main" id="{1075EAFB-3DD2-D490-AD6C-A07CCB7CA9B5}"/>
              </a:ext>
            </a:extLst>
          </p:cNvPr>
          <p:cNvSpPr>
            <a:spLocks noGrp="1"/>
          </p:cNvSpPr>
          <p:nvPr>
            <p:ph type="sldNum" sz="quarter" idx="12"/>
          </p:nvPr>
        </p:nvSpPr>
        <p:spPr/>
        <p:txBody>
          <a:bodyPr/>
          <a:lstStyle/>
          <a:p>
            <a:fld id="{8A7A6979-0714-4377-B894-6BE4C2D6E202}" type="slidenum">
              <a:rPr lang="en-US" smtClean="0"/>
              <a:pPr/>
              <a:t>10</a:t>
            </a:fld>
            <a:endParaRPr lang="en-US"/>
          </a:p>
        </p:txBody>
      </p:sp>
      <p:graphicFrame>
        <p:nvGraphicFramePr>
          <p:cNvPr id="6" name="Content Placeholder 5">
            <a:extLst>
              <a:ext uri="{FF2B5EF4-FFF2-40B4-BE49-F238E27FC236}">
                <a16:creationId xmlns:a16="http://schemas.microsoft.com/office/drawing/2014/main" id="{3F3C30D8-509E-F4DC-2438-EAC82B96D586}"/>
              </a:ext>
            </a:extLst>
          </p:cNvPr>
          <p:cNvGraphicFramePr>
            <a:graphicFrameLocks noGrp="1"/>
          </p:cNvGraphicFramePr>
          <p:nvPr>
            <p:ph idx="1"/>
            <p:extLst>
              <p:ext uri="{D42A27DB-BD31-4B8C-83A1-F6EECF244321}">
                <p14:modId xmlns:p14="http://schemas.microsoft.com/office/powerpoint/2010/main" val="672260432"/>
              </p:ext>
            </p:extLst>
          </p:nvPr>
        </p:nvGraphicFramePr>
        <p:xfrm>
          <a:off x="1181607" y="1970603"/>
          <a:ext cx="4279393" cy="3884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2">
            <a:extLst>
              <a:ext uri="{FF2B5EF4-FFF2-40B4-BE49-F238E27FC236}">
                <a16:creationId xmlns:a16="http://schemas.microsoft.com/office/drawing/2014/main" id="{4344B81D-C123-0D85-F2C3-72E161209913}"/>
              </a:ext>
            </a:extLst>
          </p:cNvPr>
          <p:cNvGraphicFramePr>
            <a:graphicFrameLocks/>
          </p:cNvGraphicFramePr>
          <p:nvPr>
            <p:extLst>
              <p:ext uri="{D42A27DB-BD31-4B8C-83A1-F6EECF244321}">
                <p14:modId xmlns:p14="http://schemas.microsoft.com/office/powerpoint/2010/main" val="4275973293"/>
              </p:ext>
            </p:extLst>
          </p:nvPr>
        </p:nvGraphicFramePr>
        <p:xfrm>
          <a:off x="5461000" y="2643188"/>
          <a:ext cx="5783263" cy="321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819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EBE1-4041-959F-EB6C-FA06FF072FFE}"/>
              </a:ext>
            </a:extLst>
          </p:cNvPr>
          <p:cNvSpPr>
            <a:spLocks noGrp="1"/>
          </p:cNvSpPr>
          <p:nvPr>
            <p:ph type="title"/>
          </p:nvPr>
        </p:nvSpPr>
        <p:spPr>
          <a:xfrm>
            <a:off x="2231136" y="405640"/>
            <a:ext cx="7729728" cy="1188720"/>
          </a:xfrm>
        </p:spPr>
        <p:txBody>
          <a:bodyPr>
            <a:normAutofit/>
          </a:bodyPr>
          <a:lstStyle/>
          <a:p>
            <a:r>
              <a:rPr lang="en-US"/>
              <a:t>Financial services program satisfaction </a:t>
            </a:r>
          </a:p>
        </p:txBody>
      </p:sp>
      <p:sp>
        <p:nvSpPr>
          <p:cNvPr id="3" name="Slide Number Placeholder 2">
            <a:extLst>
              <a:ext uri="{FF2B5EF4-FFF2-40B4-BE49-F238E27FC236}">
                <a16:creationId xmlns:a16="http://schemas.microsoft.com/office/drawing/2014/main" id="{1075EAFB-3DD2-D490-AD6C-A07CCB7CA9B5}"/>
              </a:ext>
            </a:extLst>
          </p:cNvPr>
          <p:cNvSpPr>
            <a:spLocks noGrp="1"/>
          </p:cNvSpPr>
          <p:nvPr>
            <p:ph type="sldNum" sz="quarter" idx="12"/>
          </p:nvPr>
        </p:nvSpPr>
        <p:spPr/>
        <p:txBody>
          <a:bodyPr/>
          <a:lstStyle/>
          <a:p>
            <a:fld id="{8A7A6979-0714-4377-B894-6BE4C2D6E202}" type="slidenum">
              <a:rPr lang="en-US" smtClean="0"/>
              <a:pPr/>
              <a:t>11</a:t>
            </a:fld>
            <a:endParaRPr lang="en-US"/>
          </a:p>
        </p:txBody>
      </p:sp>
      <p:graphicFrame>
        <p:nvGraphicFramePr>
          <p:cNvPr id="8" name="Content Placeholder 7">
            <a:extLst>
              <a:ext uri="{FF2B5EF4-FFF2-40B4-BE49-F238E27FC236}">
                <a16:creationId xmlns:a16="http://schemas.microsoft.com/office/drawing/2014/main" id="{92984801-1B25-0AA9-FA9A-1EED63D6502E}"/>
              </a:ext>
            </a:extLst>
          </p:cNvPr>
          <p:cNvGraphicFramePr>
            <a:graphicFrameLocks noGrp="1"/>
          </p:cNvGraphicFramePr>
          <p:nvPr>
            <p:ph idx="1"/>
            <p:extLst>
              <p:ext uri="{D42A27DB-BD31-4B8C-83A1-F6EECF244321}">
                <p14:modId xmlns:p14="http://schemas.microsoft.com/office/powerpoint/2010/main" val="517119070"/>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49AF337-810B-4B5C-0DB4-4FF1B0D8AE4A}"/>
              </a:ext>
            </a:extLst>
          </p:cNvPr>
          <p:cNvGraphicFramePr/>
          <p:nvPr>
            <p:extLst>
              <p:ext uri="{D42A27DB-BD31-4B8C-83A1-F6EECF244321}">
                <p14:modId xmlns:p14="http://schemas.microsoft.com/office/powerpoint/2010/main" val="4242588879"/>
              </p:ext>
            </p:extLst>
          </p:nvPr>
        </p:nvGraphicFramePr>
        <p:xfrm>
          <a:off x="2620633" y="1823123"/>
          <a:ext cx="6950734" cy="4732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337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C645-C39F-9758-901B-DE20912B1345}"/>
              </a:ext>
            </a:extLst>
          </p:cNvPr>
          <p:cNvSpPr>
            <a:spLocks noGrp="1"/>
          </p:cNvSpPr>
          <p:nvPr>
            <p:ph type="title"/>
          </p:nvPr>
        </p:nvSpPr>
        <p:spPr/>
        <p:txBody>
          <a:bodyPr>
            <a:normAutofit/>
          </a:bodyPr>
          <a:lstStyle/>
          <a:p>
            <a:r>
              <a:rPr lang="en-US"/>
              <a:t>Key Findings: Mental Health</a:t>
            </a:r>
          </a:p>
        </p:txBody>
      </p:sp>
      <p:graphicFrame>
        <p:nvGraphicFramePr>
          <p:cNvPr id="3" name="Content Placeholder 2">
            <a:extLst>
              <a:ext uri="{FF2B5EF4-FFF2-40B4-BE49-F238E27FC236}">
                <a16:creationId xmlns:a16="http://schemas.microsoft.com/office/drawing/2014/main" id="{9F3ECB7B-616F-EB1A-7F1C-6BFE81C1D98E}"/>
              </a:ext>
            </a:extLst>
          </p:cNvPr>
          <p:cNvGraphicFramePr>
            <a:graphicFrameLocks/>
          </p:cNvGraphicFramePr>
          <p:nvPr>
            <p:extLst>
              <p:ext uri="{D42A27DB-BD31-4B8C-83A1-F6EECF244321}">
                <p14:modId xmlns:p14="http://schemas.microsoft.com/office/powerpoint/2010/main" val="92503903"/>
              </p:ext>
            </p:extLst>
          </p:nvPr>
        </p:nvGraphicFramePr>
        <p:xfrm>
          <a:off x="1122362" y="2573839"/>
          <a:ext cx="10261600" cy="3912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2BF73FC-53F4-B938-4A1C-BB51BE7A37D0}"/>
              </a:ext>
            </a:extLst>
          </p:cNvPr>
          <p:cNvSpPr>
            <a:spLocks noGrp="1"/>
          </p:cNvSpPr>
          <p:nvPr>
            <p:ph type="sldNum" sz="quarter" idx="12"/>
          </p:nvPr>
        </p:nvSpPr>
        <p:spPr/>
        <p:txBody>
          <a:bodyPr/>
          <a:lstStyle/>
          <a:p>
            <a:fld id="{8A7A6979-0714-4377-B894-6BE4C2D6E202}" type="slidenum">
              <a:rPr lang="en-US" smtClean="0"/>
              <a:pPr/>
              <a:t>12</a:t>
            </a:fld>
            <a:endParaRPr lang="en-US"/>
          </a:p>
        </p:txBody>
      </p:sp>
    </p:spTree>
    <p:extLst>
      <p:ext uri="{BB962C8B-B14F-4D97-AF65-F5344CB8AC3E}">
        <p14:creationId xmlns:p14="http://schemas.microsoft.com/office/powerpoint/2010/main" val="406781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C645-C39F-9758-901B-DE20912B1345}"/>
              </a:ext>
            </a:extLst>
          </p:cNvPr>
          <p:cNvSpPr>
            <a:spLocks noGrp="1"/>
          </p:cNvSpPr>
          <p:nvPr>
            <p:ph type="title"/>
          </p:nvPr>
        </p:nvSpPr>
        <p:spPr/>
        <p:txBody>
          <a:bodyPr>
            <a:normAutofit/>
          </a:bodyPr>
          <a:lstStyle/>
          <a:p>
            <a:r>
              <a:rPr lang="en-US"/>
              <a:t>Key findings: excellent ratings of events and activities</a:t>
            </a:r>
          </a:p>
        </p:txBody>
      </p:sp>
      <p:graphicFrame>
        <p:nvGraphicFramePr>
          <p:cNvPr id="3" name="Content Placeholder 2">
            <a:extLst>
              <a:ext uri="{FF2B5EF4-FFF2-40B4-BE49-F238E27FC236}">
                <a16:creationId xmlns:a16="http://schemas.microsoft.com/office/drawing/2014/main" id="{9F3ECB7B-616F-EB1A-7F1C-6BFE81C1D98E}"/>
              </a:ext>
            </a:extLst>
          </p:cNvPr>
          <p:cNvGraphicFramePr>
            <a:graphicFrameLocks/>
          </p:cNvGraphicFramePr>
          <p:nvPr>
            <p:extLst>
              <p:ext uri="{D42A27DB-BD31-4B8C-83A1-F6EECF244321}">
                <p14:modId xmlns:p14="http://schemas.microsoft.com/office/powerpoint/2010/main" val="4083524799"/>
              </p:ext>
            </p:extLst>
          </p:nvPr>
        </p:nvGraphicFramePr>
        <p:xfrm>
          <a:off x="1122362" y="2573839"/>
          <a:ext cx="10261600" cy="3912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2BF73FC-53F4-B938-4A1C-BB51BE7A37D0}"/>
              </a:ext>
            </a:extLst>
          </p:cNvPr>
          <p:cNvSpPr>
            <a:spLocks noGrp="1"/>
          </p:cNvSpPr>
          <p:nvPr>
            <p:ph type="sldNum" sz="quarter" idx="12"/>
          </p:nvPr>
        </p:nvSpPr>
        <p:spPr/>
        <p:txBody>
          <a:bodyPr/>
          <a:lstStyle/>
          <a:p>
            <a:fld id="{8A7A6979-0714-4377-B894-6BE4C2D6E202}" type="slidenum">
              <a:rPr lang="en-US" smtClean="0"/>
              <a:pPr/>
              <a:t>13</a:t>
            </a:fld>
            <a:endParaRPr lang="en-US"/>
          </a:p>
        </p:txBody>
      </p:sp>
    </p:spTree>
    <p:extLst>
      <p:ext uri="{BB962C8B-B14F-4D97-AF65-F5344CB8AC3E}">
        <p14:creationId xmlns:p14="http://schemas.microsoft.com/office/powerpoint/2010/main" val="2251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5F84-E704-3FC2-F06F-B27A2937E567}"/>
              </a:ext>
            </a:extLst>
          </p:cNvPr>
          <p:cNvSpPr>
            <a:spLocks noGrp="1"/>
          </p:cNvSpPr>
          <p:nvPr>
            <p:ph type="title"/>
          </p:nvPr>
        </p:nvSpPr>
        <p:spPr/>
        <p:txBody>
          <a:bodyPr/>
          <a:lstStyle/>
          <a:p>
            <a:r>
              <a:rPr lang="en-US"/>
              <a:t>Feedback on the Staff</a:t>
            </a:r>
          </a:p>
        </p:txBody>
      </p:sp>
      <p:graphicFrame>
        <p:nvGraphicFramePr>
          <p:cNvPr id="5" name="Content Placeholder 4">
            <a:extLst>
              <a:ext uri="{FF2B5EF4-FFF2-40B4-BE49-F238E27FC236}">
                <a16:creationId xmlns:a16="http://schemas.microsoft.com/office/drawing/2014/main" id="{C08083B4-56E7-C3D2-2E9E-E08A1BAE3805}"/>
              </a:ext>
            </a:extLst>
          </p:cNvPr>
          <p:cNvGraphicFramePr>
            <a:graphicFrameLocks noGrp="1"/>
          </p:cNvGraphicFramePr>
          <p:nvPr>
            <p:ph idx="1"/>
            <p:extLst>
              <p:ext uri="{D42A27DB-BD31-4B8C-83A1-F6EECF244321}">
                <p14:modId xmlns:p14="http://schemas.microsoft.com/office/powerpoint/2010/main" val="2429305275"/>
              </p:ext>
            </p:extLst>
          </p:nvPr>
        </p:nvGraphicFramePr>
        <p:xfrm>
          <a:off x="4605717" y="2652157"/>
          <a:ext cx="4047745" cy="331622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D94720-9045-3245-C985-B556783139ED}"/>
              </a:ext>
            </a:extLst>
          </p:cNvPr>
          <p:cNvSpPr>
            <a:spLocks noGrp="1"/>
          </p:cNvSpPr>
          <p:nvPr>
            <p:ph type="sldNum" sz="quarter" idx="12"/>
          </p:nvPr>
        </p:nvSpPr>
        <p:spPr/>
        <p:txBody>
          <a:bodyPr/>
          <a:lstStyle/>
          <a:p>
            <a:fld id="{8A7A6979-0714-4377-B894-6BE4C2D6E202}" type="slidenum">
              <a:rPr lang="en-US" smtClean="0"/>
              <a:pPr/>
              <a:t>14</a:t>
            </a:fld>
            <a:endParaRPr lang="en-US"/>
          </a:p>
        </p:txBody>
      </p:sp>
      <p:graphicFrame>
        <p:nvGraphicFramePr>
          <p:cNvPr id="6" name="Chart 5">
            <a:extLst>
              <a:ext uri="{FF2B5EF4-FFF2-40B4-BE49-F238E27FC236}">
                <a16:creationId xmlns:a16="http://schemas.microsoft.com/office/drawing/2014/main" id="{E7D81DD5-25D4-D95A-8C5E-2D1A37598085}"/>
              </a:ext>
            </a:extLst>
          </p:cNvPr>
          <p:cNvGraphicFramePr/>
          <p:nvPr>
            <p:extLst>
              <p:ext uri="{D42A27DB-BD31-4B8C-83A1-F6EECF244321}">
                <p14:modId xmlns:p14="http://schemas.microsoft.com/office/powerpoint/2010/main" val="275987311"/>
              </p:ext>
            </p:extLst>
          </p:nvPr>
        </p:nvGraphicFramePr>
        <p:xfrm>
          <a:off x="7918704" y="2662943"/>
          <a:ext cx="3816096" cy="313932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35CA5627-FA8A-3F6C-89E9-A7394676C441}"/>
              </a:ext>
            </a:extLst>
          </p:cNvPr>
          <p:cNvGrpSpPr/>
          <p:nvPr/>
        </p:nvGrpSpPr>
        <p:grpSpPr>
          <a:xfrm>
            <a:off x="527302" y="2915809"/>
            <a:ext cx="4334255" cy="2788919"/>
            <a:chOff x="0" y="1958"/>
            <a:chExt cx="3694175" cy="941871"/>
          </a:xfrm>
        </p:grpSpPr>
        <p:sp>
          <p:nvSpPr>
            <p:cNvPr id="8" name="Rounded Rectangle 7">
              <a:extLst>
                <a:ext uri="{FF2B5EF4-FFF2-40B4-BE49-F238E27FC236}">
                  <a16:creationId xmlns:a16="http://schemas.microsoft.com/office/drawing/2014/main" id="{F1E6E7D6-D1E6-6ADE-F045-43101BA32FD6}"/>
                </a:ext>
              </a:extLst>
            </p:cNvPr>
            <p:cNvSpPr/>
            <p:nvPr/>
          </p:nvSpPr>
          <p:spPr>
            <a:xfrm>
              <a:off x="0" y="1958"/>
              <a:ext cx="3694175" cy="941871"/>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9" name="Rounded Rectangle 4">
              <a:extLst>
                <a:ext uri="{FF2B5EF4-FFF2-40B4-BE49-F238E27FC236}">
                  <a16:creationId xmlns:a16="http://schemas.microsoft.com/office/drawing/2014/main" id="{51A450FE-B7BA-C892-3824-26DA9B6B4148}"/>
                </a:ext>
              </a:extLst>
            </p:cNvPr>
            <p:cNvSpPr txBox="1"/>
            <p:nvPr/>
          </p:nvSpPr>
          <p:spPr>
            <a:xfrm>
              <a:off x="0" y="47936"/>
              <a:ext cx="3648197" cy="849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r>
                <a:rPr lang="en-US" sz="1600"/>
                <a:t>“I am very happy here, there is so much available to seniors!  staff superior, I see many smiles and hear wonderful comments”</a:t>
              </a:r>
            </a:p>
            <a:p>
              <a:endParaRPr lang="en-US" sz="1600"/>
            </a:p>
            <a:p>
              <a:r>
                <a:rPr lang="en-US" sz="1600"/>
                <a:t>“Welcoming staff &amp; obviously effort to have lots of programs &amp; services for people.  Well done.”</a:t>
              </a:r>
            </a:p>
            <a:p>
              <a:endParaRPr lang="en-US" sz="1600"/>
            </a:p>
            <a:p>
              <a:r>
                <a:rPr lang="en-US" sz="1600"/>
                <a:t>“Staffing, staff attitudes, programs, pretty much everything!”</a:t>
              </a:r>
            </a:p>
          </p:txBody>
        </p:sp>
      </p:grpSp>
    </p:spTree>
    <p:extLst>
      <p:ext uri="{BB962C8B-B14F-4D97-AF65-F5344CB8AC3E}">
        <p14:creationId xmlns:p14="http://schemas.microsoft.com/office/powerpoint/2010/main" val="415175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D0F6-9454-F0DC-681D-AB32574F68E9}"/>
              </a:ext>
            </a:extLst>
          </p:cNvPr>
          <p:cNvSpPr>
            <a:spLocks noGrp="1"/>
          </p:cNvSpPr>
          <p:nvPr>
            <p:ph type="title"/>
          </p:nvPr>
        </p:nvSpPr>
        <p:spPr>
          <a:xfrm>
            <a:off x="2231136" y="750379"/>
            <a:ext cx="7729728" cy="1188720"/>
          </a:xfrm>
        </p:spPr>
        <p:txBody>
          <a:bodyPr>
            <a:normAutofit fontScale="90000"/>
          </a:bodyPr>
          <a:lstStyle/>
          <a:p>
            <a:r>
              <a:rPr lang="en-US"/>
              <a:t>Key findings: difficulty with food access, grocery shopping, and food preparation</a:t>
            </a:r>
          </a:p>
        </p:txBody>
      </p:sp>
      <p:graphicFrame>
        <p:nvGraphicFramePr>
          <p:cNvPr id="14" name="Content Placeholder 2">
            <a:extLst>
              <a:ext uri="{FF2B5EF4-FFF2-40B4-BE49-F238E27FC236}">
                <a16:creationId xmlns:a16="http://schemas.microsoft.com/office/drawing/2014/main" id="{2EE6AA4D-C883-10EB-499D-065A249A43CA}"/>
              </a:ext>
            </a:extLst>
          </p:cNvPr>
          <p:cNvGraphicFramePr>
            <a:graphicFrameLocks noGrp="1"/>
          </p:cNvGraphicFramePr>
          <p:nvPr>
            <p:ph idx="1"/>
            <p:extLst>
              <p:ext uri="{D42A27DB-BD31-4B8C-83A1-F6EECF244321}">
                <p14:modId xmlns:p14="http://schemas.microsoft.com/office/powerpoint/2010/main" val="3893252093"/>
              </p:ext>
            </p:extLst>
          </p:nvPr>
        </p:nvGraphicFramePr>
        <p:xfrm>
          <a:off x="5554134" y="2751667"/>
          <a:ext cx="6096000" cy="298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hart 3">
            <a:extLst>
              <a:ext uri="{FF2B5EF4-FFF2-40B4-BE49-F238E27FC236}">
                <a16:creationId xmlns:a16="http://schemas.microsoft.com/office/drawing/2014/main" id="{1CB0C65C-CE01-EEA2-336C-622FB46D4A25}"/>
              </a:ext>
            </a:extLst>
          </p:cNvPr>
          <p:cNvGraphicFramePr/>
          <p:nvPr>
            <p:extLst>
              <p:ext uri="{D42A27DB-BD31-4B8C-83A1-F6EECF244321}">
                <p14:modId xmlns:p14="http://schemas.microsoft.com/office/powerpoint/2010/main" val="3122859550"/>
              </p:ext>
            </p:extLst>
          </p:nvPr>
        </p:nvGraphicFramePr>
        <p:xfrm>
          <a:off x="196850" y="2228352"/>
          <a:ext cx="5899150" cy="4783139"/>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a:extLst>
              <a:ext uri="{FF2B5EF4-FFF2-40B4-BE49-F238E27FC236}">
                <a16:creationId xmlns:a16="http://schemas.microsoft.com/office/drawing/2014/main" id="{E7E1441E-8263-B720-264C-D32D1E27A650}"/>
              </a:ext>
            </a:extLst>
          </p:cNvPr>
          <p:cNvSpPr>
            <a:spLocks noGrp="1"/>
          </p:cNvSpPr>
          <p:nvPr>
            <p:ph type="sldNum" sz="quarter" idx="12"/>
          </p:nvPr>
        </p:nvSpPr>
        <p:spPr/>
        <p:txBody>
          <a:bodyPr/>
          <a:lstStyle/>
          <a:p>
            <a:fld id="{8A7A6979-0714-4377-B894-6BE4C2D6E202}" type="slidenum">
              <a:rPr lang="en-US" smtClean="0"/>
              <a:pPr/>
              <a:t>15</a:t>
            </a:fld>
            <a:endParaRPr lang="en-US"/>
          </a:p>
        </p:txBody>
      </p:sp>
    </p:spTree>
    <p:extLst>
      <p:ext uri="{BB962C8B-B14F-4D97-AF65-F5344CB8AC3E}">
        <p14:creationId xmlns:p14="http://schemas.microsoft.com/office/powerpoint/2010/main" val="147897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2083-D923-130B-A564-5DD4D0533A77}"/>
              </a:ext>
            </a:extLst>
          </p:cNvPr>
          <p:cNvSpPr>
            <a:spLocks noGrp="1"/>
          </p:cNvSpPr>
          <p:nvPr>
            <p:ph type="title"/>
          </p:nvPr>
        </p:nvSpPr>
        <p:spPr>
          <a:xfrm>
            <a:off x="2231136" y="964692"/>
            <a:ext cx="7729728" cy="1188720"/>
          </a:xfrm>
        </p:spPr>
        <p:txBody>
          <a:bodyPr>
            <a:normAutofit fontScale="90000"/>
          </a:bodyPr>
          <a:lstStyle/>
          <a:p>
            <a:r>
              <a:rPr lang="en-US"/>
              <a:t>Key findings: Difficultly affording housing expenses and repairs</a:t>
            </a:r>
          </a:p>
        </p:txBody>
      </p:sp>
      <p:graphicFrame>
        <p:nvGraphicFramePr>
          <p:cNvPr id="6" name="Content Placeholder 2">
            <a:extLst>
              <a:ext uri="{FF2B5EF4-FFF2-40B4-BE49-F238E27FC236}">
                <a16:creationId xmlns:a16="http://schemas.microsoft.com/office/drawing/2014/main" id="{E38D5E6C-9DCD-6934-90D1-8231C7C83A84}"/>
              </a:ext>
            </a:extLst>
          </p:cNvPr>
          <p:cNvGraphicFramePr>
            <a:graphicFrameLocks noGrp="1"/>
          </p:cNvGraphicFramePr>
          <p:nvPr>
            <p:ph idx="1"/>
            <p:extLst>
              <p:ext uri="{D42A27DB-BD31-4B8C-83A1-F6EECF244321}">
                <p14:modId xmlns:p14="http://schemas.microsoft.com/office/powerpoint/2010/main" val="3593351741"/>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11DF595-5E4A-1D2F-96DE-5FEDD2E3932E}"/>
              </a:ext>
            </a:extLst>
          </p:cNvPr>
          <p:cNvSpPr>
            <a:spLocks noGrp="1"/>
          </p:cNvSpPr>
          <p:nvPr>
            <p:ph type="sldNum" sz="quarter" idx="12"/>
          </p:nvPr>
        </p:nvSpPr>
        <p:spPr/>
        <p:txBody>
          <a:bodyPr/>
          <a:lstStyle/>
          <a:p>
            <a:fld id="{8A7A6979-0714-4377-B894-6BE4C2D6E202}" type="slidenum">
              <a:rPr lang="en-US" smtClean="0"/>
              <a:pPr/>
              <a:t>16</a:t>
            </a:fld>
            <a:endParaRPr lang="en-US"/>
          </a:p>
        </p:txBody>
      </p:sp>
    </p:spTree>
    <p:extLst>
      <p:ext uri="{BB962C8B-B14F-4D97-AF65-F5344CB8AC3E}">
        <p14:creationId xmlns:p14="http://schemas.microsoft.com/office/powerpoint/2010/main" val="260084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3213-B969-A030-E684-F209EA570205}"/>
              </a:ext>
            </a:extLst>
          </p:cNvPr>
          <p:cNvSpPr>
            <a:spLocks noGrp="1"/>
          </p:cNvSpPr>
          <p:nvPr>
            <p:ph type="title"/>
          </p:nvPr>
        </p:nvSpPr>
        <p:spPr>
          <a:xfrm>
            <a:off x="1726607" y="353398"/>
            <a:ext cx="9139090" cy="1188720"/>
          </a:xfrm>
        </p:spPr>
        <p:txBody>
          <a:bodyPr>
            <a:normAutofit/>
          </a:bodyPr>
          <a:lstStyle/>
          <a:p>
            <a:r>
              <a:rPr lang="en-US" sz="2200"/>
              <a:t>Key findings: transportation access and limitations</a:t>
            </a:r>
          </a:p>
        </p:txBody>
      </p:sp>
      <p:graphicFrame>
        <p:nvGraphicFramePr>
          <p:cNvPr id="4" name="Chart 3">
            <a:extLst>
              <a:ext uri="{FF2B5EF4-FFF2-40B4-BE49-F238E27FC236}">
                <a16:creationId xmlns:a16="http://schemas.microsoft.com/office/drawing/2014/main" id="{F80CABA6-CED7-9F2D-1EF6-96F598366614}"/>
              </a:ext>
            </a:extLst>
          </p:cNvPr>
          <p:cNvGraphicFramePr/>
          <p:nvPr>
            <p:extLst>
              <p:ext uri="{D42A27DB-BD31-4B8C-83A1-F6EECF244321}">
                <p14:modId xmlns:p14="http://schemas.microsoft.com/office/powerpoint/2010/main" val="2721348603"/>
              </p:ext>
            </p:extLst>
          </p:nvPr>
        </p:nvGraphicFramePr>
        <p:xfrm>
          <a:off x="6421035" y="1834555"/>
          <a:ext cx="4444662" cy="4323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2">
            <a:extLst>
              <a:ext uri="{FF2B5EF4-FFF2-40B4-BE49-F238E27FC236}">
                <a16:creationId xmlns:a16="http://schemas.microsoft.com/office/drawing/2014/main" id="{96E158E9-9E2E-A3EA-E142-14B6FF67C373}"/>
              </a:ext>
            </a:extLst>
          </p:cNvPr>
          <p:cNvGraphicFramePr>
            <a:graphicFrameLocks/>
          </p:cNvGraphicFramePr>
          <p:nvPr>
            <p:extLst>
              <p:ext uri="{D42A27DB-BD31-4B8C-83A1-F6EECF244321}">
                <p14:modId xmlns:p14="http://schemas.microsoft.com/office/powerpoint/2010/main" val="2240883458"/>
              </p:ext>
            </p:extLst>
          </p:nvPr>
        </p:nvGraphicFramePr>
        <p:xfrm>
          <a:off x="1007871" y="1834555"/>
          <a:ext cx="5274395" cy="432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68F6EEE-A097-81AC-AA11-C87222C113AB}"/>
              </a:ext>
            </a:extLst>
          </p:cNvPr>
          <p:cNvSpPr>
            <a:spLocks noGrp="1"/>
          </p:cNvSpPr>
          <p:nvPr>
            <p:ph type="sldNum" sz="quarter" idx="12"/>
          </p:nvPr>
        </p:nvSpPr>
        <p:spPr/>
        <p:txBody>
          <a:bodyPr/>
          <a:lstStyle/>
          <a:p>
            <a:fld id="{8A7A6979-0714-4377-B894-6BE4C2D6E202}" type="slidenum">
              <a:rPr lang="en-US" smtClean="0"/>
              <a:pPr/>
              <a:t>17</a:t>
            </a:fld>
            <a:endParaRPr lang="en-US"/>
          </a:p>
        </p:txBody>
      </p:sp>
    </p:spTree>
    <p:extLst>
      <p:ext uri="{BB962C8B-B14F-4D97-AF65-F5344CB8AC3E}">
        <p14:creationId xmlns:p14="http://schemas.microsoft.com/office/powerpoint/2010/main" val="246121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41D9-ECB8-20FC-BA4E-C6D5CA65AA3D}"/>
              </a:ext>
            </a:extLst>
          </p:cNvPr>
          <p:cNvSpPr>
            <a:spLocks noGrp="1"/>
          </p:cNvSpPr>
          <p:nvPr>
            <p:ph type="ctrTitle"/>
          </p:nvPr>
        </p:nvSpPr>
        <p:spPr>
          <a:xfrm>
            <a:off x="965198" y="2490283"/>
            <a:ext cx="5602383" cy="1877437"/>
          </a:xfrm>
        </p:spPr>
        <p:txBody>
          <a:bodyPr>
            <a:normAutofit/>
          </a:bodyPr>
          <a:lstStyle/>
          <a:p>
            <a:r>
              <a:rPr lang="en-US" sz="3500"/>
              <a:t> Recommendations based on key findings</a:t>
            </a:r>
          </a:p>
        </p:txBody>
      </p:sp>
      <p:sp>
        <p:nvSpPr>
          <p:cNvPr id="15" name="Rectangle 14">
            <a:extLst>
              <a:ext uri="{FF2B5EF4-FFF2-40B4-BE49-F238E27FC236}">
                <a16:creationId xmlns:a16="http://schemas.microsoft.com/office/drawing/2014/main" id="{165040EF-32B8-46F3-823C-6BA3A49A7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8FBAB145-313C-9FEF-DAA5-1214901AC3C8}"/>
              </a:ext>
            </a:extLst>
          </p:cNvPr>
          <p:cNvSpPr>
            <a:spLocks noGrp="1"/>
          </p:cNvSpPr>
          <p:nvPr>
            <p:ph type="subTitle" idx="1"/>
          </p:nvPr>
        </p:nvSpPr>
        <p:spPr>
          <a:xfrm>
            <a:off x="8129873" y="2173266"/>
            <a:ext cx="3657119" cy="2511468"/>
          </a:xfrm>
        </p:spPr>
        <p:txBody>
          <a:bodyPr vert="horz" lIns="91440" tIns="45720" rIns="91440" bIns="45720" rtlCol="0" anchor="ctr">
            <a:normAutofit/>
          </a:bodyPr>
          <a:lstStyle/>
          <a:p>
            <a:r>
              <a:rPr lang="en-US" sz="2500">
                <a:solidFill>
                  <a:schemeClr val="bg1">
                    <a:lumMod val="75000"/>
                    <a:lumOff val="25000"/>
                  </a:schemeClr>
                </a:solidFill>
              </a:rPr>
              <a:t>Presented below are recommendations for next steps to improve Amesbury COA services based on key findings above</a:t>
            </a:r>
          </a:p>
        </p:txBody>
      </p:sp>
      <p:sp>
        <p:nvSpPr>
          <p:cNvPr id="3" name="Slide Number Placeholder 2">
            <a:extLst>
              <a:ext uri="{FF2B5EF4-FFF2-40B4-BE49-F238E27FC236}">
                <a16:creationId xmlns:a16="http://schemas.microsoft.com/office/drawing/2014/main" id="{13564FD6-1F77-E38C-A555-94296C62A438}"/>
              </a:ext>
            </a:extLst>
          </p:cNvPr>
          <p:cNvSpPr>
            <a:spLocks noGrp="1"/>
          </p:cNvSpPr>
          <p:nvPr>
            <p:ph type="sldNum" sz="quarter" idx="12"/>
          </p:nvPr>
        </p:nvSpPr>
        <p:spPr/>
        <p:txBody>
          <a:bodyPr/>
          <a:lstStyle/>
          <a:p>
            <a:fld id="{8A7A6979-0714-4377-B894-6BE4C2D6E202}" type="slidenum">
              <a:rPr lang="en-US" smtClean="0"/>
              <a:pPr/>
              <a:t>18</a:t>
            </a:fld>
            <a:endParaRPr lang="en-US"/>
          </a:p>
        </p:txBody>
      </p:sp>
    </p:spTree>
    <p:extLst>
      <p:ext uri="{BB962C8B-B14F-4D97-AF65-F5344CB8AC3E}">
        <p14:creationId xmlns:p14="http://schemas.microsoft.com/office/powerpoint/2010/main" val="225599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5F84-E704-3FC2-F06F-B27A2937E567}"/>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2E0AB861-8FDE-8AD0-6FB6-35A111996C90}"/>
              </a:ext>
            </a:extLst>
          </p:cNvPr>
          <p:cNvSpPr>
            <a:spLocks noGrp="1"/>
          </p:cNvSpPr>
          <p:nvPr>
            <p:ph idx="1"/>
          </p:nvPr>
        </p:nvSpPr>
        <p:spPr/>
        <p:txBody>
          <a:bodyPr vert="horz" lIns="91440" tIns="45720" rIns="91440" bIns="45720" rtlCol="0" anchor="t">
            <a:normAutofit/>
          </a:bodyPr>
          <a:lstStyle/>
          <a:p>
            <a:pPr marL="285750" indent="-285750"/>
            <a:r>
              <a:rPr lang="en-US"/>
              <a:t>Community Needs Assessment of 2023 was conducted in the Spring of 2023 and distributed via mail to over 6,600 Amesbury residents ages 55 years and older </a:t>
            </a:r>
          </a:p>
          <a:p>
            <a:r>
              <a:rPr lang="en-US"/>
              <a:t>333 respondents completed the survey  </a:t>
            </a:r>
          </a:p>
          <a:p>
            <a:r>
              <a:rPr lang="en-US">
                <a:ea typeface="+mn-lt"/>
                <a:cs typeface="+mn-lt"/>
              </a:rPr>
              <a:t>Data from this survey represents respondent experiences from 2022  </a:t>
            </a:r>
            <a:endParaRPr lang="en-US"/>
          </a:p>
        </p:txBody>
      </p:sp>
      <p:sp>
        <p:nvSpPr>
          <p:cNvPr id="4" name="Slide Number Placeholder 3">
            <a:extLst>
              <a:ext uri="{FF2B5EF4-FFF2-40B4-BE49-F238E27FC236}">
                <a16:creationId xmlns:a16="http://schemas.microsoft.com/office/drawing/2014/main" id="{D1D94720-9045-3245-C985-B556783139ED}"/>
              </a:ext>
            </a:extLst>
          </p:cNvPr>
          <p:cNvSpPr>
            <a:spLocks noGrp="1"/>
          </p:cNvSpPr>
          <p:nvPr>
            <p:ph type="sldNum" sz="quarter" idx="12"/>
          </p:nvPr>
        </p:nvSpPr>
        <p:spPr/>
        <p:txBody>
          <a:bodyPr/>
          <a:lstStyle/>
          <a:p>
            <a:fld id="{8A7A6979-0714-4377-B894-6BE4C2D6E202}" type="slidenum">
              <a:rPr lang="en-US" smtClean="0"/>
              <a:pPr/>
              <a:t>1</a:t>
            </a:fld>
            <a:endParaRPr lang="en-US"/>
          </a:p>
        </p:txBody>
      </p:sp>
    </p:spTree>
    <p:extLst>
      <p:ext uri="{BB962C8B-B14F-4D97-AF65-F5344CB8AC3E}">
        <p14:creationId xmlns:p14="http://schemas.microsoft.com/office/powerpoint/2010/main" val="47598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AAD0565-53CD-4D7C-A6AE-8DCFB676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E192-D4DF-44E9-60DA-2F553B925CFF}"/>
              </a:ext>
            </a:extLst>
          </p:cNvPr>
          <p:cNvSpPr>
            <a:spLocks noGrp="1"/>
          </p:cNvSpPr>
          <p:nvPr>
            <p:ph type="title"/>
          </p:nvPr>
        </p:nvSpPr>
        <p:spPr>
          <a:xfrm>
            <a:off x="792805" y="754822"/>
            <a:ext cx="5291327" cy="1188720"/>
          </a:xfrm>
          <a:solidFill>
            <a:srgbClr val="FFFFFF"/>
          </a:solidFill>
          <a:ln>
            <a:solidFill>
              <a:srgbClr val="404040"/>
            </a:solidFill>
          </a:ln>
        </p:spPr>
        <p:txBody>
          <a:bodyPr>
            <a:normAutofit/>
          </a:bodyPr>
          <a:lstStyle/>
          <a:p>
            <a:r>
              <a:rPr lang="en-US" sz="2000"/>
              <a:t>Recommendation: Distribute Newsletter and Flyers To new Locations</a:t>
            </a:r>
          </a:p>
        </p:txBody>
      </p:sp>
      <p:sp>
        <p:nvSpPr>
          <p:cNvPr id="3" name="Content Placeholder 2">
            <a:extLst>
              <a:ext uri="{FF2B5EF4-FFF2-40B4-BE49-F238E27FC236}">
                <a16:creationId xmlns:a16="http://schemas.microsoft.com/office/drawing/2014/main" id="{1DFF44F9-3FF5-7CD6-4917-C3E178344DCB}"/>
              </a:ext>
            </a:extLst>
          </p:cNvPr>
          <p:cNvSpPr>
            <a:spLocks noGrp="1"/>
          </p:cNvSpPr>
          <p:nvPr>
            <p:ph idx="1"/>
          </p:nvPr>
        </p:nvSpPr>
        <p:spPr>
          <a:xfrm>
            <a:off x="792805" y="2164437"/>
            <a:ext cx="5291327" cy="4337963"/>
          </a:xfrm>
        </p:spPr>
        <p:txBody>
          <a:bodyPr vert="horz" lIns="91440" tIns="45720" rIns="91440" bIns="45720" rtlCol="0">
            <a:noAutofit/>
          </a:bodyPr>
          <a:lstStyle/>
          <a:p>
            <a:pPr marL="0" indent="0">
              <a:buNone/>
            </a:pPr>
            <a:r>
              <a:rPr lang="en-US" sz="2000">
                <a:solidFill>
                  <a:schemeClr val="bg1"/>
                </a:solidFill>
              </a:rPr>
              <a:t>100% of respondents hear about events through the newsletter</a:t>
            </a:r>
          </a:p>
          <a:p>
            <a:pPr marL="0" indent="0">
              <a:buNone/>
            </a:pPr>
            <a:r>
              <a:rPr lang="en-US" sz="2000">
                <a:solidFill>
                  <a:schemeClr val="bg1"/>
                </a:solidFill>
              </a:rPr>
              <a:t>Improve outreach with advertisement of newsletters and flyers in new locations:</a:t>
            </a:r>
          </a:p>
          <a:p>
            <a:pPr marL="0" indent="0">
              <a:buNone/>
            </a:pPr>
            <a:r>
              <a:rPr lang="en-US" sz="2000">
                <a:solidFill>
                  <a:schemeClr val="bg1"/>
                </a:solidFill>
              </a:rPr>
              <a:t>	-churches</a:t>
            </a:r>
          </a:p>
          <a:p>
            <a:pPr marL="0" indent="0">
              <a:buNone/>
            </a:pPr>
            <a:r>
              <a:rPr lang="en-US" sz="2000">
                <a:solidFill>
                  <a:schemeClr val="bg1"/>
                </a:solidFill>
              </a:rPr>
              <a:t>            -public transportation</a:t>
            </a:r>
          </a:p>
          <a:p>
            <a:pPr marL="0" indent="0">
              <a:buNone/>
            </a:pPr>
            <a:r>
              <a:rPr lang="en-US" sz="2000">
                <a:solidFill>
                  <a:schemeClr val="bg1"/>
                </a:solidFill>
              </a:rPr>
              <a:t>	-city hall </a:t>
            </a:r>
          </a:p>
          <a:p>
            <a:pPr marL="0" indent="0">
              <a:buNone/>
            </a:pPr>
            <a:r>
              <a:rPr lang="en-US" sz="2000">
                <a:solidFill>
                  <a:schemeClr val="bg1"/>
                </a:solidFill>
              </a:rPr>
              <a:t>	-newsletter to all residents over 55 </a:t>
            </a:r>
          </a:p>
          <a:p>
            <a:pPr marL="0" indent="0">
              <a:buNone/>
            </a:pPr>
            <a:r>
              <a:rPr lang="en-US" sz="2000">
                <a:solidFill>
                  <a:schemeClr val="bg1"/>
                </a:solidFill>
              </a:rPr>
              <a:t>            -grocery stores</a:t>
            </a:r>
          </a:p>
          <a:p>
            <a:pPr lvl="1"/>
            <a:endParaRPr lang="en-US" sz="2200">
              <a:solidFill>
                <a:srgbClr val="FFFFFF"/>
              </a:solidFill>
            </a:endParaRPr>
          </a:p>
        </p:txBody>
      </p:sp>
      <p:sp>
        <p:nvSpPr>
          <p:cNvPr id="17" name="Rectangle 16">
            <a:extLst>
              <a:ext uri="{FF2B5EF4-FFF2-40B4-BE49-F238E27FC236}">
                <a16:creationId xmlns:a16="http://schemas.microsoft.com/office/drawing/2014/main" id="{0B6CB841-CBA1-4DF4-8C19-4C7DDB03A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FD6306-603B-410E-AFCF-2EA2E0639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A2E7B5-FB09-527A-B3A2-178F01B45A10}"/>
              </a:ext>
            </a:extLst>
          </p:cNvPr>
          <p:cNvPicPr>
            <a:picLocks noChangeAspect="1"/>
          </p:cNvPicPr>
          <p:nvPr/>
        </p:nvPicPr>
        <p:blipFill rotWithShape="1">
          <a:blip r:embed="rId3"/>
          <a:srcRect l="5977" r="1509" b="-3"/>
          <a:stretch/>
        </p:blipFill>
        <p:spPr>
          <a:xfrm>
            <a:off x="8020812" y="1126397"/>
            <a:ext cx="3044952" cy="4288536"/>
          </a:xfrm>
          <a:prstGeom prst="rect">
            <a:avLst/>
          </a:prstGeom>
        </p:spPr>
      </p:pic>
      <p:sp>
        <p:nvSpPr>
          <p:cNvPr id="4" name="TextBox 3">
            <a:extLst>
              <a:ext uri="{FF2B5EF4-FFF2-40B4-BE49-F238E27FC236}">
                <a16:creationId xmlns:a16="http://schemas.microsoft.com/office/drawing/2014/main" id="{F7A069CE-6B5B-59D4-D7D5-FA46B11D3CCF}"/>
              </a:ext>
            </a:extLst>
          </p:cNvPr>
          <p:cNvSpPr txBox="1"/>
          <p:nvPr/>
        </p:nvSpPr>
        <p:spPr>
          <a:xfrm>
            <a:off x="8940800" y="5469993"/>
            <a:ext cx="2322670" cy="261610"/>
          </a:xfrm>
          <a:prstGeom prst="rect">
            <a:avLst/>
          </a:prstGeom>
          <a:noFill/>
        </p:spPr>
        <p:txBody>
          <a:bodyPr wrap="square" rtlCol="0">
            <a:spAutoFit/>
          </a:bodyPr>
          <a:lstStyle/>
          <a:p>
            <a:r>
              <a:rPr lang="en-US" sz="1100"/>
              <a:t>(Amesbury Council on Aging, 2023)</a:t>
            </a:r>
          </a:p>
        </p:txBody>
      </p:sp>
      <p:sp>
        <p:nvSpPr>
          <p:cNvPr id="5" name="Slide Number Placeholder 4">
            <a:extLst>
              <a:ext uri="{FF2B5EF4-FFF2-40B4-BE49-F238E27FC236}">
                <a16:creationId xmlns:a16="http://schemas.microsoft.com/office/drawing/2014/main" id="{97758AEC-38A2-B06B-98D8-BA340BAFA71C}"/>
              </a:ext>
            </a:extLst>
          </p:cNvPr>
          <p:cNvSpPr>
            <a:spLocks noGrp="1"/>
          </p:cNvSpPr>
          <p:nvPr>
            <p:ph type="sldNum" sz="quarter" idx="12"/>
          </p:nvPr>
        </p:nvSpPr>
        <p:spPr/>
        <p:txBody>
          <a:bodyPr/>
          <a:lstStyle/>
          <a:p>
            <a:fld id="{8A7A6979-0714-4377-B894-6BE4C2D6E202}" type="slidenum">
              <a:rPr lang="en-US" smtClean="0"/>
              <a:pPr/>
              <a:t>19</a:t>
            </a:fld>
            <a:endParaRPr lang="en-US"/>
          </a:p>
        </p:txBody>
      </p:sp>
    </p:spTree>
    <p:extLst>
      <p:ext uri="{BB962C8B-B14F-4D97-AF65-F5344CB8AC3E}">
        <p14:creationId xmlns:p14="http://schemas.microsoft.com/office/powerpoint/2010/main" val="214255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E192-D4DF-44E9-60DA-2F553B925CF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2000"/>
              <a:t>Recommendation: utilize volunteer skills to offer new opportunities</a:t>
            </a:r>
          </a:p>
        </p:txBody>
      </p:sp>
      <p:sp>
        <p:nvSpPr>
          <p:cNvPr id="3" name="Content Placeholder 2">
            <a:extLst>
              <a:ext uri="{FF2B5EF4-FFF2-40B4-BE49-F238E27FC236}">
                <a16:creationId xmlns:a16="http://schemas.microsoft.com/office/drawing/2014/main" id="{1DFF44F9-3FF5-7CD6-4917-C3E178344DCB}"/>
              </a:ext>
            </a:extLst>
          </p:cNvPr>
          <p:cNvSpPr>
            <a:spLocks noGrp="1"/>
          </p:cNvSpPr>
          <p:nvPr>
            <p:ph idx="1"/>
          </p:nvPr>
        </p:nvSpPr>
        <p:spPr>
          <a:xfrm>
            <a:off x="804672" y="2858703"/>
            <a:ext cx="4716234" cy="3042547"/>
          </a:xfrm>
        </p:spPr>
        <p:txBody>
          <a:bodyPr vert="horz" lIns="91440" tIns="45720" rIns="91440" bIns="45720" rtlCol="0">
            <a:noAutofit/>
          </a:bodyPr>
          <a:lstStyle/>
          <a:p>
            <a:pPr marL="0" indent="0">
              <a:buNone/>
            </a:pPr>
            <a:r>
              <a:rPr lang="en-US" sz="2000">
                <a:solidFill>
                  <a:srgbClr val="FFFFFF"/>
                </a:solidFill>
              </a:rPr>
              <a:t>There is a current overlap between activities people want to see more of and skills volunteers are willing to share. </a:t>
            </a:r>
          </a:p>
          <a:p>
            <a:pPr marL="228600" lvl="1" indent="0">
              <a:buNone/>
            </a:pPr>
            <a:r>
              <a:rPr lang="en-US" sz="2000">
                <a:solidFill>
                  <a:srgbClr val="FFFFFF"/>
                </a:solidFill>
              </a:rPr>
              <a:t>-Contact respondents with skills that match community interests</a:t>
            </a:r>
          </a:p>
          <a:p>
            <a:pPr marL="228600" lvl="1" indent="0">
              <a:buNone/>
            </a:pPr>
            <a:r>
              <a:rPr lang="en-US" sz="2000">
                <a:solidFill>
                  <a:srgbClr val="FFFFFF"/>
                </a:solidFill>
              </a:rPr>
              <a:t>-Have an “idea board” where members can post what they’d like to see next </a:t>
            </a:r>
          </a:p>
          <a:p>
            <a:pPr marL="228600" lvl="1" indent="0">
              <a:buNone/>
            </a:pPr>
            <a:r>
              <a:rPr lang="en-US" sz="2000">
                <a:solidFill>
                  <a:srgbClr val="FFFFFF"/>
                </a:solidFill>
              </a:rPr>
              <a:t>-Pass around sign-up sheet at events to book in facilitators for new events</a:t>
            </a:r>
          </a:p>
        </p:txBody>
      </p:sp>
      <p:sp>
        <p:nvSpPr>
          <p:cNvPr id="1033" name="Rectangle 1032">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ank sheets of paper pinned colored buttons blank sheets of paper pinned colored buttons to wooden wall.toned bulletent board stock pictures, royalty-free photos &amp; images">
            <a:hlinkClick r:id="rId3"/>
            <a:extLst>
              <a:ext uri="{FF2B5EF4-FFF2-40B4-BE49-F238E27FC236}">
                <a16:creationId xmlns:a16="http://schemas.microsoft.com/office/drawing/2014/main" id="{EA08B70C-5CE1-8010-A46D-86BFDF6079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4692" y="1658832"/>
            <a:ext cx="4159568" cy="32236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1F8BFC3-CE89-061D-709C-5625FD3AE71F}"/>
              </a:ext>
            </a:extLst>
          </p:cNvPr>
          <p:cNvSpPr>
            <a:spLocks noGrp="1"/>
          </p:cNvSpPr>
          <p:nvPr>
            <p:ph type="sldNum" sz="quarter" idx="12"/>
          </p:nvPr>
        </p:nvSpPr>
        <p:spPr/>
        <p:txBody>
          <a:bodyPr/>
          <a:lstStyle/>
          <a:p>
            <a:fld id="{8A7A6979-0714-4377-B894-6BE4C2D6E202}" type="slidenum">
              <a:rPr lang="en-US" smtClean="0"/>
              <a:pPr/>
              <a:t>20</a:t>
            </a:fld>
            <a:endParaRPr lang="en-US"/>
          </a:p>
        </p:txBody>
      </p:sp>
    </p:spTree>
    <p:extLst>
      <p:ext uri="{BB962C8B-B14F-4D97-AF65-F5344CB8AC3E}">
        <p14:creationId xmlns:p14="http://schemas.microsoft.com/office/powerpoint/2010/main" val="3521822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34D6-2D45-CBCD-487B-706D24933577}"/>
              </a:ext>
            </a:extLst>
          </p:cNvPr>
          <p:cNvSpPr>
            <a:spLocks noGrp="1"/>
          </p:cNvSpPr>
          <p:nvPr>
            <p:ph type="title"/>
          </p:nvPr>
        </p:nvSpPr>
        <p:spPr>
          <a:xfrm>
            <a:off x="2231136" y="964692"/>
            <a:ext cx="7729728" cy="1188720"/>
          </a:xfrm>
        </p:spPr>
        <p:txBody>
          <a:bodyPr>
            <a:normAutofit/>
          </a:bodyPr>
          <a:lstStyle/>
          <a:p>
            <a:r>
              <a:rPr lang="en-US"/>
              <a:t>Pair Activity Request with volunteer skills</a:t>
            </a:r>
          </a:p>
        </p:txBody>
      </p:sp>
      <p:graphicFrame>
        <p:nvGraphicFramePr>
          <p:cNvPr id="4" name="Content Placeholder 3">
            <a:extLst>
              <a:ext uri="{FF2B5EF4-FFF2-40B4-BE49-F238E27FC236}">
                <a16:creationId xmlns:a16="http://schemas.microsoft.com/office/drawing/2014/main" id="{79AE4D9D-C636-7C53-B29D-5D0FDFC18FD1}"/>
              </a:ext>
            </a:extLst>
          </p:cNvPr>
          <p:cNvGraphicFramePr>
            <a:graphicFrameLocks noGrp="1"/>
          </p:cNvGraphicFramePr>
          <p:nvPr>
            <p:ph idx="1"/>
            <p:extLst>
              <p:ext uri="{D42A27DB-BD31-4B8C-83A1-F6EECF244321}">
                <p14:modId xmlns:p14="http://schemas.microsoft.com/office/powerpoint/2010/main" val="2402994350"/>
              </p:ext>
            </p:extLst>
          </p:nvPr>
        </p:nvGraphicFramePr>
        <p:xfrm>
          <a:off x="1202266" y="2492079"/>
          <a:ext cx="9787467" cy="389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F06FF2C-D205-623A-E30E-F85926CA0337}"/>
              </a:ext>
            </a:extLst>
          </p:cNvPr>
          <p:cNvSpPr>
            <a:spLocks noGrp="1"/>
          </p:cNvSpPr>
          <p:nvPr>
            <p:ph type="sldNum" sz="quarter" idx="12"/>
          </p:nvPr>
        </p:nvSpPr>
        <p:spPr/>
        <p:txBody>
          <a:bodyPr/>
          <a:lstStyle/>
          <a:p>
            <a:fld id="{8A7A6979-0714-4377-B894-6BE4C2D6E202}" type="slidenum">
              <a:rPr lang="en-US" smtClean="0"/>
              <a:pPr/>
              <a:t>21</a:t>
            </a:fld>
            <a:endParaRPr lang="en-US"/>
          </a:p>
        </p:txBody>
      </p:sp>
    </p:spTree>
    <p:extLst>
      <p:ext uri="{BB962C8B-B14F-4D97-AF65-F5344CB8AC3E}">
        <p14:creationId xmlns:p14="http://schemas.microsoft.com/office/powerpoint/2010/main" val="262183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12" name="Rectangle 4111">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E192-D4DF-44E9-60DA-2F553B925CF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2000"/>
              <a:t>Recommendation: provide resources for housing repairs</a:t>
            </a:r>
          </a:p>
        </p:txBody>
      </p:sp>
      <p:sp>
        <p:nvSpPr>
          <p:cNvPr id="3" name="Content Placeholder 2">
            <a:extLst>
              <a:ext uri="{FF2B5EF4-FFF2-40B4-BE49-F238E27FC236}">
                <a16:creationId xmlns:a16="http://schemas.microsoft.com/office/drawing/2014/main" id="{1DFF44F9-3FF5-7CD6-4917-C3E178344DCB}"/>
              </a:ext>
            </a:extLst>
          </p:cNvPr>
          <p:cNvSpPr>
            <a:spLocks noGrp="1"/>
          </p:cNvSpPr>
          <p:nvPr>
            <p:ph idx="1"/>
          </p:nvPr>
        </p:nvSpPr>
        <p:spPr>
          <a:xfrm>
            <a:off x="804672" y="2858703"/>
            <a:ext cx="4475892" cy="3042547"/>
          </a:xfrm>
        </p:spPr>
        <p:txBody>
          <a:bodyPr vert="horz" lIns="91440" tIns="45720" rIns="91440" bIns="45720" rtlCol="0">
            <a:normAutofit lnSpcReduction="10000"/>
          </a:bodyPr>
          <a:lstStyle/>
          <a:p>
            <a:r>
              <a:rPr lang="en-US" sz="2000">
                <a:solidFill>
                  <a:srgbClr val="FFFFFF"/>
                </a:solidFill>
              </a:rPr>
              <a:t>-Assemble a small group to share resources on home repairs and upkeep </a:t>
            </a:r>
          </a:p>
          <a:p>
            <a:r>
              <a:rPr lang="en-US" sz="2000">
                <a:solidFill>
                  <a:srgbClr val="FFFFFF"/>
                </a:solidFill>
              </a:rPr>
              <a:t>-Inclusion of short list of reliable contractors in the newsletter</a:t>
            </a:r>
          </a:p>
          <a:p>
            <a:r>
              <a:rPr lang="en-US" sz="2000">
                <a:solidFill>
                  <a:srgbClr val="FFFFFF"/>
                </a:solidFill>
              </a:rPr>
              <a:t>-Breakfast with the contractors (electricians, plumbers, and mechanics can cover relevant home care topics) </a:t>
            </a:r>
          </a:p>
          <a:p>
            <a:r>
              <a:rPr lang="en-US" sz="2000">
                <a:solidFill>
                  <a:srgbClr val="FFFFFF"/>
                </a:solidFill>
              </a:rPr>
              <a:t>-Renting out basic house repair tools </a:t>
            </a:r>
          </a:p>
        </p:txBody>
      </p:sp>
      <p:sp>
        <p:nvSpPr>
          <p:cNvPr id="4114" name="Rectangle 4113">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ute yellow american house with wood fence near grass Cute yellow american house with wood brown fence near green grass. Flat style. Vector illustration on white background housing stock illustrations">
            <a:hlinkClick r:id="rId3"/>
            <a:extLst>
              <a:ext uri="{FF2B5EF4-FFF2-40B4-BE49-F238E27FC236}">
                <a16:creationId xmlns:a16="http://schemas.microsoft.com/office/drawing/2014/main" id="{402285A8-3ABC-719D-E7E3-30B493EE62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4692" y="1190881"/>
            <a:ext cx="4159568" cy="41595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4F3E4A-233F-FF7B-603C-7F86408894C1}"/>
              </a:ext>
            </a:extLst>
          </p:cNvPr>
          <p:cNvSpPr>
            <a:spLocks noGrp="1"/>
          </p:cNvSpPr>
          <p:nvPr>
            <p:ph type="sldNum" sz="quarter" idx="12"/>
          </p:nvPr>
        </p:nvSpPr>
        <p:spPr/>
        <p:txBody>
          <a:bodyPr/>
          <a:lstStyle/>
          <a:p>
            <a:fld id="{8A7A6979-0714-4377-B894-6BE4C2D6E202}" type="slidenum">
              <a:rPr lang="en-US" smtClean="0"/>
              <a:pPr/>
              <a:t>22</a:t>
            </a:fld>
            <a:endParaRPr lang="en-US"/>
          </a:p>
        </p:txBody>
      </p:sp>
    </p:spTree>
    <p:extLst>
      <p:ext uri="{BB962C8B-B14F-4D97-AF65-F5344CB8AC3E}">
        <p14:creationId xmlns:p14="http://schemas.microsoft.com/office/powerpoint/2010/main" val="229556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21" name="Rectangle 4120">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E192-D4DF-44E9-60DA-2F553B925CF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1800"/>
              <a:t>Recommendation: cooking classes and grocery trips</a:t>
            </a:r>
          </a:p>
        </p:txBody>
      </p:sp>
      <p:sp>
        <p:nvSpPr>
          <p:cNvPr id="3" name="Content Placeholder 2">
            <a:extLst>
              <a:ext uri="{FF2B5EF4-FFF2-40B4-BE49-F238E27FC236}">
                <a16:creationId xmlns:a16="http://schemas.microsoft.com/office/drawing/2014/main" id="{1DFF44F9-3FF5-7CD6-4917-C3E178344DCB}"/>
              </a:ext>
            </a:extLst>
          </p:cNvPr>
          <p:cNvSpPr>
            <a:spLocks noGrp="1"/>
          </p:cNvSpPr>
          <p:nvPr>
            <p:ph idx="1"/>
          </p:nvPr>
        </p:nvSpPr>
        <p:spPr>
          <a:xfrm>
            <a:off x="804672" y="2858703"/>
            <a:ext cx="4475892" cy="3042547"/>
          </a:xfrm>
        </p:spPr>
        <p:txBody>
          <a:bodyPr vert="horz" lIns="91440" tIns="45720" rIns="91440" bIns="45720" rtlCol="0">
            <a:normAutofit lnSpcReduction="10000"/>
          </a:bodyPr>
          <a:lstStyle/>
          <a:p>
            <a:r>
              <a:rPr lang="en-US" sz="2000">
                <a:solidFill>
                  <a:srgbClr val="FFFFFF"/>
                </a:solidFill>
              </a:rPr>
              <a:t>Meals on a budget:</a:t>
            </a:r>
          </a:p>
          <a:p>
            <a:pPr lvl="1"/>
            <a:r>
              <a:rPr lang="en-US" sz="2000">
                <a:solidFill>
                  <a:srgbClr val="FFFFFF"/>
                </a:solidFill>
              </a:rPr>
              <a:t>-Expand cooking classes led by members to include basic cooking skills and affordable recipes</a:t>
            </a:r>
          </a:p>
          <a:p>
            <a:r>
              <a:rPr lang="en-US" sz="2000">
                <a:solidFill>
                  <a:srgbClr val="FFFFFF"/>
                </a:solidFill>
              </a:rPr>
              <a:t>Grocery store tours: </a:t>
            </a:r>
          </a:p>
          <a:p>
            <a:pPr lvl="1"/>
            <a:r>
              <a:rPr lang="en-US" sz="2000">
                <a:solidFill>
                  <a:srgbClr val="FFFFFF"/>
                </a:solidFill>
              </a:rPr>
              <a:t>-Grocery groups could shop together weekly to assist those who have a hard time getting groceries on their own</a:t>
            </a:r>
          </a:p>
          <a:p>
            <a:endParaRPr lang="en-US">
              <a:solidFill>
                <a:srgbClr val="FFFFFF"/>
              </a:solidFill>
            </a:endParaRPr>
          </a:p>
          <a:p>
            <a:endParaRPr lang="en-US">
              <a:solidFill>
                <a:srgbClr val="FFFFFF"/>
              </a:solidFill>
            </a:endParaRPr>
          </a:p>
        </p:txBody>
      </p:sp>
      <p:sp>
        <p:nvSpPr>
          <p:cNvPr id="4123" name="Rectangle 4122">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Rectangle 4124">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ppy senior couple is shopping with cart and basket in grocery store Happy senior couple is shopping with cart and basket in grocery store. Elderly man and woman shopping. Concept of mature people shopping together at the store. Flat cartoon vector illustration old person in grocery store stock illustrations">
            <a:hlinkClick r:id="rId3"/>
            <a:extLst>
              <a:ext uri="{FF2B5EF4-FFF2-40B4-BE49-F238E27FC236}">
                <a16:creationId xmlns:a16="http://schemas.microsoft.com/office/drawing/2014/main" id="{2E1D7E94-8921-3FBC-3A0C-DD6A9BA4E3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50" r="13857" b="-1"/>
          <a:stretch/>
        </p:blipFill>
        <p:spPr bwMode="auto">
          <a:xfrm>
            <a:off x="7208520" y="1126397"/>
            <a:ext cx="3867912" cy="4288536"/>
          </a:xfrm>
          <a:prstGeom prst="rect">
            <a:avLst/>
          </a:prstGeom>
          <a:noFill/>
          <a:ln w="31750">
            <a:no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51FC41C-7717-F9B1-545C-BD8A4514C2CD}"/>
              </a:ext>
            </a:extLst>
          </p:cNvPr>
          <p:cNvSpPr>
            <a:spLocks noGrp="1"/>
          </p:cNvSpPr>
          <p:nvPr>
            <p:ph type="sldNum" sz="quarter" idx="12"/>
          </p:nvPr>
        </p:nvSpPr>
        <p:spPr/>
        <p:txBody>
          <a:bodyPr/>
          <a:lstStyle/>
          <a:p>
            <a:fld id="{8A7A6979-0714-4377-B894-6BE4C2D6E202}" type="slidenum">
              <a:rPr lang="en-US" smtClean="0"/>
              <a:pPr/>
              <a:t>23</a:t>
            </a:fld>
            <a:endParaRPr lang="en-US"/>
          </a:p>
        </p:txBody>
      </p:sp>
    </p:spTree>
    <p:extLst>
      <p:ext uri="{BB962C8B-B14F-4D97-AF65-F5344CB8AC3E}">
        <p14:creationId xmlns:p14="http://schemas.microsoft.com/office/powerpoint/2010/main" val="443386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30" name="Rectangle 4129">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E192-D4DF-44E9-60DA-2F553B925CF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2000"/>
              <a:t>Recommendation: expand transportation opportunities</a:t>
            </a:r>
          </a:p>
        </p:txBody>
      </p:sp>
      <p:sp>
        <p:nvSpPr>
          <p:cNvPr id="3" name="Content Placeholder 2">
            <a:extLst>
              <a:ext uri="{FF2B5EF4-FFF2-40B4-BE49-F238E27FC236}">
                <a16:creationId xmlns:a16="http://schemas.microsoft.com/office/drawing/2014/main" id="{1DFF44F9-3FF5-7CD6-4917-C3E178344DCB}"/>
              </a:ext>
            </a:extLst>
          </p:cNvPr>
          <p:cNvSpPr>
            <a:spLocks noGrp="1"/>
          </p:cNvSpPr>
          <p:nvPr>
            <p:ph idx="1"/>
          </p:nvPr>
        </p:nvSpPr>
        <p:spPr>
          <a:xfrm>
            <a:off x="804672" y="2858703"/>
            <a:ext cx="4475892" cy="3042547"/>
          </a:xfrm>
        </p:spPr>
        <p:txBody>
          <a:bodyPr vert="horz" lIns="91440" tIns="45720" rIns="91440" bIns="45720" rtlCol="0">
            <a:normAutofit/>
          </a:bodyPr>
          <a:lstStyle/>
          <a:p>
            <a:r>
              <a:rPr lang="en-US" sz="2000">
                <a:solidFill>
                  <a:schemeClr val="bg1"/>
                </a:solidFill>
              </a:rPr>
              <a:t>Further advertise COA van opportunities:</a:t>
            </a:r>
          </a:p>
          <a:p>
            <a:pPr lvl="1"/>
            <a:r>
              <a:rPr lang="en-US" sz="2000">
                <a:solidFill>
                  <a:schemeClr val="bg1"/>
                </a:solidFill>
              </a:rPr>
              <a:t>-Respondents expressed need for transportation to out of town doctor's appointments and hospitals</a:t>
            </a:r>
          </a:p>
          <a:p>
            <a:pPr lvl="1"/>
            <a:r>
              <a:rPr lang="en-US" sz="2000">
                <a:solidFill>
                  <a:schemeClr val="bg1"/>
                </a:solidFill>
              </a:rPr>
              <a:t>-Post van schedule on newsletter and website </a:t>
            </a:r>
          </a:p>
          <a:p>
            <a:pPr marL="0" indent="0">
              <a:buNone/>
            </a:pPr>
            <a:r>
              <a:rPr lang="en-US" sz="2000">
                <a:solidFill>
                  <a:srgbClr val="FFFFFF"/>
                </a:solidFill>
              </a:rPr>
              <a:t> </a:t>
            </a:r>
          </a:p>
          <a:p>
            <a:pPr marL="0" indent="0">
              <a:buNone/>
            </a:pPr>
            <a:endParaRPr lang="en-US" sz="2000">
              <a:solidFill>
                <a:srgbClr val="FFFFFF"/>
              </a:solidFill>
            </a:endParaRPr>
          </a:p>
          <a:p>
            <a:endParaRPr lang="en-US" sz="2000">
              <a:solidFill>
                <a:srgbClr val="FFFFFF"/>
              </a:solidFill>
            </a:endParaRPr>
          </a:p>
          <a:p>
            <a:endParaRPr lang="en-US" sz="2000">
              <a:solidFill>
                <a:srgbClr val="FFFFFF"/>
              </a:solidFill>
            </a:endParaRPr>
          </a:p>
        </p:txBody>
      </p:sp>
      <p:sp>
        <p:nvSpPr>
          <p:cNvPr id="4132" name="Rectangle 4131">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4" name="Rectangle 4133">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622FB2-60E1-37ED-F3F6-819196013FBB}"/>
              </a:ext>
            </a:extLst>
          </p:cNvPr>
          <p:cNvPicPr>
            <a:picLocks noChangeAspect="1"/>
          </p:cNvPicPr>
          <p:nvPr/>
        </p:nvPicPr>
        <p:blipFill rotWithShape="1">
          <a:blip r:embed="rId3"/>
          <a:srcRect l="7044" r="7497" b="-4"/>
          <a:stretch/>
        </p:blipFill>
        <p:spPr>
          <a:xfrm>
            <a:off x="7208520" y="1126397"/>
            <a:ext cx="3867912" cy="4288536"/>
          </a:xfrm>
          <a:prstGeom prst="rect">
            <a:avLst/>
          </a:prstGeom>
          <a:ln w="31750">
            <a:noFill/>
          </a:ln>
        </p:spPr>
      </p:pic>
      <p:sp>
        <p:nvSpPr>
          <p:cNvPr id="6" name="TextBox 5">
            <a:extLst>
              <a:ext uri="{FF2B5EF4-FFF2-40B4-BE49-F238E27FC236}">
                <a16:creationId xmlns:a16="http://schemas.microsoft.com/office/drawing/2014/main" id="{975D2A01-CBBD-59E2-C200-121FC4E5B4FF}"/>
              </a:ext>
            </a:extLst>
          </p:cNvPr>
          <p:cNvSpPr txBox="1"/>
          <p:nvPr/>
        </p:nvSpPr>
        <p:spPr>
          <a:xfrm>
            <a:off x="9064658" y="5444148"/>
            <a:ext cx="2322670" cy="261610"/>
          </a:xfrm>
          <a:prstGeom prst="rect">
            <a:avLst/>
          </a:prstGeom>
          <a:noFill/>
        </p:spPr>
        <p:txBody>
          <a:bodyPr wrap="square" rtlCol="0">
            <a:spAutoFit/>
          </a:bodyPr>
          <a:lstStyle/>
          <a:p>
            <a:r>
              <a:rPr lang="en-US" sz="1100"/>
              <a:t>(Amesbury Council on Aging, 2023)</a:t>
            </a:r>
          </a:p>
        </p:txBody>
      </p:sp>
      <p:sp>
        <p:nvSpPr>
          <p:cNvPr id="4" name="Slide Number Placeholder 3">
            <a:extLst>
              <a:ext uri="{FF2B5EF4-FFF2-40B4-BE49-F238E27FC236}">
                <a16:creationId xmlns:a16="http://schemas.microsoft.com/office/drawing/2014/main" id="{E17D6D09-359F-AC94-1EE8-75E532BA36B3}"/>
              </a:ext>
            </a:extLst>
          </p:cNvPr>
          <p:cNvSpPr>
            <a:spLocks noGrp="1"/>
          </p:cNvSpPr>
          <p:nvPr>
            <p:ph type="sldNum" sz="quarter" idx="12"/>
          </p:nvPr>
        </p:nvSpPr>
        <p:spPr/>
        <p:txBody>
          <a:bodyPr/>
          <a:lstStyle/>
          <a:p>
            <a:fld id="{8A7A6979-0714-4377-B894-6BE4C2D6E202}" type="slidenum">
              <a:rPr lang="en-US" smtClean="0"/>
              <a:pPr/>
              <a:t>24</a:t>
            </a:fld>
            <a:endParaRPr lang="en-US"/>
          </a:p>
        </p:txBody>
      </p:sp>
    </p:spTree>
    <p:extLst>
      <p:ext uri="{BB962C8B-B14F-4D97-AF65-F5344CB8AC3E}">
        <p14:creationId xmlns:p14="http://schemas.microsoft.com/office/powerpoint/2010/main" val="270589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48" name="Rectangle 4147">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CE192-D4DF-44E9-60DA-2F553B925CFF}"/>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t>Collecting Additional data</a:t>
            </a:r>
          </a:p>
        </p:txBody>
      </p:sp>
      <p:sp>
        <p:nvSpPr>
          <p:cNvPr id="3" name="Content Placeholder 2">
            <a:extLst>
              <a:ext uri="{FF2B5EF4-FFF2-40B4-BE49-F238E27FC236}">
                <a16:creationId xmlns:a16="http://schemas.microsoft.com/office/drawing/2014/main" id="{1DFF44F9-3FF5-7CD6-4917-C3E178344DCB}"/>
              </a:ext>
            </a:extLst>
          </p:cNvPr>
          <p:cNvSpPr>
            <a:spLocks noGrp="1"/>
          </p:cNvSpPr>
          <p:nvPr>
            <p:ph idx="1"/>
          </p:nvPr>
        </p:nvSpPr>
        <p:spPr>
          <a:xfrm>
            <a:off x="804672" y="2858703"/>
            <a:ext cx="4475892" cy="3042547"/>
          </a:xfrm>
        </p:spPr>
        <p:txBody>
          <a:bodyPr vert="horz" lIns="91440" tIns="45720" rIns="91440" bIns="45720" rtlCol="0">
            <a:normAutofit fontScale="92500" lnSpcReduction="10000"/>
          </a:bodyPr>
          <a:lstStyle/>
          <a:p>
            <a:pPr marL="0" indent="0">
              <a:buNone/>
            </a:pPr>
            <a:r>
              <a:rPr lang="en-US" sz="2000">
                <a:solidFill>
                  <a:srgbClr val="FFFFFF"/>
                </a:solidFill>
              </a:rPr>
              <a:t>Additional data collection methods could include:</a:t>
            </a:r>
          </a:p>
          <a:p>
            <a:pPr marL="228600" lvl="1" indent="0">
              <a:buNone/>
            </a:pPr>
            <a:r>
              <a:rPr lang="en-US" sz="2000">
                <a:solidFill>
                  <a:srgbClr val="FFFFFF"/>
                </a:solidFill>
              </a:rPr>
              <a:t>-Focus groups of 5-7 residents to understand needs based on priority areas (food security, housing repairs, transportation, etc.)</a:t>
            </a:r>
          </a:p>
          <a:p>
            <a:pPr marL="228600" lvl="1" indent="0">
              <a:buNone/>
            </a:pPr>
            <a:r>
              <a:rPr lang="en-US" sz="2000">
                <a:solidFill>
                  <a:srgbClr val="FFFFFF"/>
                </a:solidFill>
              </a:rPr>
              <a:t>-Key informant interviews to gain various perspectives on resources available to the COA (ex: COA members, volunteers, and staff) </a:t>
            </a:r>
          </a:p>
          <a:p>
            <a:pPr marL="0" indent="0">
              <a:buNone/>
            </a:pPr>
            <a:endParaRPr lang="en-US">
              <a:solidFill>
                <a:srgbClr val="FFFFFF"/>
              </a:solidFill>
            </a:endParaRPr>
          </a:p>
          <a:p>
            <a:endParaRPr lang="en-US">
              <a:solidFill>
                <a:srgbClr val="FFFFFF"/>
              </a:solidFill>
            </a:endParaRPr>
          </a:p>
          <a:p>
            <a:endParaRPr lang="en-US">
              <a:solidFill>
                <a:srgbClr val="FFFFFF"/>
              </a:solidFill>
            </a:endParaRPr>
          </a:p>
        </p:txBody>
      </p:sp>
      <p:sp>
        <p:nvSpPr>
          <p:cNvPr id="4150" name="Rectangle 4149">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2" name="Rectangle 4151">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Business Meeting - modern vector cartoon characters illustration Business Consultation - vector illustration of office situation. Cartoon people characters of senior, young men, women at the conference discussion. Scene of company director, manager consulting team focus groups old people cartoon stock illustrations">
            <a:hlinkClick r:id="rId3"/>
            <a:extLst>
              <a:ext uri="{FF2B5EF4-FFF2-40B4-BE49-F238E27FC236}">
                <a16:creationId xmlns:a16="http://schemas.microsoft.com/office/drawing/2014/main" id="{A505712C-86DB-4FD2-5E21-BB20856E32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4692" y="1799218"/>
            <a:ext cx="4159568" cy="29428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4222A5E-12F8-04A1-22BF-D3782FEF4527}"/>
              </a:ext>
            </a:extLst>
          </p:cNvPr>
          <p:cNvSpPr>
            <a:spLocks noGrp="1"/>
          </p:cNvSpPr>
          <p:nvPr>
            <p:ph type="sldNum" sz="quarter" idx="12"/>
          </p:nvPr>
        </p:nvSpPr>
        <p:spPr/>
        <p:txBody>
          <a:bodyPr/>
          <a:lstStyle/>
          <a:p>
            <a:fld id="{8A7A6979-0714-4377-B894-6BE4C2D6E202}" type="slidenum">
              <a:rPr lang="en-US" smtClean="0"/>
              <a:pPr/>
              <a:t>25</a:t>
            </a:fld>
            <a:endParaRPr lang="en-US"/>
          </a:p>
        </p:txBody>
      </p:sp>
    </p:spTree>
    <p:extLst>
      <p:ext uri="{BB962C8B-B14F-4D97-AF65-F5344CB8AC3E}">
        <p14:creationId xmlns:p14="http://schemas.microsoft.com/office/powerpoint/2010/main" val="231352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5F84-E704-3FC2-F06F-B27A2937E567}"/>
              </a:ext>
            </a:extLst>
          </p:cNvPr>
          <p:cNvSpPr>
            <a:spLocks noGrp="1"/>
          </p:cNvSpPr>
          <p:nvPr>
            <p:ph type="title"/>
          </p:nvPr>
        </p:nvSpPr>
        <p:spPr/>
        <p:txBody>
          <a:bodyPr/>
          <a:lstStyle/>
          <a:p>
            <a:r>
              <a:rPr lang="en-US"/>
              <a:t>Challenges </a:t>
            </a:r>
          </a:p>
        </p:txBody>
      </p:sp>
      <p:sp>
        <p:nvSpPr>
          <p:cNvPr id="3" name="Content Placeholder 2">
            <a:extLst>
              <a:ext uri="{FF2B5EF4-FFF2-40B4-BE49-F238E27FC236}">
                <a16:creationId xmlns:a16="http://schemas.microsoft.com/office/drawing/2014/main" id="{2E0AB861-8FDE-8AD0-6FB6-35A111996C90}"/>
              </a:ext>
            </a:extLst>
          </p:cNvPr>
          <p:cNvSpPr>
            <a:spLocks noGrp="1"/>
          </p:cNvSpPr>
          <p:nvPr>
            <p:ph idx="1"/>
          </p:nvPr>
        </p:nvSpPr>
        <p:spPr/>
        <p:txBody>
          <a:bodyPr vert="horz" lIns="91440" tIns="45720" rIns="91440" bIns="45720" rtlCol="0" anchor="t">
            <a:normAutofit fontScale="47500" lnSpcReduction="20000"/>
          </a:bodyPr>
          <a:lstStyle/>
          <a:p>
            <a:pPr algn="l"/>
            <a:r>
              <a:rPr lang="en-US" sz="4000" b="0" i="0">
                <a:solidFill>
                  <a:srgbClr val="242424"/>
                </a:solidFill>
                <a:effectLst/>
                <a:latin typeface="Calibri" panose="020F0502020204030204" pitchFamily="34" charset="0"/>
              </a:rPr>
              <a:t>According to the National Research Center, Inc., an average response rate for a Citizens survey,  mailed and conducted online is 20-30%. Amesbury’s COA Needs Assessment Survey had a 5% response rate. The Council on Aging board and Director suspect the low response rate could be due to the inability to initially mail all surveys out to the entire group of 55 and older adults. Eventually, the second group from the Clerk’s list of residents was mailed but the momentum may have been affected. A second theory is the survey may have needed to be shortened. The experts suggest, having a well-designed survey, providing financial remunerations, sending personalized invitations, offering regular reminders, and using more than one recruitment strategy are evidence-based approaches to improve response rates. (</a:t>
            </a:r>
            <a:r>
              <a:rPr lang="en-US" sz="4000" b="0" i="0" err="1">
                <a:solidFill>
                  <a:srgbClr val="242424"/>
                </a:solidFill>
                <a:effectLst/>
                <a:latin typeface="Calibri" panose="020F0502020204030204" pitchFamily="34" charset="0"/>
              </a:rPr>
              <a:t>NIH.gov</a:t>
            </a:r>
            <a:r>
              <a:rPr lang="en-US" sz="4000" b="0" i="0">
                <a:solidFill>
                  <a:srgbClr val="242424"/>
                </a:solidFill>
                <a:effectLst/>
                <a:latin typeface="Calibri" panose="020F0502020204030204" pitchFamily="34" charset="0"/>
              </a:rPr>
              <a:t> May 25, 2023).</a:t>
            </a:r>
          </a:p>
        </p:txBody>
      </p:sp>
      <p:sp>
        <p:nvSpPr>
          <p:cNvPr id="4" name="Slide Number Placeholder 3">
            <a:extLst>
              <a:ext uri="{FF2B5EF4-FFF2-40B4-BE49-F238E27FC236}">
                <a16:creationId xmlns:a16="http://schemas.microsoft.com/office/drawing/2014/main" id="{D1D94720-9045-3245-C985-B556783139ED}"/>
              </a:ext>
            </a:extLst>
          </p:cNvPr>
          <p:cNvSpPr>
            <a:spLocks noGrp="1"/>
          </p:cNvSpPr>
          <p:nvPr>
            <p:ph type="sldNum" sz="quarter" idx="12"/>
          </p:nvPr>
        </p:nvSpPr>
        <p:spPr/>
        <p:txBody>
          <a:bodyPr/>
          <a:lstStyle/>
          <a:p>
            <a:fld id="{8A7A6979-0714-4377-B894-6BE4C2D6E202}" type="slidenum">
              <a:rPr lang="en-US" smtClean="0"/>
              <a:pPr/>
              <a:t>26</a:t>
            </a:fld>
            <a:endParaRPr lang="en-US"/>
          </a:p>
        </p:txBody>
      </p:sp>
    </p:spTree>
    <p:extLst>
      <p:ext uri="{BB962C8B-B14F-4D97-AF65-F5344CB8AC3E}">
        <p14:creationId xmlns:p14="http://schemas.microsoft.com/office/powerpoint/2010/main" val="3155799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5F84-E704-3FC2-F06F-B27A2937E567}"/>
              </a:ext>
            </a:extLst>
          </p:cNvPr>
          <p:cNvSpPr>
            <a:spLocks noGrp="1"/>
          </p:cNvSpPr>
          <p:nvPr>
            <p:ph type="title"/>
          </p:nvPr>
        </p:nvSpPr>
        <p:spPr/>
        <p:txBody>
          <a:bodyPr/>
          <a:lstStyle/>
          <a:p>
            <a:r>
              <a:rPr lang="en-US"/>
              <a:t>Acknowledgments </a:t>
            </a:r>
          </a:p>
        </p:txBody>
      </p:sp>
      <p:sp>
        <p:nvSpPr>
          <p:cNvPr id="3" name="Content Placeholder 2">
            <a:extLst>
              <a:ext uri="{FF2B5EF4-FFF2-40B4-BE49-F238E27FC236}">
                <a16:creationId xmlns:a16="http://schemas.microsoft.com/office/drawing/2014/main" id="{2E0AB861-8FDE-8AD0-6FB6-35A111996C90}"/>
              </a:ext>
            </a:extLst>
          </p:cNvPr>
          <p:cNvSpPr>
            <a:spLocks noGrp="1"/>
          </p:cNvSpPr>
          <p:nvPr>
            <p:ph idx="1"/>
          </p:nvPr>
        </p:nvSpPr>
        <p:spPr/>
        <p:txBody>
          <a:bodyPr vert="horz" lIns="91440" tIns="45720" rIns="91440" bIns="45720" rtlCol="0" anchor="t">
            <a:normAutofit fontScale="47500" lnSpcReduction="20000"/>
          </a:bodyPr>
          <a:lstStyle/>
          <a:p>
            <a:pPr algn="l"/>
            <a:r>
              <a:rPr lang="en-US" sz="4000" b="0" i="0">
                <a:solidFill>
                  <a:srgbClr val="242424"/>
                </a:solidFill>
                <a:effectLst/>
                <a:latin typeface="Calibri" panose="020F0502020204030204" pitchFamily="34" charset="0"/>
              </a:rPr>
              <a:t>Although the response rate was low, the feedback we received was helpful to better understand the needs of the community and  establish future goals. The COA Director and her board are appreciative to those that completed the survey for their insight and opinions. The Director wishes to thank the Age Friendly Task Force for their contribution, the Council on Aging Staff, Board, and other volunteers for helping to create and distribute the 6600 Needs Assessments. And to UMass Lowell’s Public Health Department, specifically Dr. Sabrina Noel and her students, Kyle Fahey, Erin Connors and Kate Quinn for analyzing the data and creating a report to share with the community.  We will learn, adjust, repeat!</a:t>
            </a:r>
            <a:endParaRPr lang="en-US" sz="4000"/>
          </a:p>
        </p:txBody>
      </p:sp>
      <p:sp>
        <p:nvSpPr>
          <p:cNvPr id="4" name="Slide Number Placeholder 3">
            <a:extLst>
              <a:ext uri="{FF2B5EF4-FFF2-40B4-BE49-F238E27FC236}">
                <a16:creationId xmlns:a16="http://schemas.microsoft.com/office/drawing/2014/main" id="{D1D94720-9045-3245-C985-B556783139ED}"/>
              </a:ext>
            </a:extLst>
          </p:cNvPr>
          <p:cNvSpPr>
            <a:spLocks noGrp="1"/>
          </p:cNvSpPr>
          <p:nvPr>
            <p:ph type="sldNum" sz="quarter" idx="12"/>
          </p:nvPr>
        </p:nvSpPr>
        <p:spPr/>
        <p:txBody>
          <a:bodyPr/>
          <a:lstStyle/>
          <a:p>
            <a:fld id="{8A7A6979-0714-4377-B894-6BE4C2D6E202}" type="slidenum">
              <a:rPr lang="en-US" smtClean="0"/>
              <a:pPr/>
              <a:t>27</a:t>
            </a:fld>
            <a:endParaRPr lang="en-US"/>
          </a:p>
        </p:txBody>
      </p:sp>
    </p:spTree>
    <p:extLst>
      <p:ext uri="{BB962C8B-B14F-4D97-AF65-F5344CB8AC3E}">
        <p14:creationId xmlns:p14="http://schemas.microsoft.com/office/powerpoint/2010/main" val="316506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3DCE-7273-177D-33D9-CCFFE2F12F1A}"/>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E000DE18-D109-677C-1C58-6F8724E92000}"/>
              </a:ext>
            </a:extLst>
          </p:cNvPr>
          <p:cNvSpPr>
            <a:spLocks noGrp="1"/>
          </p:cNvSpPr>
          <p:nvPr>
            <p:ph idx="1"/>
          </p:nvPr>
        </p:nvSpPr>
        <p:spPr/>
        <p:txBody>
          <a:bodyPr>
            <a:normAutofit fontScale="92500"/>
          </a:bodyPr>
          <a:lstStyle/>
          <a:p>
            <a:pPr marL="0" indent="0">
              <a:buNone/>
            </a:pPr>
            <a:r>
              <a:rPr lang="en-US">
                <a:solidFill>
                  <a:srgbClr val="000000"/>
                </a:solidFill>
              </a:rPr>
              <a:t>Amesbury Council on Aging. (2023, September 11). </a:t>
            </a:r>
            <a:r>
              <a:rPr lang="en-US" i="1">
                <a:solidFill>
                  <a:srgbClr val="000000"/>
                </a:solidFill>
              </a:rPr>
              <a:t>2023 Needs Assessment Completed- Combination of Online &amp; Manual Responses- MFM Version #1-Corrected 9.6.23. </a:t>
            </a:r>
            <a:endParaRPr lang="en-US">
              <a:solidFill>
                <a:srgbClr val="000000"/>
              </a:solidFill>
            </a:endParaRPr>
          </a:p>
          <a:p>
            <a:pPr marL="0" indent="0">
              <a:buNone/>
            </a:pPr>
            <a:r>
              <a:rPr lang="en-US">
                <a:solidFill>
                  <a:srgbClr val="000000"/>
                </a:solidFill>
              </a:rPr>
              <a:t>Amesbury Council on Aging. (2023, September 15). </a:t>
            </a:r>
            <a:r>
              <a:rPr lang="en-US" i="1">
                <a:solidFill>
                  <a:srgbClr val="000000"/>
                </a:solidFill>
              </a:rPr>
              <a:t>Council on Aging. </a:t>
            </a:r>
            <a:r>
              <a:rPr lang="en-US">
                <a:solidFill>
                  <a:srgbClr val="000000"/>
                </a:solidFill>
              </a:rPr>
              <a:t>Amesburyma.gov. </a:t>
            </a:r>
            <a:r>
              <a:rPr lang="en-US">
                <a:solidFill>
                  <a:srgbClr val="000000"/>
                </a:solidFill>
                <a:hlinkClick r:id="rId3"/>
              </a:rPr>
              <a:t>https://www.amesburyma.gov/323/Council-on-Aging</a:t>
            </a:r>
            <a:endParaRPr lang="en-US">
              <a:solidFill>
                <a:srgbClr val="000000"/>
              </a:solidFill>
            </a:endParaRPr>
          </a:p>
          <a:p>
            <a:pPr marL="0" indent="0">
              <a:buNone/>
            </a:pPr>
            <a:r>
              <a:rPr lang="en-US">
                <a:solidFill>
                  <a:srgbClr val="000000"/>
                </a:solidFill>
                <a:effectLst/>
              </a:rPr>
              <a:t>Amesbury Council on Aging. </a:t>
            </a:r>
            <a:r>
              <a:rPr lang="en-US">
                <a:solidFill>
                  <a:srgbClr val="000000"/>
                </a:solidFill>
              </a:rPr>
              <a:t>(2023, September 15). </a:t>
            </a:r>
            <a:r>
              <a:rPr lang="en-US" i="1">
                <a:solidFill>
                  <a:srgbClr val="000000"/>
                </a:solidFill>
              </a:rPr>
              <a:t>Carriage Town Senior Newsletter. </a:t>
            </a:r>
            <a:r>
              <a:rPr lang="en-US">
                <a:solidFill>
                  <a:srgbClr val="000000"/>
                </a:solidFill>
              </a:rPr>
              <a:t>Mycommunityonline.com. </a:t>
            </a:r>
            <a:r>
              <a:rPr lang="en-US">
                <a:solidFill>
                  <a:srgbClr val="000000"/>
                </a:solidFill>
                <a:hlinkClick r:id="rId4"/>
              </a:rPr>
              <a:t>https://container.mycommunityonline.com/bulletins/06/5290/20231001N.pdf</a:t>
            </a:r>
            <a:endParaRPr lang="en-US">
              <a:solidFill>
                <a:srgbClr val="000000"/>
              </a:solidFill>
            </a:endParaRPr>
          </a:p>
          <a:p>
            <a:pPr marL="0" indent="0">
              <a:buNone/>
            </a:pPr>
            <a:r>
              <a:rPr lang="en-US">
                <a:solidFill>
                  <a:srgbClr val="000000"/>
                </a:solidFill>
              </a:rPr>
              <a:t>Amesbury Council on Aging. (2023, September 29). </a:t>
            </a:r>
            <a:r>
              <a:rPr lang="en-US" i="1">
                <a:solidFill>
                  <a:srgbClr val="000000"/>
                </a:solidFill>
              </a:rPr>
              <a:t>Council on Aging to Launch COAVan in April. </a:t>
            </a:r>
            <a:r>
              <a:rPr lang="en-US">
                <a:solidFill>
                  <a:srgbClr val="000000"/>
                </a:solidFill>
              </a:rPr>
              <a:t>Amesburyma.gov. </a:t>
            </a:r>
            <a:r>
              <a:rPr lang="en-US">
                <a:solidFill>
                  <a:srgbClr val="000000"/>
                </a:solidFill>
                <a:hlinkClick r:id="rId5"/>
              </a:rPr>
              <a:t>https://www.amesburyma.gov/CivicAlerts.aspx?AID=19</a:t>
            </a:r>
            <a:endParaRPr lang="en-US">
              <a:solidFill>
                <a:srgbClr val="000000"/>
              </a:solidFill>
            </a:endParaRPr>
          </a:p>
          <a:p>
            <a:pPr marL="0" indent="0">
              <a:buNone/>
            </a:pPr>
            <a:endParaRPr lang="en-US" b="0" i="0">
              <a:solidFill>
                <a:srgbClr val="000000"/>
              </a:solidFill>
              <a:effectLst/>
              <a:latin typeface="source-serif-pro"/>
            </a:endParaRPr>
          </a:p>
          <a:p>
            <a:pPr marL="0" indent="0">
              <a:buNone/>
            </a:pPr>
            <a:endParaRPr lang="en-US"/>
          </a:p>
        </p:txBody>
      </p:sp>
      <p:sp>
        <p:nvSpPr>
          <p:cNvPr id="4" name="Slide Number Placeholder 3">
            <a:extLst>
              <a:ext uri="{FF2B5EF4-FFF2-40B4-BE49-F238E27FC236}">
                <a16:creationId xmlns:a16="http://schemas.microsoft.com/office/drawing/2014/main" id="{E3354D0D-A5DE-7DB0-711E-4D5B4B154C0B}"/>
              </a:ext>
            </a:extLst>
          </p:cNvPr>
          <p:cNvSpPr>
            <a:spLocks noGrp="1"/>
          </p:cNvSpPr>
          <p:nvPr>
            <p:ph type="sldNum" sz="quarter" idx="12"/>
          </p:nvPr>
        </p:nvSpPr>
        <p:spPr/>
        <p:txBody>
          <a:bodyPr/>
          <a:lstStyle/>
          <a:p>
            <a:fld id="{8A7A6979-0714-4377-B894-6BE4C2D6E202}" type="slidenum">
              <a:rPr lang="en-US" smtClean="0"/>
              <a:pPr/>
              <a:t>28</a:t>
            </a:fld>
            <a:endParaRPr lang="en-US"/>
          </a:p>
        </p:txBody>
      </p:sp>
    </p:spTree>
    <p:extLst>
      <p:ext uri="{BB962C8B-B14F-4D97-AF65-F5344CB8AC3E}">
        <p14:creationId xmlns:p14="http://schemas.microsoft.com/office/powerpoint/2010/main" val="343942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5F84-E704-3FC2-F06F-B27A2937E567}"/>
              </a:ext>
            </a:extLst>
          </p:cNvPr>
          <p:cNvSpPr>
            <a:spLocks noGrp="1"/>
          </p:cNvSpPr>
          <p:nvPr>
            <p:ph type="title"/>
          </p:nvPr>
        </p:nvSpPr>
        <p:spPr/>
        <p:txBody>
          <a:bodyPr/>
          <a:lstStyle/>
          <a:p>
            <a:r>
              <a:rPr lang="en-US"/>
              <a:t>2023 Community Needs Assessment: Goals</a:t>
            </a:r>
          </a:p>
        </p:txBody>
      </p:sp>
      <p:sp>
        <p:nvSpPr>
          <p:cNvPr id="3" name="Content Placeholder 2">
            <a:extLst>
              <a:ext uri="{FF2B5EF4-FFF2-40B4-BE49-F238E27FC236}">
                <a16:creationId xmlns:a16="http://schemas.microsoft.com/office/drawing/2014/main" id="{2E0AB861-8FDE-8AD0-6FB6-35A111996C90}"/>
              </a:ext>
            </a:extLst>
          </p:cNvPr>
          <p:cNvSpPr>
            <a:spLocks noGrp="1"/>
          </p:cNvSpPr>
          <p:nvPr>
            <p:ph idx="1"/>
          </p:nvPr>
        </p:nvSpPr>
        <p:spPr/>
        <p:txBody>
          <a:bodyPr vert="horz" lIns="91440" tIns="45720" rIns="91440" bIns="45720" rtlCol="0" anchor="t">
            <a:normAutofit/>
          </a:bodyPr>
          <a:lstStyle/>
          <a:p>
            <a:r>
              <a:rPr lang="en-US"/>
              <a:t>To better understand the needs of the community in order to enhance Council on Aging programs and services</a:t>
            </a:r>
          </a:p>
          <a:p>
            <a:r>
              <a:rPr lang="en-US"/>
              <a:t>To determine perceived needs of this population</a:t>
            </a:r>
          </a:p>
          <a:p>
            <a:r>
              <a:rPr lang="en-US"/>
              <a:t>To stratify needs by age</a:t>
            </a:r>
          </a:p>
          <a:p>
            <a:r>
              <a:rPr lang="en-US"/>
              <a:t>To evaluate mental health needs </a:t>
            </a:r>
          </a:p>
        </p:txBody>
      </p:sp>
      <p:sp>
        <p:nvSpPr>
          <p:cNvPr id="4" name="Slide Number Placeholder 3">
            <a:extLst>
              <a:ext uri="{FF2B5EF4-FFF2-40B4-BE49-F238E27FC236}">
                <a16:creationId xmlns:a16="http://schemas.microsoft.com/office/drawing/2014/main" id="{D1D94720-9045-3245-C985-B556783139ED}"/>
              </a:ext>
            </a:extLst>
          </p:cNvPr>
          <p:cNvSpPr>
            <a:spLocks noGrp="1"/>
          </p:cNvSpPr>
          <p:nvPr>
            <p:ph type="sldNum" sz="quarter" idx="12"/>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277365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A343-B740-8F53-0823-29F3E832CDC1}"/>
              </a:ext>
            </a:extLst>
          </p:cNvPr>
          <p:cNvSpPr>
            <a:spLocks noGrp="1"/>
          </p:cNvSpPr>
          <p:nvPr>
            <p:ph type="title"/>
          </p:nvPr>
        </p:nvSpPr>
        <p:spPr>
          <a:xfrm>
            <a:off x="804672" y="964692"/>
            <a:ext cx="5894832" cy="1188720"/>
          </a:xfrm>
        </p:spPr>
        <p:txBody>
          <a:bodyPr>
            <a:normAutofit/>
          </a:bodyPr>
          <a:lstStyle/>
          <a:p>
            <a:r>
              <a:rPr lang="en-US"/>
              <a:t>Why does the council on aging matter?</a:t>
            </a:r>
          </a:p>
        </p:txBody>
      </p:sp>
      <p:sp>
        <p:nvSpPr>
          <p:cNvPr id="3" name="Content Placeholder 2">
            <a:extLst>
              <a:ext uri="{FF2B5EF4-FFF2-40B4-BE49-F238E27FC236}">
                <a16:creationId xmlns:a16="http://schemas.microsoft.com/office/drawing/2014/main" id="{F252DDD3-9848-3E28-FCD8-28214EC220C7}"/>
              </a:ext>
            </a:extLst>
          </p:cNvPr>
          <p:cNvSpPr>
            <a:spLocks noGrp="1"/>
          </p:cNvSpPr>
          <p:nvPr>
            <p:ph idx="1"/>
          </p:nvPr>
        </p:nvSpPr>
        <p:spPr>
          <a:xfrm>
            <a:off x="803243" y="2638044"/>
            <a:ext cx="5963317" cy="3263206"/>
          </a:xfrm>
        </p:spPr>
        <p:txBody>
          <a:bodyPr vert="horz" lIns="91440" tIns="45720" rIns="91440" bIns="45720" rtlCol="0">
            <a:normAutofit/>
          </a:bodyPr>
          <a:lstStyle/>
          <a:p>
            <a:r>
              <a:rPr lang="en-US" sz="2400">
                <a:ea typeface="+mn-lt"/>
                <a:cs typeface="+mn-lt"/>
              </a:rPr>
              <a:t>"I hope you will redo this survey in the future. I am very fortunate presently to be independent &amp; with a great support system, but with aging this could very well change" </a:t>
            </a:r>
          </a:p>
          <a:p>
            <a:pPr marL="0" indent="0">
              <a:buNone/>
            </a:pPr>
            <a:r>
              <a:rPr lang="en-US" sz="2400" i="1">
                <a:ea typeface="+mn-lt"/>
                <a:cs typeface="+mn-lt"/>
              </a:rPr>
              <a:t>- Respondent from the 2023 Community Needs Assessment</a:t>
            </a:r>
          </a:p>
        </p:txBody>
      </p:sp>
      <p:sp>
        <p:nvSpPr>
          <p:cNvPr id="17" name="Rectangle 16">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buildings and trees&#10;&#10;Description automatically generated">
            <a:extLst>
              <a:ext uri="{FF2B5EF4-FFF2-40B4-BE49-F238E27FC236}">
                <a16:creationId xmlns:a16="http://schemas.microsoft.com/office/drawing/2014/main" id="{041DE515-E480-9728-6DFC-03F5AB2A7956}"/>
              </a:ext>
            </a:extLst>
          </p:cNvPr>
          <p:cNvPicPr>
            <a:picLocks noChangeAspect="1"/>
          </p:cNvPicPr>
          <p:nvPr/>
        </p:nvPicPr>
        <p:blipFill>
          <a:blip r:embed="rId3"/>
          <a:stretch>
            <a:fillRect/>
          </a:stretch>
        </p:blipFill>
        <p:spPr>
          <a:xfrm>
            <a:off x="7715890" y="1739120"/>
            <a:ext cx="3328416" cy="3387701"/>
          </a:xfrm>
          <a:prstGeom prst="rect">
            <a:avLst/>
          </a:prstGeom>
        </p:spPr>
      </p:pic>
      <p:sp>
        <p:nvSpPr>
          <p:cNvPr id="4" name="TextBox 3">
            <a:extLst>
              <a:ext uri="{FF2B5EF4-FFF2-40B4-BE49-F238E27FC236}">
                <a16:creationId xmlns:a16="http://schemas.microsoft.com/office/drawing/2014/main" id="{EBF9FC41-99A5-1EEE-121B-AEE3544641E4}"/>
              </a:ext>
            </a:extLst>
          </p:cNvPr>
          <p:cNvSpPr txBox="1"/>
          <p:nvPr/>
        </p:nvSpPr>
        <p:spPr>
          <a:xfrm>
            <a:off x="8886228" y="5170430"/>
            <a:ext cx="2322670" cy="261610"/>
          </a:xfrm>
          <a:prstGeom prst="rect">
            <a:avLst/>
          </a:prstGeom>
          <a:noFill/>
        </p:spPr>
        <p:txBody>
          <a:bodyPr wrap="square" rtlCol="0">
            <a:spAutoFit/>
          </a:bodyPr>
          <a:lstStyle/>
          <a:p>
            <a:r>
              <a:rPr lang="en-US" sz="1100"/>
              <a:t>(Amesbury Council on Aging, 2023)</a:t>
            </a:r>
          </a:p>
        </p:txBody>
      </p:sp>
      <p:sp>
        <p:nvSpPr>
          <p:cNvPr id="6" name="Slide Number Placeholder 5">
            <a:extLst>
              <a:ext uri="{FF2B5EF4-FFF2-40B4-BE49-F238E27FC236}">
                <a16:creationId xmlns:a16="http://schemas.microsoft.com/office/drawing/2014/main" id="{B748D650-50A9-7554-7B8A-BE480BB6DE84}"/>
              </a:ext>
            </a:extLst>
          </p:cNvPr>
          <p:cNvSpPr>
            <a:spLocks noGrp="1"/>
          </p:cNvSpPr>
          <p:nvPr>
            <p:ph type="sldNum" sz="quarter" idx="12"/>
          </p:nvPr>
        </p:nvSpPr>
        <p:spPr/>
        <p:txBody>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232313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AB82-07E2-2A4E-B40F-F074A4D16F2F}"/>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24E03FEA-6DD1-6EC4-21A1-2FDA6CF4ACE0}"/>
              </a:ext>
            </a:extLst>
          </p:cNvPr>
          <p:cNvSpPr>
            <a:spLocks noGrp="1"/>
          </p:cNvSpPr>
          <p:nvPr>
            <p:ph idx="1"/>
          </p:nvPr>
        </p:nvSpPr>
        <p:spPr>
          <a:xfrm>
            <a:off x="2156185" y="2413192"/>
            <a:ext cx="7729728" cy="4026376"/>
          </a:xfrm>
        </p:spPr>
        <p:txBody>
          <a:bodyPr vert="horz" lIns="91440" tIns="45720" rIns="91440" bIns="45720" rtlCol="0" anchor="t">
            <a:normAutofit/>
          </a:bodyPr>
          <a:lstStyle/>
          <a:p>
            <a:pPr marL="0" indent="0">
              <a:buNone/>
            </a:pPr>
            <a:r>
              <a:rPr lang="en-US" b="1"/>
              <a:t>I. Data Collection Methods and Results </a:t>
            </a:r>
          </a:p>
          <a:p>
            <a:pPr marL="0" indent="0">
              <a:buNone/>
            </a:pPr>
            <a:r>
              <a:rPr lang="en-US" b="1"/>
              <a:t>II. Key Findings</a:t>
            </a:r>
          </a:p>
          <a:p>
            <a:pPr marL="0" indent="0">
              <a:buNone/>
            </a:pPr>
            <a:r>
              <a:rPr lang="en-US" b="1"/>
              <a:t>III. Recommendations Based on Key Findings</a:t>
            </a:r>
          </a:p>
          <a:p>
            <a:pPr marL="0" indent="0">
              <a:buNone/>
            </a:pPr>
            <a:r>
              <a:rPr lang="en-US" b="1"/>
              <a:t>IV. Collecting New Data </a:t>
            </a:r>
          </a:p>
          <a:p>
            <a:pPr marL="0" indent="0">
              <a:buNone/>
            </a:pPr>
            <a:r>
              <a:rPr lang="en-US" b="1"/>
              <a:t>V. Challenges &amp; Acknowledgements</a:t>
            </a:r>
          </a:p>
          <a:p>
            <a:pPr marL="0" indent="0">
              <a:buNone/>
            </a:pPr>
            <a:r>
              <a:rPr lang="en-US" b="1"/>
              <a:t>VI. References</a:t>
            </a:r>
          </a:p>
          <a:p>
            <a:endParaRPr lang="en-US"/>
          </a:p>
        </p:txBody>
      </p:sp>
      <p:sp>
        <p:nvSpPr>
          <p:cNvPr id="4" name="Slide Number Placeholder 3">
            <a:extLst>
              <a:ext uri="{FF2B5EF4-FFF2-40B4-BE49-F238E27FC236}">
                <a16:creationId xmlns:a16="http://schemas.microsoft.com/office/drawing/2014/main" id="{3012379E-44F2-E175-8750-6EB1DB87D041}"/>
              </a:ext>
            </a:extLst>
          </p:cNvPr>
          <p:cNvSpPr>
            <a:spLocks noGrp="1"/>
          </p:cNvSpPr>
          <p:nvPr>
            <p:ph type="sldNum" sz="quarter" idx="12"/>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298946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2478-DC2B-B070-9734-58393032F25E}"/>
              </a:ext>
            </a:extLst>
          </p:cNvPr>
          <p:cNvSpPr>
            <a:spLocks noGrp="1"/>
          </p:cNvSpPr>
          <p:nvPr>
            <p:ph type="title"/>
          </p:nvPr>
        </p:nvSpPr>
        <p:spPr/>
        <p:txBody>
          <a:bodyPr/>
          <a:lstStyle/>
          <a:p>
            <a:r>
              <a:rPr lang="en-US"/>
              <a:t>How we collected data </a:t>
            </a:r>
          </a:p>
        </p:txBody>
      </p:sp>
      <p:sp>
        <p:nvSpPr>
          <p:cNvPr id="3" name="Content Placeholder 2">
            <a:extLst>
              <a:ext uri="{FF2B5EF4-FFF2-40B4-BE49-F238E27FC236}">
                <a16:creationId xmlns:a16="http://schemas.microsoft.com/office/drawing/2014/main" id="{0DB4495B-B464-8BC8-B119-EFC854BD201D}"/>
              </a:ext>
            </a:extLst>
          </p:cNvPr>
          <p:cNvSpPr>
            <a:spLocks noGrp="1"/>
          </p:cNvSpPr>
          <p:nvPr>
            <p:ph idx="1"/>
          </p:nvPr>
        </p:nvSpPr>
        <p:spPr/>
        <p:txBody>
          <a:bodyPr vert="horz" lIns="91440" tIns="45720" rIns="91440" bIns="45720" rtlCol="0" anchor="t">
            <a:normAutofit/>
          </a:bodyPr>
          <a:lstStyle/>
          <a:p>
            <a:r>
              <a:rPr lang="en-US"/>
              <a:t>Sampling was from a report from the City Clerk's Office of residents 55 years or older</a:t>
            </a:r>
          </a:p>
          <a:p>
            <a:r>
              <a:rPr lang="en-US"/>
              <a:t>Send a hard copy survey to residents aged 55 years or older</a:t>
            </a:r>
          </a:p>
          <a:p>
            <a:r>
              <a:rPr lang="en-US"/>
              <a:t>Participant had the option of returning their surveys </a:t>
            </a:r>
          </a:p>
          <a:p>
            <a:pPr lvl="1"/>
            <a:r>
              <a:rPr lang="en-US"/>
              <a:t>By US mail to the Council on Aging Center</a:t>
            </a:r>
          </a:p>
          <a:p>
            <a:pPr lvl="1"/>
            <a:r>
              <a:rPr lang="en-US"/>
              <a:t>By dropping it off to the center in person </a:t>
            </a:r>
          </a:p>
          <a:p>
            <a:pPr lvl="1"/>
            <a:r>
              <a:rPr lang="en-US"/>
              <a:t>By using the link of the COA to submit responses </a:t>
            </a:r>
          </a:p>
        </p:txBody>
      </p:sp>
      <p:sp>
        <p:nvSpPr>
          <p:cNvPr id="4" name="Slide Number Placeholder 3">
            <a:extLst>
              <a:ext uri="{FF2B5EF4-FFF2-40B4-BE49-F238E27FC236}">
                <a16:creationId xmlns:a16="http://schemas.microsoft.com/office/drawing/2014/main" id="{4F305E0B-4083-6907-55F8-078310EC550F}"/>
              </a:ext>
            </a:extLst>
          </p:cNvPr>
          <p:cNvSpPr>
            <a:spLocks noGrp="1"/>
          </p:cNvSpPr>
          <p:nvPr>
            <p:ph type="sldNum" sz="quarter" idx="12"/>
          </p:nvPr>
        </p:nvSpPr>
        <p:spPr/>
        <p:txBody>
          <a:bodyPr/>
          <a:lstStyle/>
          <a:p>
            <a:fld id="{8A7A6979-0714-4377-B894-6BE4C2D6E202}" type="slidenum">
              <a:rPr lang="en-US" smtClean="0"/>
              <a:pPr/>
              <a:t>5</a:t>
            </a:fld>
            <a:endParaRPr lang="en-US"/>
          </a:p>
        </p:txBody>
      </p:sp>
    </p:spTree>
    <p:extLst>
      <p:ext uri="{BB962C8B-B14F-4D97-AF65-F5344CB8AC3E}">
        <p14:creationId xmlns:p14="http://schemas.microsoft.com/office/powerpoint/2010/main" val="37195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EBE1-4041-959F-EB6C-FA06FF072FFE}"/>
              </a:ext>
            </a:extLst>
          </p:cNvPr>
          <p:cNvSpPr>
            <a:spLocks noGrp="1"/>
          </p:cNvSpPr>
          <p:nvPr>
            <p:ph type="title"/>
          </p:nvPr>
        </p:nvSpPr>
        <p:spPr>
          <a:xfrm>
            <a:off x="2231136" y="405640"/>
            <a:ext cx="7729728" cy="1188720"/>
          </a:xfrm>
        </p:spPr>
        <p:txBody>
          <a:bodyPr>
            <a:normAutofit/>
          </a:bodyPr>
          <a:lstStyle/>
          <a:p>
            <a:r>
              <a:rPr lang="en-US"/>
              <a:t>Respondent demographics</a:t>
            </a:r>
          </a:p>
        </p:txBody>
      </p:sp>
      <p:graphicFrame>
        <p:nvGraphicFramePr>
          <p:cNvPr id="5" name="Content Placeholder 4">
            <a:extLst>
              <a:ext uri="{FF2B5EF4-FFF2-40B4-BE49-F238E27FC236}">
                <a16:creationId xmlns:a16="http://schemas.microsoft.com/office/drawing/2014/main" id="{5168DE4F-ED43-E695-8D6D-603FB9818F2F}"/>
              </a:ext>
            </a:extLst>
          </p:cNvPr>
          <p:cNvGraphicFramePr>
            <a:graphicFrameLocks noGrp="1"/>
          </p:cNvGraphicFramePr>
          <p:nvPr>
            <p:ph idx="1"/>
            <p:extLst>
              <p:ext uri="{D42A27DB-BD31-4B8C-83A1-F6EECF244321}">
                <p14:modId xmlns:p14="http://schemas.microsoft.com/office/powerpoint/2010/main" val="2339347686"/>
              </p:ext>
            </p:extLst>
          </p:nvPr>
        </p:nvGraphicFramePr>
        <p:xfrm>
          <a:off x="3762376" y="2499717"/>
          <a:ext cx="4057650" cy="3140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6E9FA3F-12FD-27D3-81D6-DAFB8F301974}"/>
              </a:ext>
            </a:extLst>
          </p:cNvPr>
          <p:cNvGraphicFramePr/>
          <p:nvPr>
            <p:extLst>
              <p:ext uri="{D42A27DB-BD31-4B8C-83A1-F6EECF244321}">
                <p14:modId xmlns:p14="http://schemas.microsoft.com/office/powerpoint/2010/main" val="1879378870"/>
              </p:ext>
            </p:extLst>
          </p:nvPr>
        </p:nvGraphicFramePr>
        <p:xfrm>
          <a:off x="6400800" y="2289336"/>
          <a:ext cx="5791200" cy="3561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83CF967D-749A-CA06-FB51-54ACE6BC6D46}"/>
              </a:ext>
            </a:extLst>
          </p:cNvPr>
          <p:cNvGraphicFramePr/>
          <p:nvPr>
            <p:extLst>
              <p:ext uri="{D42A27DB-BD31-4B8C-83A1-F6EECF244321}">
                <p14:modId xmlns:p14="http://schemas.microsoft.com/office/powerpoint/2010/main" val="192015493"/>
              </p:ext>
            </p:extLst>
          </p:nvPr>
        </p:nvGraphicFramePr>
        <p:xfrm>
          <a:off x="-191292" y="2499717"/>
          <a:ext cx="5272880" cy="3140452"/>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1075EAFB-3DD2-D490-AD6C-A07CCB7CA9B5}"/>
              </a:ext>
            </a:extLst>
          </p:cNvPr>
          <p:cNvSpPr>
            <a:spLocks noGrp="1"/>
          </p:cNvSpPr>
          <p:nvPr>
            <p:ph type="sldNum" sz="quarter" idx="12"/>
          </p:nvPr>
        </p:nvSpPr>
        <p:spPr/>
        <p:txBody>
          <a:bodyPr/>
          <a:lstStyle/>
          <a:p>
            <a:fld id="{8A7A6979-0714-4377-B894-6BE4C2D6E202}" type="slidenum">
              <a:rPr lang="en-US" smtClean="0"/>
              <a:pPr/>
              <a:t>6</a:t>
            </a:fld>
            <a:endParaRPr lang="en-US"/>
          </a:p>
        </p:txBody>
      </p:sp>
    </p:spTree>
    <p:extLst>
      <p:ext uri="{BB962C8B-B14F-4D97-AF65-F5344CB8AC3E}">
        <p14:creationId xmlns:p14="http://schemas.microsoft.com/office/powerpoint/2010/main" val="426301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EBE1-4041-959F-EB6C-FA06FF072FFE}"/>
              </a:ext>
            </a:extLst>
          </p:cNvPr>
          <p:cNvSpPr>
            <a:spLocks noGrp="1"/>
          </p:cNvSpPr>
          <p:nvPr>
            <p:ph type="title"/>
          </p:nvPr>
        </p:nvSpPr>
        <p:spPr>
          <a:xfrm>
            <a:off x="2231136" y="405640"/>
            <a:ext cx="7729728" cy="1188720"/>
          </a:xfrm>
        </p:spPr>
        <p:txBody>
          <a:bodyPr>
            <a:normAutofit/>
          </a:bodyPr>
          <a:lstStyle/>
          <a:p>
            <a:r>
              <a:rPr lang="en-US"/>
              <a:t>Respondent Income</a:t>
            </a:r>
          </a:p>
        </p:txBody>
      </p:sp>
      <p:sp>
        <p:nvSpPr>
          <p:cNvPr id="3" name="Slide Number Placeholder 2">
            <a:extLst>
              <a:ext uri="{FF2B5EF4-FFF2-40B4-BE49-F238E27FC236}">
                <a16:creationId xmlns:a16="http://schemas.microsoft.com/office/drawing/2014/main" id="{1075EAFB-3DD2-D490-AD6C-A07CCB7CA9B5}"/>
              </a:ext>
            </a:extLst>
          </p:cNvPr>
          <p:cNvSpPr>
            <a:spLocks noGrp="1"/>
          </p:cNvSpPr>
          <p:nvPr>
            <p:ph type="sldNum" sz="quarter" idx="12"/>
          </p:nvPr>
        </p:nvSpPr>
        <p:spPr/>
        <p:txBody>
          <a:bodyPr/>
          <a:lstStyle/>
          <a:p>
            <a:fld id="{8A7A6979-0714-4377-B894-6BE4C2D6E202}" type="slidenum">
              <a:rPr lang="en-US" smtClean="0"/>
              <a:pPr/>
              <a:t>7</a:t>
            </a:fld>
            <a:endParaRPr lang="en-US"/>
          </a:p>
        </p:txBody>
      </p:sp>
      <p:graphicFrame>
        <p:nvGraphicFramePr>
          <p:cNvPr id="7" name="Content Placeholder 6">
            <a:extLst>
              <a:ext uri="{FF2B5EF4-FFF2-40B4-BE49-F238E27FC236}">
                <a16:creationId xmlns:a16="http://schemas.microsoft.com/office/drawing/2014/main" id="{332BCEE8-A0B2-8464-DCA9-80533E435DF4}"/>
              </a:ext>
            </a:extLst>
          </p:cNvPr>
          <p:cNvGraphicFramePr>
            <a:graphicFrameLocks noGrp="1"/>
          </p:cNvGraphicFramePr>
          <p:nvPr>
            <p:ph idx="1"/>
            <p:extLst>
              <p:ext uri="{D42A27DB-BD31-4B8C-83A1-F6EECF244321}">
                <p14:modId xmlns:p14="http://schemas.microsoft.com/office/powerpoint/2010/main" val="3651856944"/>
              </p:ext>
            </p:extLst>
          </p:nvPr>
        </p:nvGraphicFramePr>
        <p:xfrm>
          <a:off x="2025524" y="2043049"/>
          <a:ext cx="7499476" cy="39554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8F59DC6-B40B-5098-2CC9-B33D5C92802A}"/>
              </a:ext>
            </a:extLst>
          </p:cNvPr>
          <p:cNvSpPr txBox="1"/>
          <p:nvPr/>
        </p:nvSpPr>
        <p:spPr>
          <a:xfrm>
            <a:off x="2667000" y="2195285"/>
            <a:ext cx="83094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53758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692F-E285-574B-C9D0-F4B94EB8240B}"/>
              </a:ext>
            </a:extLst>
          </p:cNvPr>
          <p:cNvSpPr>
            <a:spLocks noGrp="1"/>
          </p:cNvSpPr>
          <p:nvPr>
            <p:ph type="title"/>
          </p:nvPr>
        </p:nvSpPr>
        <p:spPr/>
        <p:txBody>
          <a:bodyPr/>
          <a:lstStyle/>
          <a:p>
            <a:r>
              <a:rPr lang="en-US"/>
              <a:t>How many Respondents are using council on Aging services?</a:t>
            </a:r>
          </a:p>
        </p:txBody>
      </p:sp>
      <p:sp>
        <p:nvSpPr>
          <p:cNvPr id="3" name="Content Placeholder 2">
            <a:extLst>
              <a:ext uri="{FF2B5EF4-FFF2-40B4-BE49-F238E27FC236}">
                <a16:creationId xmlns:a16="http://schemas.microsoft.com/office/drawing/2014/main" id="{9284E0AC-AFD1-B7F3-3871-3952938CE7AA}"/>
              </a:ext>
            </a:extLst>
          </p:cNvPr>
          <p:cNvSpPr>
            <a:spLocks noGrp="1"/>
          </p:cNvSpPr>
          <p:nvPr>
            <p:ph idx="1"/>
          </p:nvPr>
        </p:nvSpPr>
        <p:spPr/>
        <p:txBody>
          <a:bodyPr/>
          <a:lstStyle/>
          <a:p>
            <a:pPr marL="0" indent="0" rtl="0">
              <a:spcBef>
                <a:spcPts val="0"/>
              </a:spcBef>
              <a:spcAft>
                <a:spcPts val="1200"/>
              </a:spcAft>
              <a:buNone/>
            </a:pPr>
            <a:r>
              <a:rPr lang="en-US" sz="1800" b="0" i="0" u="none" strike="noStrike">
                <a:solidFill>
                  <a:srgbClr val="595959"/>
                </a:solidFill>
                <a:effectLst/>
                <a:latin typeface="Lato" panose="020F0502020204030203" pitchFamily="34" charset="0"/>
              </a:rPr>
              <a:t> </a:t>
            </a:r>
            <a:endParaRPr lang="en-US" b="0" i="0" u="none" strike="noStrike">
              <a:solidFill>
                <a:srgbClr val="000000"/>
              </a:solidFill>
              <a:effectLst/>
            </a:endParaRPr>
          </a:p>
        </p:txBody>
      </p:sp>
      <p:graphicFrame>
        <p:nvGraphicFramePr>
          <p:cNvPr id="4" name="Chart 3">
            <a:extLst>
              <a:ext uri="{FF2B5EF4-FFF2-40B4-BE49-F238E27FC236}">
                <a16:creationId xmlns:a16="http://schemas.microsoft.com/office/drawing/2014/main" id="{0F214FE2-365D-99B5-08B0-7287B65A7BD9}"/>
              </a:ext>
            </a:extLst>
          </p:cNvPr>
          <p:cNvGraphicFramePr/>
          <p:nvPr>
            <p:extLst>
              <p:ext uri="{D42A27DB-BD31-4B8C-83A1-F6EECF244321}">
                <p14:modId xmlns:p14="http://schemas.microsoft.com/office/powerpoint/2010/main" val="2128243552"/>
              </p:ext>
            </p:extLst>
          </p:nvPr>
        </p:nvGraphicFramePr>
        <p:xfrm>
          <a:off x="2850737" y="2446911"/>
          <a:ext cx="6490525" cy="368014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E8F486F1-7376-AFBB-5D1D-D032BB25639F}"/>
              </a:ext>
            </a:extLst>
          </p:cNvPr>
          <p:cNvSpPr>
            <a:spLocks noGrp="1"/>
          </p:cNvSpPr>
          <p:nvPr>
            <p:ph type="sldNum" sz="quarter" idx="12"/>
          </p:nvPr>
        </p:nvSpPr>
        <p:spPr/>
        <p:txBody>
          <a:bodyPr/>
          <a:lstStyle/>
          <a:p>
            <a:fld id="{8A7A6979-0714-4377-B894-6BE4C2D6E202}" type="slidenum">
              <a:rPr lang="en-US" smtClean="0"/>
              <a:pPr/>
              <a:t>8</a:t>
            </a:fld>
            <a:endParaRPr lang="en-US"/>
          </a:p>
        </p:txBody>
      </p:sp>
    </p:spTree>
    <p:extLst>
      <p:ext uri="{BB962C8B-B14F-4D97-AF65-F5344CB8AC3E}">
        <p14:creationId xmlns:p14="http://schemas.microsoft.com/office/powerpoint/2010/main" val="317197032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{FD9C667C-DA5E-FE4A-8CB7-8AF7F3CEFF58}tf10001120</Template>
  <TotalTime>0</TotalTime>
  <Words>2494</Words>
  <Application>Microsoft Office PowerPoint</Application>
  <PresentationFormat>Widescreen</PresentationFormat>
  <Paragraphs>273</Paragraphs>
  <Slides>29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Gill Sans MT</vt:lpstr>
      <vt:lpstr>Lato</vt:lpstr>
      <vt:lpstr>Raleway</vt:lpstr>
      <vt:lpstr>source-serif-pro</vt:lpstr>
      <vt:lpstr>Space Grotesk</vt:lpstr>
      <vt:lpstr>Parcel</vt:lpstr>
      <vt:lpstr>Amesbury Council on Aging:  Key Findings from the 2023 Community Needs Assessment </vt:lpstr>
      <vt:lpstr>Introduction</vt:lpstr>
      <vt:lpstr>2023 Community Needs Assessment: Goals</vt:lpstr>
      <vt:lpstr>Why does the council on aging matter?</vt:lpstr>
      <vt:lpstr>Table of contents</vt:lpstr>
      <vt:lpstr>How we collected data </vt:lpstr>
      <vt:lpstr>Respondent demographics</vt:lpstr>
      <vt:lpstr>Respondent Income</vt:lpstr>
      <vt:lpstr>How many Respondents are using council on Aging services?</vt:lpstr>
      <vt:lpstr>How do respondents hear about council on aging services? </vt:lpstr>
      <vt:lpstr>Key Findings: Need for Legal/Financial assistance </vt:lpstr>
      <vt:lpstr>Financial services program satisfaction </vt:lpstr>
      <vt:lpstr>Key Findings: Mental Health</vt:lpstr>
      <vt:lpstr>Key findings: excellent ratings of events and activities</vt:lpstr>
      <vt:lpstr>Feedback on the Staff</vt:lpstr>
      <vt:lpstr>Key findings: difficulty with food access, grocery shopping, and food preparation</vt:lpstr>
      <vt:lpstr>Key findings: Difficultly affording housing expenses and repairs</vt:lpstr>
      <vt:lpstr>Key findings: transportation access and limitations</vt:lpstr>
      <vt:lpstr> Recommendations based on key findings</vt:lpstr>
      <vt:lpstr>Recommendation: Distribute Newsletter and Flyers To new Locations</vt:lpstr>
      <vt:lpstr>Recommendation: utilize volunteer skills to offer new opportunities</vt:lpstr>
      <vt:lpstr>Pair Activity Request with volunteer skills</vt:lpstr>
      <vt:lpstr>Recommendation: provide resources for housing repairs</vt:lpstr>
      <vt:lpstr>Recommendation: cooking classes and grocery trips</vt:lpstr>
      <vt:lpstr>Recommendation: expand transportation opportunities</vt:lpstr>
      <vt:lpstr>Collecting Additional data</vt:lpstr>
      <vt:lpstr>Challenges </vt:lpstr>
      <vt:lpstr>Acknowledgments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Amesbury Council on Aging:  Key Findings from the 2023 Community Needs Assessment</dc:title>
  <dc:creator>Connors, Erin M</dc:creator>
  <cp:lastModifiedBy>Doreen Arnfield</cp:lastModifiedBy>
  <cp:revision>2</cp:revision>
  <dcterms:created xsi:type="dcterms:W3CDTF">2023-09-22T13:33:18Z</dcterms:created>
  <dcterms:modified xsi:type="dcterms:W3CDTF">2023-12-06T14:17:51Z</dcterms:modified>
</cp:coreProperties>
</file>