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4.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5.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sldIdLst>
    <p:sldId id="273" r:id="rId2"/>
    <p:sldId id="257" r:id="rId3"/>
    <p:sldId id="258" r:id="rId4"/>
    <p:sldId id="262" r:id="rId5"/>
    <p:sldId id="272" r:id="rId6"/>
    <p:sldId id="259" r:id="rId7"/>
    <p:sldId id="260" r:id="rId8"/>
    <p:sldId id="263" r:id="rId9"/>
    <p:sldId id="264" r:id="rId10"/>
    <p:sldId id="276" r:id="rId11"/>
    <p:sldId id="265" r:id="rId12"/>
    <p:sldId id="275" r:id="rId13"/>
    <p:sldId id="266" r:id="rId14"/>
    <p:sldId id="274" r:id="rId15"/>
    <p:sldId id="267" r:id="rId16"/>
    <p:sldId id="268" r:id="rId17"/>
    <p:sldId id="277" r:id="rId18"/>
    <p:sldId id="269" r:id="rId19"/>
    <p:sldId id="27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28875F-8CFE-B729-2FEE-D733AD74A734}" v="226" vWet="227" dt="2023-12-01T15:51:52.945"/>
    <p1510:client id="{77D89307-6331-9847-AF7A-3DD6365F39B1}" v="3574" dt="2023-12-01T16:09:44.0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68"/>
  </p:normalViewPr>
  <p:slideViewPr>
    <p:cSldViewPr snapToGrid="0">
      <p:cViewPr varScale="1">
        <p:scale>
          <a:sx n="64" d="100"/>
          <a:sy n="64" d="100"/>
        </p:scale>
        <p:origin x="94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a:t>Number of Responses Received</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2018</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Pt>
            <c:idx val="0"/>
            <c:invertIfNegative val="0"/>
            <c:bubble3D val="0"/>
            <c:extLst>
              <c:ext xmlns:c16="http://schemas.microsoft.com/office/drawing/2014/chart" uri="{C3380CC4-5D6E-409C-BE32-E72D297353CC}">
                <c16:uniqueId val="{00000001-335D-1B40-A1E2-A957DB0ED157}"/>
              </c:ext>
            </c:extLst>
          </c:dPt>
          <c:dPt>
            <c:idx val="2"/>
            <c:invertIfNegative val="0"/>
            <c:bubble3D val="0"/>
            <c:extLst>
              <c:ext xmlns:c16="http://schemas.microsoft.com/office/drawing/2014/chart" uri="{C3380CC4-5D6E-409C-BE32-E72D297353CC}">
                <c16:uniqueId val="{00000005-335D-1B40-A1E2-A957DB0ED15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numRef>
              <c:f>Sheet1!$A$2</c:f>
              <c:numCache>
                <c:formatCode>General</c:formatCode>
                <c:ptCount val="1"/>
              </c:numCache>
            </c:numRef>
          </c:cat>
          <c:val>
            <c:numRef>
              <c:f>Sheet1!$B$2</c:f>
              <c:numCache>
                <c:formatCode>General</c:formatCode>
                <c:ptCount val="1"/>
                <c:pt idx="0">
                  <c:v>785</c:v>
                </c:pt>
              </c:numCache>
            </c:numRef>
          </c:val>
          <c:extLst>
            <c:ext xmlns:c16="http://schemas.microsoft.com/office/drawing/2014/chart" uri="{C3380CC4-5D6E-409C-BE32-E72D297353CC}">
              <c16:uniqueId val="{00000000-382F-484B-95C0-C4E83B5D2768}"/>
            </c:ext>
          </c:extLst>
        </c:ser>
        <c:ser>
          <c:idx val="1"/>
          <c:order val="1"/>
          <c:tx>
            <c:strRef>
              <c:f>Sheet1!$C$1</c:f>
              <c:strCache>
                <c:ptCount val="1"/>
                <c:pt idx="0">
                  <c:v>2023</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Pt>
            <c:idx val="0"/>
            <c:invertIfNegative val="0"/>
            <c:bubble3D val="0"/>
            <c:extLst>
              <c:ext xmlns:c16="http://schemas.microsoft.com/office/drawing/2014/chart" uri="{C3380CC4-5D6E-409C-BE32-E72D297353CC}">
                <c16:uniqueId val="{00000007-335D-1B40-A1E2-A957DB0ED157}"/>
              </c:ext>
            </c:extLst>
          </c:dPt>
          <c:dPt>
            <c:idx val="2"/>
            <c:invertIfNegative val="0"/>
            <c:bubble3D val="0"/>
            <c:extLst>
              <c:ext xmlns:c16="http://schemas.microsoft.com/office/drawing/2014/chart" uri="{C3380CC4-5D6E-409C-BE32-E72D297353CC}">
                <c16:uniqueId val="{0000000B-335D-1B40-A1E2-A957DB0ED15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numRef>
              <c:f>Sheet1!$A$2</c:f>
              <c:numCache>
                <c:formatCode>General</c:formatCode>
                <c:ptCount val="1"/>
              </c:numCache>
            </c:numRef>
          </c:cat>
          <c:val>
            <c:numRef>
              <c:f>Sheet1!$C$2</c:f>
              <c:numCache>
                <c:formatCode>General</c:formatCode>
                <c:ptCount val="1"/>
                <c:pt idx="0">
                  <c:v>332</c:v>
                </c:pt>
              </c:numCache>
            </c:numRef>
          </c:val>
          <c:extLst>
            <c:ext xmlns:c16="http://schemas.microsoft.com/office/drawing/2014/chart" uri="{C3380CC4-5D6E-409C-BE32-E72D297353CC}">
              <c16:uniqueId val="{00000003-382F-484B-95C0-C4E83B5D2768}"/>
            </c:ext>
          </c:extLst>
        </c:ser>
        <c:dLbls>
          <c:dLblPos val="inEnd"/>
          <c:showLegendKey val="0"/>
          <c:showVal val="1"/>
          <c:showCatName val="0"/>
          <c:showSerName val="0"/>
          <c:showPercent val="0"/>
          <c:showBubbleSize val="0"/>
        </c:dLbls>
        <c:gapWidth val="100"/>
        <c:overlap val="-24"/>
        <c:axId val="699236959"/>
        <c:axId val="698840111"/>
      </c:barChart>
      <c:catAx>
        <c:axId val="699236959"/>
        <c:scaling>
          <c:orientation val="minMax"/>
        </c:scaling>
        <c:delete val="0"/>
        <c:axPos val="b"/>
        <c:numFmt formatCode="General" sourceLinked="1"/>
        <c:majorTickMark val="none"/>
        <c:minorTickMark val="none"/>
        <c:tickLblPos val="high"/>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698840111"/>
        <c:crosses val="autoZero"/>
        <c:auto val="1"/>
        <c:lblAlgn val="ctr"/>
        <c:lblOffset val="100"/>
        <c:noMultiLvlLbl val="0"/>
      </c:catAx>
      <c:valAx>
        <c:axId val="698840111"/>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6992369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2023 use of Senior Center services </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D375-354C-9B3D-51AFA6207EF9}"/>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D375-354C-9B3D-51AFA6207EF9}"/>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using services </c:v>
                </c:pt>
                <c:pt idx="1">
                  <c:v>not using services </c:v>
                </c:pt>
              </c:strCache>
            </c:strRef>
          </c:cat>
          <c:val>
            <c:numRef>
              <c:f>Sheet1!$B$2:$B$3</c:f>
              <c:numCache>
                <c:formatCode>0%</c:formatCode>
                <c:ptCount val="2"/>
                <c:pt idx="0">
                  <c:v>0.56999999999999995</c:v>
                </c:pt>
                <c:pt idx="1">
                  <c:v>0.43</c:v>
                </c:pt>
              </c:numCache>
            </c:numRef>
          </c:val>
          <c:extLst>
            <c:ext xmlns:c16="http://schemas.microsoft.com/office/drawing/2014/chart" uri="{C3380CC4-5D6E-409C-BE32-E72D297353CC}">
              <c16:uniqueId val="{00000000-AE2E-FE49-AF81-38E5BFFC0060}"/>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2018 CHNA results </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53D2-3C40-9610-46FECB89AE02}"/>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53D2-3C40-9610-46FECB89AE02}"/>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living alone </c:v>
                </c:pt>
                <c:pt idx="1">
                  <c:v>living with others</c:v>
                </c:pt>
              </c:strCache>
            </c:strRef>
          </c:cat>
          <c:val>
            <c:numRef>
              <c:f>Sheet1!$B$2:$B$3</c:f>
              <c:numCache>
                <c:formatCode>0%</c:formatCode>
                <c:ptCount val="2"/>
                <c:pt idx="0">
                  <c:v>0.33</c:v>
                </c:pt>
                <c:pt idx="1">
                  <c:v>0.67</c:v>
                </c:pt>
              </c:numCache>
            </c:numRef>
          </c:val>
          <c:extLst>
            <c:ext xmlns:c16="http://schemas.microsoft.com/office/drawing/2014/chart" uri="{C3380CC4-5D6E-409C-BE32-E72D297353CC}">
              <c16:uniqueId val="{00000000-8773-B04C-BFD0-AEA56D23396F}"/>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layout>
        <c:manualLayout>
          <c:xMode val="edge"/>
          <c:yMode val="edge"/>
          <c:x val="0.21755475364777793"/>
          <c:y val="0.12057110916690969"/>
          <c:w val="0.52439537025506322"/>
          <c:h val="6.3832264022552737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2023 CHNA results </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2477-2640-8B8C-0DCE466DF8EC}"/>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2477-2640-8B8C-0DCE466DF8EC}"/>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living alone </c:v>
                </c:pt>
                <c:pt idx="1">
                  <c:v>living with others </c:v>
                </c:pt>
              </c:strCache>
            </c:strRef>
          </c:cat>
          <c:val>
            <c:numRef>
              <c:f>Sheet1!$B$2:$B$3</c:f>
              <c:numCache>
                <c:formatCode>0%</c:formatCode>
                <c:ptCount val="2"/>
                <c:pt idx="0">
                  <c:v>0.4</c:v>
                </c:pt>
                <c:pt idx="1">
                  <c:v>0.6</c:v>
                </c:pt>
              </c:numCache>
            </c:numRef>
          </c:val>
          <c:extLst>
            <c:ext xmlns:c16="http://schemas.microsoft.com/office/drawing/2014/chart" uri="{C3380CC4-5D6E-409C-BE32-E72D297353CC}">
              <c16:uniqueId val="{00000000-1256-CA4C-9C74-A06E68D32B9E}"/>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baseline="0"/>
              <a:t>Response Rate </a:t>
            </a:r>
            <a:endParaRPr lang="en-US"/>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2018</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c:f>
              <c:strCache>
                <c:ptCount val="1"/>
                <c:pt idx="0">
                  <c:v>% of response rate </c:v>
                </c:pt>
              </c:strCache>
            </c:strRef>
          </c:cat>
          <c:val>
            <c:numRef>
              <c:f>Sheet1!$B$2</c:f>
              <c:numCache>
                <c:formatCode>0.00%</c:formatCode>
                <c:ptCount val="1"/>
                <c:pt idx="0">
                  <c:v>0.1366</c:v>
                </c:pt>
              </c:numCache>
            </c:numRef>
          </c:val>
          <c:extLst>
            <c:ext xmlns:c16="http://schemas.microsoft.com/office/drawing/2014/chart" uri="{C3380CC4-5D6E-409C-BE32-E72D297353CC}">
              <c16:uniqueId val="{00000000-4B44-6F46-91A3-7324095A0A8E}"/>
            </c:ext>
          </c:extLst>
        </c:ser>
        <c:ser>
          <c:idx val="1"/>
          <c:order val="1"/>
          <c:tx>
            <c:strRef>
              <c:f>Sheet1!$C$1</c:f>
              <c:strCache>
                <c:ptCount val="1"/>
                <c:pt idx="0">
                  <c:v>2023</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c:f>
              <c:strCache>
                <c:ptCount val="1"/>
                <c:pt idx="0">
                  <c:v>% of response rate </c:v>
                </c:pt>
              </c:strCache>
            </c:strRef>
          </c:cat>
          <c:val>
            <c:numRef>
              <c:f>Sheet1!$C$2</c:f>
              <c:numCache>
                <c:formatCode>0%</c:formatCode>
                <c:ptCount val="1"/>
                <c:pt idx="0">
                  <c:v>0.05</c:v>
                </c:pt>
              </c:numCache>
            </c:numRef>
          </c:val>
          <c:extLst>
            <c:ext xmlns:c16="http://schemas.microsoft.com/office/drawing/2014/chart" uri="{C3380CC4-5D6E-409C-BE32-E72D297353CC}">
              <c16:uniqueId val="{00000001-4B44-6F46-91A3-7324095A0A8E}"/>
            </c:ext>
          </c:extLst>
        </c:ser>
        <c:dLbls>
          <c:dLblPos val="inEnd"/>
          <c:showLegendKey val="0"/>
          <c:showVal val="1"/>
          <c:showCatName val="0"/>
          <c:showSerName val="0"/>
          <c:showPercent val="0"/>
          <c:showBubbleSize val="0"/>
        </c:dLbls>
        <c:gapWidth val="100"/>
        <c:overlap val="-24"/>
        <c:axId val="684170351"/>
        <c:axId val="683785215"/>
      </c:barChart>
      <c:catAx>
        <c:axId val="684170351"/>
        <c:scaling>
          <c:orientation val="minMax"/>
        </c:scaling>
        <c:delete val="1"/>
        <c:axPos val="b"/>
        <c:numFmt formatCode="General" sourceLinked="1"/>
        <c:majorTickMark val="none"/>
        <c:minorTickMark val="none"/>
        <c:tickLblPos val="nextTo"/>
        <c:crossAx val="683785215"/>
        <c:crosses val="autoZero"/>
        <c:auto val="1"/>
        <c:lblAlgn val="ctr"/>
        <c:lblOffset val="100"/>
        <c:noMultiLvlLbl val="0"/>
      </c:catAx>
      <c:valAx>
        <c:axId val="683785215"/>
        <c:scaling>
          <c:orientation val="minMax"/>
        </c:scaling>
        <c:delete val="0"/>
        <c:axPos val="l"/>
        <c:majorGridlines>
          <c:spPr>
            <a:ln w="9525" cap="flat" cmpd="sng" algn="ctr">
              <a:solidFill>
                <a:schemeClr val="tx2">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6841703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2018 CHNA Respondent Age Range </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2D36-734C-8032-E7F9ECD1DDF3}"/>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2D36-734C-8032-E7F9ECD1DDF3}"/>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2D36-734C-8032-E7F9ECD1DDF3}"/>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2D36-734C-8032-E7F9ECD1DDF3}"/>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2D36-734C-8032-E7F9ECD1DDF3}"/>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50-59 years old </c:v>
                </c:pt>
                <c:pt idx="1">
                  <c:v>60-69 years old </c:v>
                </c:pt>
                <c:pt idx="2">
                  <c:v>70-79 years old </c:v>
                </c:pt>
                <c:pt idx="3">
                  <c:v>80-89 years old </c:v>
                </c:pt>
                <c:pt idx="4">
                  <c:v>90-99 years old </c:v>
                </c:pt>
              </c:strCache>
            </c:strRef>
          </c:cat>
          <c:val>
            <c:numRef>
              <c:f>Sheet1!$B$2:$B$6</c:f>
              <c:numCache>
                <c:formatCode>0%</c:formatCode>
                <c:ptCount val="5"/>
                <c:pt idx="0">
                  <c:v>0.11</c:v>
                </c:pt>
                <c:pt idx="1">
                  <c:v>0.4</c:v>
                </c:pt>
                <c:pt idx="2">
                  <c:v>0.3</c:v>
                </c:pt>
                <c:pt idx="3">
                  <c:v>0.15</c:v>
                </c:pt>
                <c:pt idx="4">
                  <c:v>0.04</c:v>
                </c:pt>
              </c:numCache>
            </c:numRef>
          </c:val>
          <c:extLst>
            <c:ext xmlns:c16="http://schemas.microsoft.com/office/drawing/2014/chart" uri="{C3380CC4-5D6E-409C-BE32-E72D297353CC}">
              <c16:uniqueId val="{00000000-03D0-3D4B-BC71-9CC116D594E1}"/>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2023 CHNA Respondent Age Range </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1661-E041-8D22-827A7B8BEDE8}"/>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1661-E041-8D22-827A7B8BEDE8}"/>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1661-E041-8D22-827A7B8BEDE8}"/>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1661-E041-8D22-827A7B8BEDE8}"/>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1661-E041-8D22-827A7B8BEDE8}"/>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50-59 years old </c:v>
                </c:pt>
                <c:pt idx="1">
                  <c:v>60-69 years old </c:v>
                </c:pt>
                <c:pt idx="2">
                  <c:v>70-79 years old </c:v>
                </c:pt>
                <c:pt idx="3">
                  <c:v>80-89 years old </c:v>
                </c:pt>
                <c:pt idx="4">
                  <c:v>90-99 years old </c:v>
                </c:pt>
              </c:strCache>
            </c:strRef>
          </c:cat>
          <c:val>
            <c:numRef>
              <c:f>Sheet1!$B$2:$B$6</c:f>
              <c:numCache>
                <c:formatCode>0%</c:formatCode>
                <c:ptCount val="5"/>
                <c:pt idx="0">
                  <c:v>0.04</c:v>
                </c:pt>
                <c:pt idx="1">
                  <c:v>0.31</c:v>
                </c:pt>
                <c:pt idx="2">
                  <c:v>0.43</c:v>
                </c:pt>
                <c:pt idx="3">
                  <c:v>0.17</c:v>
                </c:pt>
                <c:pt idx="4">
                  <c:v>0.05</c:v>
                </c:pt>
              </c:numCache>
            </c:numRef>
          </c:val>
          <c:extLst>
            <c:ext xmlns:c16="http://schemas.microsoft.com/office/drawing/2014/chart" uri="{C3380CC4-5D6E-409C-BE32-E72D297353CC}">
              <c16:uniqueId val="{00000000-E1CB-074D-BAE7-2B98A5192F1E}"/>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2018</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CB15-4AB8-B016-60803CBCA9D2}"/>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CB15-4AB8-B016-60803CBCA9D2}"/>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 </c:v>
                </c:pt>
                <c:pt idx="1">
                  <c:v>Female </c:v>
                </c:pt>
              </c:strCache>
            </c:strRef>
          </c:cat>
          <c:val>
            <c:numRef>
              <c:f>Sheet1!$B$2:$B$3</c:f>
              <c:numCache>
                <c:formatCode>0%</c:formatCode>
                <c:ptCount val="2"/>
                <c:pt idx="0">
                  <c:v>0.36</c:v>
                </c:pt>
                <c:pt idx="1">
                  <c:v>0.64</c:v>
                </c:pt>
              </c:numCache>
            </c:numRef>
          </c:val>
          <c:extLst>
            <c:ext xmlns:c16="http://schemas.microsoft.com/office/drawing/2014/chart" uri="{C3380CC4-5D6E-409C-BE32-E72D297353CC}">
              <c16:uniqueId val="{00000000-507D-9E4D-8358-2A60B03E4A9B}"/>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2023</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1139-4922-B822-FEC600C2CE40}"/>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1139-4922-B822-FEC600C2CE40}"/>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 </c:v>
                </c:pt>
                <c:pt idx="1">
                  <c:v>Female </c:v>
                </c:pt>
              </c:strCache>
            </c:strRef>
          </c:cat>
          <c:val>
            <c:numRef>
              <c:f>Sheet1!$B$2:$B$3</c:f>
              <c:numCache>
                <c:formatCode>0%</c:formatCode>
                <c:ptCount val="2"/>
                <c:pt idx="0">
                  <c:v>0.25</c:v>
                </c:pt>
                <c:pt idx="1">
                  <c:v>0.75</c:v>
                </c:pt>
              </c:numCache>
            </c:numRef>
          </c:val>
          <c:extLst>
            <c:ext xmlns:c16="http://schemas.microsoft.com/office/drawing/2014/chart" uri="{C3380CC4-5D6E-409C-BE32-E72D297353CC}">
              <c16:uniqueId val="{00000000-BD19-F045-B835-720545066AC5}"/>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r>
              <a:rPr lang="en-US"/>
              <a:t>2018</a:t>
            </a:r>
          </a:p>
        </c:rich>
      </c:tx>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2018</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6-7C59-D747-9639-5391558DEA57}"/>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7C59-D747-9639-5391558DEA57}"/>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4-7C59-D747-9639-5391558DEA57}"/>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7C59-D747-9639-5391558DEA57}"/>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2-7C59-D747-9639-5391558DEA57}"/>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7C59-D747-9639-5391558DEA57}"/>
              </c:ext>
            </c:extLst>
          </c:dPt>
          <c:dLbls>
            <c:dLbl>
              <c:idx val="0"/>
              <c:layout>
                <c:manualLayout>
                  <c:x val="-1.1248454843482641E-2"/>
                  <c:y val="-9.8966495258822687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6-7C59-D747-9639-5391558DEA57}"/>
                </c:ext>
              </c:extLst>
            </c:dLbl>
            <c:dLbl>
              <c:idx val="1"/>
              <c:delete val="1"/>
              <c:extLst>
                <c:ext xmlns:c15="http://schemas.microsoft.com/office/drawing/2012/chart" uri="{CE6537A1-D6FC-4f65-9D91-7224C49458BB}"/>
                <c:ext xmlns:c16="http://schemas.microsoft.com/office/drawing/2014/chart" uri="{C3380CC4-5D6E-409C-BE32-E72D297353CC}">
                  <c16:uniqueId val="{00000005-7C59-D747-9639-5391558DEA57}"/>
                </c:ext>
              </c:extLst>
            </c:dLbl>
            <c:dLbl>
              <c:idx val="2"/>
              <c:delete val="1"/>
              <c:extLst>
                <c:ext xmlns:c15="http://schemas.microsoft.com/office/drawing/2012/chart" uri="{CE6537A1-D6FC-4f65-9D91-7224C49458BB}"/>
                <c:ext xmlns:c16="http://schemas.microsoft.com/office/drawing/2014/chart" uri="{C3380CC4-5D6E-409C-BE32-E72D297353CC}">
                  <c16:uniqueId val="{00000004-7C59-D747-9639-5391558DEA57}"/>
                </c:ext>
              </c:extLst>
            </c:dLbl>
            <c:dLbl>
              <c:idx val="3"/>
              <c:delete val="1"/>
              <c:extLst>
                <c:ext xmlns:c15="http://schemas.microsoft.com/office/drawing/2012/chart" uri="{CE6537A1-D6FC-4f65-9D91-7224C49458BB}"/>
                <c:ext xmlns:c16="http://schemas.microsoft.com/office/drawing/2014/chart" uri="{C3380CC4-5D6E-409C-BE32-E72D297353CC}">
                  <c16:uniqueId val="{00000001-7C59-D747-9639-5391558DEA57}"/>
                </c:ext>
              </c:extLst>
            </c:dLbl>
            <c:dLbl>
              <c:idx val="4"/>
              <c:delete val="1"/>
              <c:extLst>
                <c:ext xmlns:c15="http://schemas.microsoft.com/office/drawing/2012/chart" uri="{CE6537A1-D6FC-4f65-9D91-7224C49458BB}"/>
                <c:ext xmlns:c16="http://schemas.microsoft.com/office/drawing/2014/chart" uri="{C3380CC4-5D6E-409C-BE32-E72D297353CC}">
                  <c16:uniqueId val="{00000002-7C59-D747-9639-5391558DEA57}"/>
                </c:ext>
              </c:extLst>
            </c:dLbl>
            <c:dLbl>
              <c:idx val="5"/>
              <c:delete val="1"/>
              <c:extLst>
                <c:ext xmlns:c15="http://schemas.microsoft.com/office/drawing/2012/chart" uri="{CE6537A1-D6FC-4f65-9D91-7224C49458BB}"/>
                <c:ext xmlns:c16="http://schemas.microsoft.com/office/drawing/2014/chart" uri="{C3380CC4-5D6E-409C-BE32-E72D297353CC}">
                  <c16:uniqueId val="{00000003-7C59-D747-9639-5391558DEA57}"/>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Caucasian or White </c:v>
                </c:pt>
                <c:pt idx="1">
                  <c:v>Black or African American (0.38%)</c:v>
                </c:pt>
                <c:pt idx="2">
                  <c:v>Hispanic or Latino (not listed)</c:v>
                </c:pt>
                <c:pt idx="3">
                  <c:v>Asian (0.51%)</c:v>
                </c:pt>
                <c:pt idx="4">
                  <c:v>American Indian or Alaskan Native (0.51%)</c:v>
                </c:pt>
                <c:pt idx="5">
                  <c:v>Native Hawaiian or Other Pacific Islander (0.26%)</c:v>
                </c:pt>
              </c:strCache>
            </c:strRef>
          </c:cat>
          <c:val>
            <c:numRef>
              <c:f>Sheet1!$B$2:$B$7</c:f>
              <c:numCache>
                <c:formatCode>0.00%</c:formatCode>
                <c:ptCount val="6"/>
                <c:pt idx="0" formatCode="0%">
                  <c:v>0.98</c:v>
                </c:pt>
                <c:pt idx="1">
                  <c:v>4.0000000000000001E-3</c:v>
                </c:pt>
                <c:pt idx="2" formatCode="General">
                  <c:v>0</c:v>
                </c:pt>
                <c:pt idx="3">
                  <c:v>5.0000000000000001E-3</c:v>
                </c:pt>
                <c:pt idx="4">
                  <c:v>5.0000000000000001E-3</c:v>
                </c:pt>
                <c:pt idx="5">
                  <c:v>3.0000000000000001E-3</c:v>
                </c:pt>
              </c:numCache>
            </c:numRef>
          </c:val>
          <c:extLst>
            <c:ext xmlns:c16="http://schemas.microsoft.com/office/drawing/2014/chart" uri="{C3380CC4-5D6E-409C-BE32-E72D297353CC}">
              <c16:uniqueId val="{00000000-7C59-D747-9639-5391558DEA57}"/>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85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2023</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6-7FEB-8F42-A238-2AE42FAE4A24}"/>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7FEB-8F42-A238-2AE42FAE4A24}"/>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7FEB-8F42-A238-2AE42FAE4A24}"/>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4-7FEB-8F42-A238-2AE42FAE4A24}"/>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2-7FEB-8F42-A238-2AE42FAE4A24}"/>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7FEB-8F42-A238-2AE42FAE4A24}"/>
              </c:ext>
            </c:extLst>
          </c:dPt>
          <c:dLbls>
            <c:dLbl>
              <c:idx val="0"/>
              <c:layout>
                <c:manualLayout>
                  <c:x val="-2.1392492365527579E-2"/>
                  <c:y val="-0.12075263769723954"/>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6-7FEB-8F42-A238-2AE42FAE4A24}"/>
                </c:ext>
              </c:extLst>
            </c:dLbl>
            <c:dLbl>
              <c:idx val="1"/>
              <c:delete val="1"/>
              <c:extLst>
                <c:ext xmlns:c15="http://schemas.microsoft.com/office/drawing/2012/chart" uri="{CE6537A1-D6FC-4f65-9D91-7224C49458BB}"/>
                <c:ext xmlns:c16="http://schemas.microsoft.com/office/drawing/2014/chart" uri="{C3380CC4-5D6E-409C-BE32-E72D297353CC}">
                  <c16:uniqueId val="{00000003-7FEB-8F42-A238-2AE42FAE4A24}"/>
                </c:ext>
              </c:extLst>
            </c:dLbl>
            <c:dLbl>
              <c:idx val="2"/>
              <c:delete val="1"/>
              <c:extLst>
                <c:ext xmlns:c15="http://schemas.microsoft.com/office/drawing/2012/chart" uri="{CE6537A1-D6FC-4f65-9D91-7224C49458BB}"/>
                <c:ext xmlns:c16="http://schemas.microsoft.com/office/drawing/2014/chart" uri="{C3380CC4-5D6E-409C-BE32-E72D297353CC}">
                  <c16:uniqueId val="{00000005-7FEB-8F42-A238-2AE42FAE4A24}"/>
                </c:ext>
              </c:extLst>
            </c:dLbl>
            <c:dLbl>
              <c:idx val="3"/>
              <c:delete val="1"/>
              <c:extLst>
                <c:ext xmlns:c15="http://schemas.microsoft.com/office/drawing/2012/chart" uri="{CE6537A1-D6FC-4f65-9D91-7224C49458BB}"/>
                <c:ext xmlns:c16="http://schemas.microsoft.com/office/drawing/2014/chart" uri="{C3380CC4-5D6E-409C-BE32-E72D297353CC}">
                  <c16:uniqueId val="{00000004-7FEB-8F42-A238-2AE42FAE4A24}"/>
                </c:ext>
              </c:extLst>
            </c:dLbl>
            <c:dLbl>
              <c:idx val="4"/>
              <c:delete val="1"/>
              <c:extLst>
                <c:ext xmlns:c15="http://schemas.microsoft.com/office/drawing/2012/chart" uri="{CE6537A1-D6FC-4f65-9D91-7224C49458BB}"/>
                <c:ext xmlns:c16="http://schemas.microsoft.com/office/drawing/2014/chart" uri="{C3380CC4-5D6E-409C-BE32-E72D297353CC}">
                  <c16:uniqueId val="{00000002-7FEB-8F42-A238-2AE42FAE4A24}"/>
                </c:ext>
              </c:extLst>
            </c:dLbl>
            <c:dLbl>
              <c:idx val="5"/>
              <c:delete val="1"/>
              <c:extLst>
                <c:ext xmlns:c15="http://schemas.microsoft.com/office/drawing/2012/chart" uri="{CE6537A1-D6FC-4f65-9D91-7224C49458BB}"/>
                <c:ext xmlns:c16="http://schemas.microsoft.com/office/drawing/2014/chart" uri="{C3380CC4-5D6E-409C-BE32-E72D297353CC}">
                  <c16:uniqueId val="{00000001-7FEB-8F42-A238-2AE42FAE4A24}"/>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Caucasian or White </c:v>
                </c:pt>
                <c:pt idx="1">
                  <c:v>Black or African American (1.06%)</c:v>
                </c:pt>
                <c:pt idx="2">
                  <c:v>Hispanic or Latino (1%)</c:v>
                </c:pt>
                <c:pt idx="3">
                  <c:v>Asian (0.5%)</c:v>
                </c:pt>
                <c:pt idx="4">
                  <c:v>American Indian or Alaskan Native (0.5%)</c:v>
                </c:pt>
                <c:pt idx="5">
                  <c:v>Native Hawaiian or Other Pacific Islander (not listed)</c:v>
                </c:pt>
              </c:strCache>
            </c:strRef>
          </c:cat>
          <c:val>
            <c:numRef>
              <c:f>Sheet1!$B$2:$B$7</c:f>
              <c:numCache>
                <c:formatCode>0.00%</c:formatCode>
                <c:ptCount val="6"/>
                <c:pt idx="0" formatCode="0%">
                  <c:v>0.96</c:v>
                </c:pt>
                <c:pt idx="1">
                  <c:v>1.6E-2</c:v>
                </c:pt>
                <c:pt idx="2" formatCode="0%">
                  <c:v>0.01</c:v>
                </c:pt>
                <c:pt idx="3">
                  <c:v>5.0000000000000001E-3</c:v>
                </c:pt>
                <c:pt idx="4">
                  <c:v>5.0000000000000001E-3</c:v>
                </c:pt>
                <c:pt idx="5" formatCode="General">
                  <c:v>0</c:v>
                </c:pt>
              </c:numCache>
            </c:numRef>
          </c:val>
          <c:extLst>
            <c:ext xmlns:c16="http://schemas.microsoft.com/office/drawing/2014/chart" uri="{C3380CC4-5D6E-409C-BE32-E72D297353CC}">
              <c16:uniqueId val="{00000000-7FEB-8F42-A238-2AE42FAE4A24}"/>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85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2018 reported results of Senior Center use </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7E2A-5A4C-BF2B-022D78BFA9DD}"/>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7E2A-5A4C-BF2B-022D78BFA9DD}"/>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regular vistors </c:v>
                </c:pt>
                <c:pt idx="1">
                  <c:v>did not select regular visitors </c:v>
                </c:pt>
              </c:strCache>
            </c:strRef>
          </c:cat>
          <c:val>
            <c:numRef>
              <c:f>Sheet1!$B$2:$B$3</c:f>
              <c:numCache>
                <c:formatCode>0%</c:formatCode>
                <c:ptCount val="2"/>
                <c:pt idx="0">
                  <c:v>0.24</c:v>
                </c:pt>
                <c:pt idx="1">
                  <c:v>0.76</c:v>
                </c:pt>
              </c:numCache>
            </c:numRef>
          </c:val>
          <c:extLst>
            <c:ext xmlns:c16="http://schemas.microsoft.com/office/drawing/2014/chart" uri="{C3380CC4-5D6E-409C-BE32-E72D297353CC}">
              <c16:uniqueId val="{00000000-2B6C-6548-8478-6203D5A6C7F7}"/>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10.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894BF9-22EC-4ACB-9672-013EA4B4E1E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C9D23CCB-B4CE-AD46-9AB3-888A443FF462}">
      <dgm:prSet custT="1"/>
      <dgm:spPr>
        <a:solidFill>
          <a:schemeClr val="accent1">
            <a:lumMod val="60000"/>
            <a:lumOff val="40000"/>
          </a:schemeClr>
        </a:solidFill>
      </dgm:spPr>
      <dgm:t>
        <a:bodyPr/>
        <a:lstStyle/>
        <a:p>
          <a:pPr>
            <a:lnSpc>
              <a:spcPct val="100000"/>
            </a:lnSpc>
          </a:pPr>
          <a:r>
            <a:rPr lang="en-US" sz="3000">
              <a:solidFill>
                <a:schemeClr val="tx1"/>
              </a:solidFill>
            </a:rPr>
            <a:t>2023</a:t>
          </a:r>
          <a:endParaRPr lang="en-US" sz="3000"/>
        </a:p>
      </dgm:t>
    </dgm:pt>
    <dgm:pt modelId="{958B9C6C-ED5A-0D4A-9418-166CBD3E5554}" type="parTrans" cxnId="{485CED4B-F0DE-CE4C-A1D5-367F822D2AEA}">
      <dgm:prSet/>
      <dgm:spPr/>
      <dgm:t>
        <a:bodyPr/>
        <a:lstStyle/>
        <a:p>
          <a:endParaRPr lang="en-US"/>
        </a:p>
      </dgm:t>
    </dgm:pt>
    <dgm:pt modelId="{EE8EE572-599D-0144-83A9-5B991B0FC37F}" type="sibTrans" cxnId="{485CED4B-F0DE-CE4C-A1D5-367F822D2AEA}">
      <dgm:prSet/>
      <dgm:spPr/>
      <dgm:t>
        <a:bodyPr/>
        <a:lstStyle/>
        <a:p>
          <a:endParaRPr lang="en-US"/>
        </a:p>
      </dgm:t>
    </dgm:pt>
    <dgm:pt modelId="{2368323E-3CC8-4A47-BA8F-C087FFEDB43B}">
      <dgm:prSet custT="1"/>
      <dgm:spPr>
        <a:solidFill>
          <a:schemeClr val="accent1">
            <a:lumMod val="60000"/>
            <a:lumOff val="40000"/>
          </a:schemeClr>
        </a:solidFill>
      </dgm:spPr>
      <dgm:t>
        <a:bodyPr/>
        <a:lstStyle/>
        <a:p>
          <a:pPr>
            <a:lnSpc>
              <a:spcPct val="100000"/>
            </a:lnSpc>
          </a:pPr>
          <a:r>
            <a:rPr lang="en-US" sz="3000">
              <a:solidFill>
                <a:schemeClr val="tx1"/>
              </a:solidFill>
            </a:rPr>
            <a:t>2018</a:t>
          </a:r>
        </a:p>
      </dgm:t>
    </dgm:pt>
    <dgm:pt modelId="{B840CB50-4D3C-4DD8-BEDE-5CA0CE699B86}" type="sibTrans" cxnId="{A5E16C2B-CAAA-4EFF-BAEE-EB2CD6A38452}">
      <dgm:prSet/>
      <dgm:spPr/>
      <dgm:t>
        <a:bodyPr/>
        <a:lstStyle/>
        <a:p>
          <a:endParaRPr lang="en-US"/>
        </a:p>
      </dgm:t>
    </dgm:pt>
    <dgm:pt modelId="{86578E75-EEDD-427E-AECE-02D2268AAAF6}" type="parTrans" cxnId="{A5E16C2B-CAAA-4EFF-BAEE-EB2CD6A38452}">
      <dgm:prSet/>
      <dgm:spPr/>
      <dgm:t>
        <a:bodyPr/>
        <a:lstStyle/>
        <a:p>
          <a:endParaRPr lang="en-US"/>
        </a:p>
      </dgm:t>
    </dgm:pt>
    <dgm:pt modelId="{532C5A52-273F-B342-85CE-7A9EAFAC3384}">
      <dgm:prSet custT="1"/>
      <dgm:spPr>
        <a:solidFill>
          <a:schemeClr val="accent1">
            <a:lumMod val="20000"/>
            <a:lumOff val="80000"/>
          </a:schemeClr>
        </a:solidFill>
      </dgm:spPr>
      <dgm:t>
        <a:bodyPr/>
        <a:lstStyle/>
        <a:p>
          <a:pPr>
            <a:lnSpc>
              <a:spcPct val="100000"/>
            </a:lnSpc>
          </a:pPr>
          <a:r>
            <a:rPr lang="en-US" sz="2400" b="1">
              <a:solidFill>
                <a:schemeClr val="tx1"/>
              </a:solidFill>
            </a:rPr>
            <a:t>24% </a:t>
          </a:r>
          <a:r>
            <a:rPr lang="en-US" sz="2400">
              <a:solidFill>
                <a:schemeClr val="tx1"/>
              </a:solidFill>
            </a:rPr>
            <a:t>need legal and financial services </a:t>
          </a:r>
        </a:p>
      </dgm:t>
    </dgm:pt>
    <dgm:pt modelId="{31E403B9-0134-7440-8348-1D4C81AF7897}" type="parTrans" cxnId="{4C8431E0-2887-9246-A6E0-AFB6086C0614}">
      <dgm:prSet/>
      <dgm:spPr/>
      <dgm:t>
        <a:bodyPr/>
        <a:lstStyle/>
        <a:p>
          <a:endParaRPr lang="en-US"/>
        </a:p>
      </dgm:t>
    </dgm:pt>
    <dgm:pt modelId="{B2ED4219-1EAE-524B-970E-FC267D6CD0CF}" type="sibTrans" cxnId="{4C8431E0-2887-9246-A6E0-AFB6086C0614}">
      <dgm:prSet/>
      <dgm:spPr/>
      <dgm:t>
        <a:bodyPr/>
        <a:lstStyle/>
        <a:p>
          <a:endParaRPr lang="en-US"/>
        </a:p>
      </dgm:t>
    </dgm:pt>
    <dgm:pt modelId="{CD1061A9-FAF5-5049-B2BD-C33CEF7E960C}">
      <dgm:prSet custT="1"/>
      <dgm:spPr>
        <a:solidFill>
          <a:schemeClr val="accent1">
            <a:lumMod val="20000"/>
            <a:lumOff val="80000"/>
          </a:schemeClr>
        </a:solidFill>
      </dgm:spPr>
      <dgm:t>
        <a:bodyPr/>
        <a:lstStyle/>
        <a:p>
          <a:pPr>
            <a:lnSpc>
              <a:spcPct val="100000"/>
            </a:lnSpc>
          </a:pPr>
          <a:r>
            <a:rPr lang="en-US" sz="2400" b="1"/>
            <a:t>43% </a:t>
          </a:r>
          <a:r>
            <a:rPr lang="en-US" sz="2400"/>
            <a:t>need legal and financial services </a:t>
          </a:r>
        </a:p>
      </dgm:t>
    </dgm:pt>
    <dgm:pt modelId="{2A1724A5-DDC2-AB4F-83FF-4EABAB6EAC8C}" type="parTrans" cxnId="{0DAE9AF9-5A52-194D-9E4C-7CF716A5B3ED}">
      <dgm:prSet/>
      <dgm:spPr/>
      <dgm:t>
        <a:bodyPr/>
        <a:lstStyle/>
        <a:p>
          <a:endParaRPr lang="en-US"/>
        </a:p>
      </dgm:t>
    </dgm:pt>
    <dgm:pt modelId="{72999442-1C98-264D-86CC-9D7B699F7725}" type="sibTrans" cxnId="{0DAE9AF9-5A52-194D-9E4C-7CF716A5B3ED}">
      <dgm:prSet/>
      <dgm:spPr/>
      <dgm:t>
        <a:bodyPr/>
        <a:lstStyle/>
        <a:p>
          <a:endParaRPr lang="en-US"/>
        </a:p>
      </dgm:t>
    </dgm:pt>
    <dgm:pt modelId="{40E25815-493B-A945-AC55-3EA9CFD5A8AA}" type="pres">
      <dgm:prSet presAssocID="{96894BF9-22EC-4ACB-9672-013EA4B4E1E7}" presName="Name0" presStyleCnt="0">
        <dgm:presLayoutVars>
          <dgm:dir/>
          <dgm:animLvl val="lvl"/>
          <dgm:resizeHandles val="exact"/>
        </dgm:presLayoutVars>
      </dgm:prSet>
      <dgm:spPr/>
    </dgm:pt>
    <dgm:pt modelId="{87AB5765-BDDA-A84B-9741-111E96C5CFC1}" type="pres">
      <dgm:prSet presAssocID="{2368323E-3CC8-4A47-BA8F-C087FFEDB43B}" presName="linNode" presStyleCnt="0"/>
      <dgm:spPr/>
    </dgm:pt>
    <dgm:pt modelId="{DF3E57A7-7EAF-E944-B875-14FD359BB2DA}" type="pres">
      <dgm:prSet presAssocID="{2368323E-3CC8-4A47-BA8F-C087FFEDB43B}" presName="parentText" presStyleLbl="node1" presStyleIdx="0" presStyleCnt="2" custLinFactNeighborX="-30830" custLinFactNeighborY="-3499">
        <dgm:presLayoutVars>
          <dgm:chMax val="1"/>
          <dgm:bulletEnabled val="1"/>
        </dgm:presLayoutVars>
      </dgm:prSet>
      <dgm:spPr/>
    </dgm:pt>
    <dgm:pt modelId="{23E38456-1242-CC44-AA24-6C07562F20A1}" type="pres">
      <dgm:prSet presAssocID="{2368323E-3CC8-4A47-BA8F-C087FFEDB43B}" presName="descendantText" presStyleLbl="alignAccFollowNode1" presStyleIdx="0" presStyleCnt="2">
        <dgm:presLayoutVars>
          <dgm:bulletEnabled val="1"/>
        </dgm:presLayoutVars>
      </dgm:prSet>
      <dgm:spPr/>
    </dgm:pt>
    <dgm:pt modelId="{154D86A7-9BE8-DA42-B4A6-469C391ADAE5}" type="pres">
      <dgm:prSet presAssocID="{B840CB50-4D3C-4DD8-BEDE-5CA0CE699B86}" presName="sp" presStyleCnt="0"/>
      <dgm:spPr/>
    </dgm:pt>
    <dgm:pt modelId="{BF7AABBA-5D18-5840-A214-F9D81805703A}" type="pres">
      <dgm:prSet presAssocID="{C9D23CCB-B4CE-AD46-9AB3-888A443FF462}" presName="linNode" presStyleCnt="0"/>
      <dgm:spPr/>
    </dgm:pt>
    <dgm:pt modelId="{C11DFC02-53E6-6143-A7F5-C6906F361B53}" type="pres">
      <dgm:prSet presAssocID="{C9D23CCB-B4CE-AD46-9AB3-888A443FF462}" presName="parentText" presStyleLbl="node1" presStyleIdx="1" presStyleCnt="2">
        <dgm:presLayoutVars>
          <dgm:chMax val="1"/>
          <dgm:bulletEnabled val="1"/>
        </dgm:presLayoutVars>
      </dgm:prSet>
      <dgm:spPr/>
    </dgm:pt>
    <dgm:pt modelId="{66BAF305-277B-A144-9A2A-C4B6306580FF}" type="pres">
      <dgm:prSet presAssocID="{C9D23CCB-B4CE-AD46-9AB3-888A443FF462}" presName="descendantText" presStyleLbl="alignAccFollowNode1" presStyleIdx="1" presStyleCnt="2">
        <dgm:presLayoutVars>
          <dgm:bulletEnabled val="1"/>
        </dgm:presLayoutVars>
      </dgm:prSet>
      <dgm:spPr/>
    </dgm:pt>
  </dgm:ptLst>
  <dgm:cxnLst>
    <dgm:cxn modelId="{6791E902-510E-0345-846F-AB0E13D5C93F}" type="presOf" srcId="{96894BF9-22EC-4ACB-9672-013EA4B4E1E7}" destId="{40E25815-493B-A945-AC55-3EA9CFD5A8AA}" srcOrd="0" destOrd="0" presId="urn:microsoft.com/office/officeart/2005/8/layout/vList5"/>
    <dgm:cxn modelId="{9A096E10-CF71-F54F-9CBF-C0A5B6898A98}" type="presOf" srcId="{CD1061A9-FAF5-5049-B2BD-C33CEF7E960C}" destId="{66BAF305-277B-A144-9A2A-C4B6306580FF}" srcOrd="0" destOrd="0" presId="urn:microsoft.com/office/officeart/2005/8/layout/vList5"/>
    <dgm:cxn modelId="{A5E16C2B-CAAA-4EFF-BAEE-EB2CD6A38452}" srcId="{96894BF9-22EC-4ACB-9672-013EA4B4E1E7}" destId="{2368323E-3CC8-4A47-BA8F-C087FFEDB43B}" srcOrd="0" destOrd="0" parTransId="{86578E75-EEDD-427E-AECE-02D2268AAAF6}" sibTransId="{B840CB50-4D3C-4DD8-BEDE-5CA0CE699B86}"/>
    <dgm:cxn modelId="{A6294938-401B-AF4A-8C41-F5A4DB061DAC}" type="presOf" srcId="{C9D23CCB-B4CE-AD46-9AB3-888A443FF462}" destId="{C11DFC02-53E6-6143-A7F5-C6906F361B53}" srcOrd="0" destOrd="0" presId="urn:microsoft.com/office/officeart/2005/8/layout/vList5"/>
    <dgm:cxn modelId="{485CED4B-F0DE-CE4C-A1D5-367F822D2AEA}" srcId="{96894BF9-22EC-4ACB-9672-013EA4B4E1E7}" destId="{C9D23CCB-B4CE-AD46-9AB3-888A443FF462}" srcOrd="1" destOrd="0" parTransId="{958B9C6C-ED5A-0D4A-9418-166CBD3E5554}" sibTransId="{EE8EE572-599D-0144-83A9-5B991B0FC37F}"/>
    <dgm:cxn modelId="{0F794D86-8224-D543-AF33-1982C8DD2A8C}" type="presOf" srcId="{532C5A52-273F-B342-85CE-7A9EAFAC3384}" destId="{23E38456-1242-CC44-AA24-6C07562F20A1}" srcOrd="0" destOrd="0" presId="urn:microsoft.com/office/officeart/2005/8/layout/vList5"/>
    <dgm:cxn modelId="{D9EE58D3-740E-5444-B6F2-20FB29DED17D}" type="presOf" srcId="{2368323E-3CC8-4A47-BA8F-C087FFEDB43B}" destId="{DF3E57A7-7EAF-E944-B875-14FD359BB2DA}" srcOrd="0" destOrd="0" presId="urn:microsoft.com/office/officeart/2005/8/layout/vList5"/>
    <dgm:cxn modelId="{4C8431E0-2887-9246-A6E0-AFB6086C0614}" srcId="{2368323E-3CC8-4A47-BA8F-C087FFEDB43B}" destId="{532C5A52-273F-B342-85CE-7A9EAFAC3384}" srcOrd="0" destOrd="0" parTransId="{31E403B9-0134-7440-8348-1D4C81AF7897}" sibTransId="{B2ED4219-1EAE-524B-970E-FC267D6CD0CF}"/>
    <dgm:cxn modelId="{0DAE9AF9-5A52-194D-9E4C-7CF716A5B3ED}" srcId="{C9D23CCB-B4CE-AD46-9AB3-888A443FF462}" destId="{CD1061A9-FAF5-5049-B2BD-C33CEF7E960C}" srcOrd="0" destOrd="0" parTransId="{2A1724A5-DDC2-AB4F-83FF-4EABAB6EAC8C}" sibTransId="{72999442-1C98-264D-86CC-9D7B699F7725}"/>
    <dgm:cxn modelId="{5B8F1ECB-0A1D-A640-B81E-CEFC3B3B8EBD}" type="presParOf" srcId="{40E25815-493B-A945-AC55-3EA9CFD5A8AA}" destId="{87AB5765-BDDA-A84B-9741-111E96C5CFC1}" srcOrd="0" destOrd="0" presId="urn:microsoft.com/office/officeart/2005/8/layout/vList5"/>
    <dgm:cxn modelId="{19DBE496-A711-C244-B2E7-DE6306985E02}" type="presParOf" srcId="{87AB5765-BDDA-A84B-9741-111E96C5CFC1}" destId="{DF3E57A7-7EAF-E944-B875-14FD359BB2DA}" srcOrd="0" destOrd="0" presId="urn:microsoft.com/office/officeart/2005/8/layout/vList5"/>
    <dgm:cxn modelId="{12839FB2-237C-DB4F-83C1-518CD8363F4B}" type="presParOf" srcId="{87AB5765-BDDA-A84B-9741-111E96C5CFC1}" destId="{23E38456-1242-CC44-AA24-6C07562F20A1}" srcOrd="1" destOrd="0" presId="urn:microsoft.com/office/officeart/2005/8/layout/vList5"/>
    <dgm:cxn modelId="{C5669F6B-8BEF-A340-BB83-0147CF5CABFB}" type="presParOf" srcId="{40E25815-493B-A945-AC55-3EA9CFD5A8AA}" destId="{154D86A7-9BE8-DA42-B4A6-469C391ADAE5}" srcOrd="1" destOrd="0" presId="urn:microsoft.com/office/officeart/2005/8/layout/vList5"/>
    <dgm:cxn modelId="{4B9CA93D-861A-5C41-B7D3-803F803833E7}" type="presParOf" srcId="{40E25815-493B-A945-AC55-3EA9CFD5A8AA}" destId="{BF7AABBA-5D18-5840-A214-F9D81805703A}" srcOrd="2" destOrd="0" presId="urn:microsoft.com/office/officeart/2005/8/layout/vList5"/>
    <dgm:cxn modelId="{ADA109C8-E72A-624B-9115-8915CDADE800}" type="presParOf" srcId="{BF7AABBA-5D18-5840-A214-F9D81805703A}" destId="{C11DFC02-53E6-6143-A7F5-C6906F361B53}" srcOrd="0" destOrd="0" presId="urn:microsoft.com/office/officeart/2005/8/layout/vList5"/>
    <dgm:cxn modelId="{6CBDE90F-EE41-1B46-9FB8-2ECCE8E347EC}" type="presParOf" srcId="{BF7AABBA-5D18-5840-A214-F9D81805703A}" destId="{66BAF305-277B-A144-9A2A-C4B6306580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894BF9-22EC-4ACB-9672-013EA4B4E1E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C9D23CCB-B4CE-AD46-9AB3-888A443FF462}">
      <dgm:prSet custT="1"/>
      <dgm:spPr>
        <a:solidFill>
          <a:schemeClr val="accent1">
            <a:lumMod val="60000"/>
            <a:lumOff val="40000"/>
          </a:schemeClr>
        </a:solidFill>
      </dgm:spPr>
      <dgm:t>
        <a:bodyPr/>
        <a:lstStyle/>
        <a:p>
          <a:pPr>
            <a:lnSpc>
              <a:spcPct val="100000"/>
            </a:lnSpc>
          </a:pPr>
          <a:r>
            <a:rPr lang="en-US" sz="3000">
              <a:solidFill>
                <a:schemeClr val="tx1"/>
              </a:solidFill>
            </a:rPr>
            <a:t>2023</a:t>
          </a:r>
          <a:endParaRPr lang="en-US" sz="3000"/>
        </a:p>
      </dgm:t>
    </dgm:pt>
    <dgm:pt modelId="{958B9C6C-ED5A-0D4A-9418-166CBD3E5554}" type="parTrans" cxnId="{485CED4B-F0DE-CE4C-A1D5-367F822D2AEA}">
      <dgm:prSet/>
      <dgm:spPr/>
      <dgm:t>
        <a:bodyPr/>
        <a:lstStyle/>
        <a:p>
          <a:endParaRPr lang="en-US"/>
        </a:p>
      </dgm:t>
    </dgm:pt>
    <dgm:pt modelId="{EE8EE572-599D-0144-83A9-5B991B0FC37F}" type="sibTrans" cxnId="{485CED4B-F0DE-CE4C-A1D5-367F822D2AEA}">
      <dgm:prSet/>
      <dgm:spPr/>
      <dgm:t>
        <a:bodyPr/>
        <a:lstStyle/>
        <a:p>
          <a:endParaRPr lang="en-US"/>
        </a:p>
      </dgm:t>
    </dgm:pt>
    <dgm:pt modelId="{2368323E-3CC8-4A47-BA8F-C087FFEDB43B}">
      <dgm:prSet custT="1"/>
      <dgm:spPr>
        <a:solidFill>
          <a:schemeClr val="accent1">
            <a:lumMod val="60000"/>
            <a:lumOff val="40000"/>
          </a:schemeClr>
        </a:solidFill>
      </dgm:spPr>
      <dgm:t>
        <a:bodyPr/>
        <a:lstStyle/>
        <a:p>
          <a:pPr>
            <a:lnSpc>
              <a:spcPct val="100000"/>
            </a:lnSpc>
          </a:pPr>
          <a:r>
            <a:rPr lang="en-US" sz="3000">
              <a:solidFill>
                <a:schemeClr val="tx1"/>
              </a:solidFill>
            </a:rPr>
            <a:t>2018</a:t>
          </a:r>
        </a:p>
      </dgm:t>
    </dgm:pt>
    <dgm:pt modelId="{B840CB50-4D3C-4DD8-BEDE-5CA0CE699B86}" type="sibTrans" cxnId="{A5E16C2B-CAAA-4EFF-BAEE-EB2CD6A38452}">
      <dgm:prSet/>
      <dgm:spPr/>
      <dgm:t>
        <a:bodyPr/>
        <a:lstStyle/>
        <a:p>
          <a:endParaRPr lang="en-US"/>
        </a:p>
      </dgm:t>
    </dgm:pt>
    <dgm:pt modelId="{86578E75-EEDD-427E-AECE-02D2268AAAF6}" type="parTrans" cxnId="{A5E16C2B-CAAA-4EFF-BAEE-EB2CD6A38452}">
      <dgm:prSet/>
      <dgm:spPr/>
      <dgm:t>
        <a:bodyPr/>
        <a:lstStyle/>
        <a:p>
          <a:endParaRPr lang="en-US"/>
        </a:p>
      </dgm:t>
    </dgm:pt>
    <dgm:pt modelId="{532C5A52-273F-B342-85CE-7A9EAFAC3384}">
      <dgm:prSet custT="1"/>
      <dgm:spPr>
        <a:solidFill>
          <a:schemeClr val="accent1">
            <a:lumMod val="20000"/>
            <a:lumOff val="80000"/>
          </a:schemeClr>
        </a:solidFill>
      </dgm:spPr>
      <dgm:t>
        <a:bodyPr/>
        <a:lstStyle/>
        <a:p>
          <a:pPr>
            <a:lnSpc>
              <a:spcPct val="100000"/>
            </a:lnSpc>
          </a:pPr>
          <a:endParaRPr lang="en-US" sz="2400">
            <a:solidFill>
              <a:schemeClr val="tx1"/>
            </a:solidFill>
          </a:endParaRPr>
        </a:p>
      </dgm:t>
    </dgm:pt>
    <dgm:pt modelId="{31E403B9-0134-7440-8348-1D4C81AF7897}" type="parTrans" cxnId="{4C8431E0-2887-9246-A6E0-AFB6086C0614}">
      <dgm:prSet/>
      <dgm:spPr/>
      <dgm:t>
        <a:bodyPr/>
        <a:lstStyle/>
        <a:p>
          <a:endParaRPr lang="en-US"/>
        </a:p>
      </dgm:t>
    </dgm:pt>
    <dgm:pt modelId="{B2ED4219-1EAE-524B-970E-FC267D6CD0CF}" type="sibTrans" cxnId="{4C8431E0-2887-9246-A6E0-AFB6086C0614}">
      <dgm:prSet/>
      <dgm:spPr/>
      <dgm:t>
        <a:bodyPr/>
        <a:lstStyle/>
        <a:p>
          <a:endParaRPr lang="en-US"/>
        </a:p>
      </dgm:t>
    </dgm:pt>
    <dgm:pt modelId="{CD1061A9-FAF5-5049-B2BD-C33CEF7E960C}">
      <dgm:prSet custT="1"/>
      <dgm:spPr>
        <a:solidFill>
          <a:schemeClr val="accent1">
            <a:lumMod val="20000"/>
            <a:lumOff val="80000"/>
          </a:schemeClr>
        </a:solidFill>
      </dgm:spPr>
      <dgm:t>
        <a:bodyPr/>
        <a:lstStyle/>
        <a:p>
          <a:pPr>
            <a:lnSpc>
              <a:spcPct val="100000"/>
            </a:lnSpc>
          </a:pPr>
          <a:r>
            <a:rPr lang="en-US" sz="1600"/>
            <a:t>“it would be nice to have the ability to speak to someone in the legal and financial areas free of charge due to my inability to pay out of pocket for these services because of my limited income.”</a:t>
          </a:r>
        </a:p>
      </dgm:t>
    </dgm:pt>
    <dgm:pt modelId="{2A1724A5-DDC2-AB4F-83FF-4EABAB6EAC8C}" type="parTrans" cxnId="{0DAE9AF9-5A52-194D-9E4C-7CF716A5B3ED}">
      <dgm:prSet/>
      <dgm:spPr/>
      <dgm:t>
        <a:bodyPr/>
        <a:lstStyle/>
        <a:p>
          <a:endParaRPr lang="en-US"/>
        </a:p>
      </dgm:t>
    </dgm:pt>
    <dgm:pt modelId="{72999442-1C98-264D-86CC-9D7B699F7725}" type="sibTrans" cxnId="{0DAE9AF9-5A52-194D-9E4C-7CF716A5B3ED}">
      <dgm:prSet/>
      <dgm:spPr/>
      <dgm:t>
        <a:bodyPr/>
        <a:lstStyle/>
        <a:p>
          <a:endParaRPr lang="en-US"/>
        </a:p>
      </dgm:t>
    </dgm:pt>
    <dgm:pt modelId="{89465EF2-7409-4BED-88DE-C1FC9CE8C1EE}">
      <dgm:prSet custT="1"/>
      <dgm:spPr/>
      <dgm:t>
        <a:bodyPr/>
        <a:lstStyle/>
        <a:p>
          <a:pPr rtl="0">
            <a:lnSpc>
              <a:spcPct val="100000"/>
            </a:lnSpc>
          </a:pPr>
          <a:r>
            <a:rPr lang="en-US" sz="1800">
              <a:latin typeface="Calibri Light" panose="020F0302020204030204"/>
            </a:rPr>
            <a:t>"</a:t>
          </a:r>
          <a:r>
            <a:rPr lang="en-US" sz="1800"/>
            <a:t>I have on-going problems with Medicare part B services and benefits</a:t>
          </a:r>
          <a:r>
            <a:rPr lang="en-US" sz="1800">
              <a:latin typeface="Calibri Light" panose="020F0302020204030204"/>
            </a:rPr>
            <a:t>"</a:t>
          </a:r>
        </a:p>
      </dgm:t>
    </dgm:pt>
    <dgm:pt modelId="{CF292EAB-42C5-4DA5-9EBD-ECCE00FDED2E}" type="parTrans" cxnId="{55012F75-3F92-3A49-A082-BD59BE48A87D}">
      <dgm:prSet/>
      <dgm:spPr/>
      <dgm:t>
        <a:bodyPr/>
        <a:lstStyle/>
        <a:p>
          <a:endParaRPr lang="en-US"/>
        </a:p>
      </dgm:t>
    </dgm:pt>
    <dgm:pt modelId="{4DE5F036-F0A9-4E5E-8B21-02351DFB2AD4}" type="sibTrans" cxnId="{55012F75-3F92-3A49-A082-BD59BE48A87D}">
      <dgm:prSet/>
      <dgm:spPr/>
      <dgm:t>
        <a:bodyPr/>
        <a:lstStyle/>
        <a:p>
          <a:endParaRPr lang="en-US"/>
        </a:p>
      </dgm:t>
    </dgm:pt>
    <dgm:pt modelId="{40E25815-493B-A945-AC55-3EA9CFD5A8AA}" type="pres">
      <dgm:prSet presAssocID="{96894BF9-22EC-4ACB-9672-013EA4B4E1E7}" presName="Name0" presStyleCnt="0">
        <dgm:presLayoutVars>
          <dgm:dir/>
          <dgm:animLvl val="lvl"/>
          <dgm:resizeHandles val="exact"/>
        </dgm:presLayoutVars>
      </dgm:prSet>
      <dgm:spPr/>
    </dgm:pt>
    <dgm:pt modelId="{87AB5765-BDDA-A84B-9741-111E96C5CFC1}" type="pres">
      <dgm:prSet presAssocID="{2368323E-3CC8-4A47-BA8F-C087FFEDB43B}" presName="linNode" presStyleCnt="0"/>
      <dgm:spPr/>
    </dgm:pt>
    <dgm:pt modelId="{DF3E57A7-7EAF-E944-B875-14FD359BB2DA}" type="pres">
      <dgm:prSet presAssocID="{2368323E-3CC8-4A47-BA8F-C087FFEDB43B}" presName="parentText" presStyleLbl="node1" presStyleIdx="0" presStyleCnt="2" custLinFactNeighborX="-30830" custLinFactNeighborY="-3499">
        <dgm:presLayoutVars>
          <dgm:chMax val="1"/>
          <dgm:bulletEnabled val="1"/>
        </dgm:presLayoutVars>
      </dgm:prSet>
      <dgm:spPr/>
    </dgm:pt>
    <dgm:pt modelId="{23E38456-1242-CC44-AA24-6C07562F20A1}" type="pres">
      <dgm:prSet presAssocID="{2368323E-3CC8-4A47-BA8F-C087FFEDB43B}" presName="descendantText" presStyleLbl="alignAccFollowNode1" presStyleIdx="0" presStyleCnt="2">
        <dgm:presLayoutVars>
          <dgm:bulletEnabled val="1"/>
        </dgm:presLayoutVars>
      </dgm:prSet>
      <dgm:spPr/>
    </dgm:pt>
    <dgm:pt modelId="{154D86A7-9BE8-DA42-B4A6-469C391ADAE5}" type="pres">
      <dgm:prSet presAssocID="{B840CB50-4D3C-4DD8-BEDE-5CA0CE699B86}" presName="sp" presStyleCnt="0"/>
      <dgm:spPr/>
    </dgm:pt>
    <dgm:pt modelId="{BF7AABBA-5D18-5840-A214-F9D81805703A}" type="pres">
      <dgm:prSet presAssocID="{C9D23CCB-B4CE-AD46-9AB3-888A443FF462}" presName="linNode" presStyleCnt="0"/>
      <dgm:spPr/>
    </dgm:pt>
    <dgm:pt modelId="{C11DFC02-53E6-6143-A7F5-C6906F361B53}" type="pres">
      <dgm:prSet presAssocID="{C9D23CCB-B4CE-AD46-9AB3-888A443FF462}" presName="parentText" presStyleLbl="node1" presStyleIdx="1" presStyleCnt="2">
        <dgm:presLayoutVars>
          <dgm:chMax val="1"/>
          <dgm:bulletEnabled val="1"/>
        </dgm:presLayoutVars>
      </dgm:prSet>
      <dgm:spPr/>
    </dgm:pt>
    <dgm:pt modelId="{66BAF305-277B-A144-9A2A-C4B6306580FF}" type="pres">
      <dgm:prSet presAssocID="{C9D23CCB-B4CE-AD46-9AB3-888A443FF462}" presName="descendantText" presStyleLbl="alignAccFollowNode1" presStyleIdx="1" presStyleCnt="2">
        <dgm:presLayoutVars>
          <dgm:bulletEnabled val="1"/>
        </dgm:presLayoutVars>
      </dgm:prSet>
      <dgm:spPr/>
    </dgm:pt>
  </dgm:ptLst>
  <dgm:cxnLst>
    <dgm:cxn modelId="{6791E902-510E-0345-846F-AB0E13D5C93F}" type="presOf" srcId="{96894BF9-22EC-4ACB-9672-013EA4B4E1E7}" destId="{40E25815-493B-A945-AC55-3EA9CFD5A8AA}" srcOrd="0" destOrd="0" presId="urn:microsoft.com/office/officeart/2005/8/layout/vList5"/>
    <dgm:cxn modelId="{9A096E10-CF71-F54F-9CBF-C0A5B6898A98}" type="presOf" srcId="{CD1061A9-FAF5-5049-B2BD-C33CEF7E960C}" destId="{66BAF305-277B-A144-9A2A-C4B6306580FF}" srcOrd="0" destOrd="0" presId="urn:microsoft.com/office/officeart/2005/8/layout/vList5"/>
    <dgm:cxn modelId="{A5E16C2B-CAAA-4EFF-BAEE-EB2CD6A38452}" srcId="{96894BF9-22EC-4ACB-9672-013EA4B4E1E7}" destId="{2368323E-3CC8-4A47-BA8F-C087FFEDB43B}" srcOrd="0" destOrd="0" parTransId="{86578E75-EEDD-427E-AECE-02D2268AAAF6}" sibTransId="{B840CB50-4D3C-4DD8-BEDE-5CA0CE699B86}"/>
    <dgm:cxn modelId="{A6294938-401B-AF4A-8C41-F5A4DB061DAC}" type="presOf" srcId="{C9D23CCB-B4CE-AD46-9AB3-888A443FF462}" destId="{C11DFC02-53E6-6143-A7F5-C6906F361B53}" srcOrd="0" destOrd="0" presId="urn:microsoft.com/office/officeart/2005/8/layout/vList5"/>
    <dgm:cxn modelId="{485CED4B-F0DE-CE4C-A1D5-367F822D2AEA}" srcId="{96894BF9-22EC-4ACB-9672-013EA4B4E1E7}" destId="{C9D23CCB-B4CE-AD46-9AB3-888A443FF462}" srcOrd="1" destOrd="0" parTransId="{958B9C6C-ED5A-0D4A-9418-166CBD3E5554}" sibTransId="{EE8EE572-599D-0144-83A9-5B991B0FC37F}"/>
    <dgm:cxn modelId="{55012F75-3F92-3A49-A082-BD59BE48A87D}" srcId="{2368323E-3CC8-4A47-BA8F-C087FFEDB43B}" destId="{89465EF2-7409-4BED-88DE-C1FC9CE8C1EE}" srcOrd="0" destOrd="0" parTransId="{CF292EAB-42C5-4DA5-9EBD-ECCE00FDED2E}" sibTransId="{4DE5F036-F0A9-4E5E-8B21-02351DFB2AD4}"/>
    <dgm:cxn modelId="{0F794D86-8224-D543-AF33-1982C8DD2A8C}" type="presOf" srcId="{532C5A52-273F-B342-85CE-7A9EAFAC3384}" destId="{23E38456-1242-CC44-AA24-6C07562F20A1}" srcOrd="0" destOrd="1" presId="urn:microsoft.com/office/officeart/2005/8/layout/vList5"/>
    <dgm:cxn modelId="{34BA2693-27A5-3C44-B28B-ED0098EEC30D}" type="presOf" srcId="{89465EF2-7409-4BED-88DE-C1FC9CE8C1EE}" destId="{23E38456-1242-CC44-AA24-6C07562F20A1}" srcOrd="0" destOrd="0" presId="urn:microsoft.com/office/officeart/2005/8/layout/vList5"/>
    <dgm:cxn modelId="{D9EE58D3-740E-5444-B6F2-20FB29DED17D}" type="presOf" srcId="{2368323E-3CC8-4A47-BA8F-C087FFEDB43B}" destId="{DF3E57A7-7EAF-E944-B875-14FD359BB2DA}" srcOrd="0" destOrd="0" presId="urn:microsoft.com/office/officeart/2005/8/layout/vList5"/>
    <dgm:cxn modelId="{4C8431E0-2887-9246-A6E0-AFB6086C0614}" srcId="{2368323E-3CC8-4A47-BA8F-C087FFEDB43B}" destId="{532C5A52-273F-B342-85CE-7A9EAFAC3384}" srcOrd="1" destOrd="0" parTransId="{31E403B9-0134-7440-8348-1D4C81AF7897}" sibTransId="{B2ED4219-1EAE-524B-970E-FC267D6CD0CF}"/>
    <dgm:cxn modelId="{0DAE9AF9-5A52-194D-9E4C-7CF716A5B3ED}" srcId="{C9D23CCB-B4CE-AD46-9AB3-888A443FF462}" destId="{CD1061A9-FAF5-5049-B2BD-C33CEF7E960C}" srcOrd="0" destOrd="0" parTransId="{2A1724A5-DDC2-AB4F-83FF-4EABAB6EAC8C}" sibTransId="{72999442-1C98-264D-86CC-9D7B699F7725}"/>
    <dgm:cxn modelId="{5B8F1ECB-0A1D-A640-B81E-CEFC3B3B8EBD}" type="presParOf" srcId="{40E25815-493B-A945-AC55-3EA9CFD5A8AA}" destId="{87AB5765-BDDA-A84B-9741-111E96C5CFC1}" srcOrd="0" destOrd="0" presId="urn:microsoft.com/office/officeart/2005/8/layout/vList5"/>
    <dgm:cxn modelId="{19DBE496-A711-C244-B2E7-DE6306985E02}" type="presParOf" srcId="{87AB5765-BDDA-A84B-9741-111E96C5CFC1}" destId="{DF3E57A7-7EAF-E944-B875-14FD359BB2DA}" srcOrd="0" destOrd="0" presId="urn:microsoft.com/office/officeart/2005/8/layout/vList5"/>
    <dgm:cxn modelId="{12839FB2-237C-DB4F-83C1-518CD8363F4B}" type="presParOf" srcId="{87AB5765-BDDA-A84B-9741-111E96C5CFC1}" destId="{23E38456-1242-CC44-AA24-6C07562F20A1}" srcOrd="1" destOrd="0" presId="urn:microsoft.com/office/officeart/2005/8/layout/vList5"/>
    <dgm:cxn modelId="{C5669F6B-8BEF-A340-BB83-0147CF5CABFB}" type="presParOf" srcId="{40E25815-493B-A945-AC55-3EA9CFD5A8AA}" destId="{154D86A7-9BE8-DA42-B4A6-469C391ADAE5}" srcOrd="1" destOrd="0" presId="urn:microsoft.com/office/officeart/2005/8/layout/vList5"/>
    <dgm:cxn modelId="{4B9CA93D-861A-5C41-B7D3-803F803833E7}" type="presParOf" srcId="{40E25815-493B-A945-AC55-3EA9CFD5A8AA}" destId="{BF7AABBA-5D18-5840-A214-F9D81805703A}" srcOrd="2" destOrd="0" presId="urn:microsoft.com/office/officeart/2005/8/layout/vList5"/>
    <dgm:cxn modelId="{ADA109C8-E72A-624B-9115-8915CDADE800}" type="presParOf" srcId="{BF7AABBA-5D18-5840-A214-F9D81805703A}" destId="{C11DFC02-53E6-6143-A7F5-C6906F361B53}" srcOrd="0" destOrd="0" presId="urn:microsoft.com/office/officeart/2005/8/layout/vList5"/>
    <dgm:cxn modelId="{6CBDE90F-EE41-1B46-9FB8-2ECCE8E347EC}" type="presParOf" srcId="{BF7AABBA-5D18-5840-A214-F9D81805703A}" destId="{66BAF305-277B-A144-9A2A-C4B6306580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894BF9-22EC-4ACB-9672-013EA4B4E1E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2368323E-3CC8-4A47-BA8F-C087FFEDB43B}">
      <dgm:prSet custT="1"/>
      <dgm:spPr>
        <a:solidFill>
          <a:schemeClr val="accent1">
            <a:lumMod val="60000"/>
            <a:lumOff val="40000"/>
          </a:schemeClr>
        </a:solidFill>
      </dgm:spPr>
      <dgm:t>
        <a:bodyPr/>
        <a:lstStyle/>
        <a:p>
          <a:pPr>
            <a:lnSpc>
              <a:spcPct val="100000"/>
            </a:lnSpc>
          </a:pPr>
          <a:r>
            <a:rPr lang="en-US" sz="3000">
              <a:solidFill>
                <a:schemeClr val="tx1"/>
              </a:solidFill>
            </a:rPr>
            <a:t>2018</a:t>
          </a:r>
        </a:p>
      </dgm:t>
    </dgm:pt>
    <dgm:pt modelId="{86578E75-EEDD-427E-AECE-02D2268AAAF6}" type="parTrans" cxnId="{A5E16C2B-CAAA-4EFF-BAEE-EB2CD6A38452}">
      <dgm:prSet/>
      <dgm:spPr/>
      <dgm:t>
        <a:bodyPr/>
        <a:lstStyle/>
        <a:p>
          <a:endParaRPr lang="en-US"/>
        </a:p>
      </dgm:t>
    </dgm:pt>
    <dgm:pt modelId="{B840CB50-4D3C-4DD8-BEDE-5CA0CE699B86}" type="sibTrans" cxnId="{A5E16C2B-CAAA-4EFF-BAEE-EB2CD6A38452}">
      <dgm:prSet/>
      <dgm:spPr/>
      <dgm:t>
        <a:bodyPr/>
        <a:lstStyle/>
        <a:p>
          <a:endParaRPr lang="en-US"/>
        </a:p>
      </dgm:t>
    </dgm:pt>
    <dgm:pt modelId="{E266B790-483D-7D47-854D-CAC7C6983016}">
      <dgm:prSet custT="1"/>
      <dgm:spPr>
        <a:solidFill>
          <a:schemeClr val="accent1">
            <a:lumMod val="20000"/>
            <a:lumOff val="80000"/>
          </a:schemeClr>
        </a:solidFill>
        <a:ln>
          <a:solidFill>
            <a:schemeClr val="accent1">
              <a:lumMod val="20000"/>
              <a:lumOff val="80000"/>
              <a:alpha val="90000"/>
            </a:schemeClr>
          </a:solidFill>
        </a:ln>
      </dgm:spPr>
      <dgm:t>
        <a:bodyPr/>
        <a:lstStyle/>
        <a:p>
          <a:pPr>
            <a:lnSpc>
              <a:spcPct val="100000"/>
            </a:lnSpc>
          </a:pPr>
          <a:r>
            <a:rPr lang="en-US" sz="2400" b="1"/>
            <a:t>21%</a:t>
          </a:r>
          <a:r>
            <a:rPr lang="en-US" sz="2400"/>
            <a:t> of respondents need mental health services </a:t>
          </a:r>
          <a:endParaRPr lang="en-US" sz="2400">
            <a:solidFill>
              <a:schemeClr val="tx1"/>
            </a:solidFill>
          </a:endParaRPr>
        </a:p>
      </dgm:t>
    </dgm:pt>
    <dgm:pt modelId="{E5107D3B-01D3-DA47-89F8-590905319C9D}" type="parTrans" cxnId="{18A02EB4-194E-2445-ADD3-203A805B89BF}">
      <dgm:prSet/>
      <dgm:spPr/>
      <dgm:t>
        <a:bodyPr/>
        <a:lstStyle/>
        <a:p>
          <a:endParaRPr lang="en-US"/>
        </a:p>
      </dgm:t>
    </dgm:pt>
    <dgm:pt modelId="{CD94236E-28BB-6541-986E-37B20AB18399}" type="sibTrans" cxnId="{18A02EB4-194E-2445-ADD3-203A805B89BF}">
      <dgm:prSet/>
      <dgm:spPr/>
      <dgm:t>
        <a:bodyPr/>
        <a:lstStyle/>
        <a:p>
          <a:endParaRPr lang="en-US"/>
        </a:p>
      </dgm:t>
    </dgm:pt>
    <dgm:pt modelId="{C9D23CCB-B4CE-AD46-9AB3-888A443FF462}">
      <dgm:prSet custT="1"/>
      <dgm:spPr>
        <a:solidFill>
          <a:schemeClr val="accent1">
            <a:lumMod val="60000"/>
            <a:lumOff val="40000"/>
          </a:schemeClr>
        </a:solidFill>
      </dgm:spPr>
      <dgm:t>
        <a:bodyPr/>
        <a:lstStyle/>
        <a:p>
          <a:pPr>
            <a:lnSpc>
              <a:spcPct val="100000"/>
            </a:lnSpc>
          </a:pPr>
          <a:r>
            <a:rPr lang="en-US" sz="3000">
              <a:solidFill>
                <a:schemeClr val="tx1"/>
              </a:solidFill>
            </a:rPr>
            <a:t>2023</a:t>
          </a:r>
          <a:endParaRPr lang="en-US" sz="3000"/>
        </a:p>
      </dgm:t>
    </dgm:pt>
    <dgm:pt modelId="{958B9C6C-ED5A-0D4A-9418-166CBD3E5554}" type="parTrans" cxnId="{485CED4B-F0DE-CE4C-A1D5-367F822D2AEA}">
      <dgm:prSet/>
      <dgm:spPr/>
      <dgm:t>
        <a:bodyPr/>
        <a:lstStyle/>
        <a:p>
          <a:endParaRPr lang="en-US"/>
        </a:p>
      </dgm:t>
    </dgm:pt>
    <dgm:pt modelId="{EE8EE572-599D-0144-83A9-5B991B0FC37F}" type="sibTrans" cxnId="{485CED4B-F0DE-CE4C-A1D5-367F822D2AEA}">
      <dgm:prSet/>
      <dgm:spPr/>
      <dgm:t>
        <a:bodyPr/>
        <a:lstStyle/>
        <a:p>
          <a:endParaRPr lang="en-US"/>
        </a:p>
      </dgm:t>
    </dgm:pt>
    <dgm:pt modelId="{CE95377E-1314-5242-B5A8-CA19243C5F9F}">
      <dgm:prSet custT="1"/>
      <dgm:spPr>
        <a:solidFill>
          <a:schemeClr val="accent1">
            <a:lumMod val="20000"/>
            <a:lumOff val="80000"/>
          </a:schemeClr>
        </a:solidFill>
      </dgm:spPr>
      <dgm:t>
        <a:bodyPr/>
        <a:lstStyle/>
        <a:p>
          <a:pPr>
            <a:lnSpc>
              <a:spcPct val="100000"/>
            </a:lnSpc>
          </a:pPr>
          <a:r>
            <a:rPr lang="en-US" sz="1700" b="1"/>
            <a:t>27%</a:t>
          </a:r>
          <a:r>
            <a:rPr lang="en-US" sz="1700"/>
            <a:t> of respondents have experienced a period of hopelessness or sadness that felt overwhelming</a:t>
          </a:r>
        </a:p>
      </dgm:t>
    </dgm:pt>
    <dgm:pt modelId="{DD18B327-49FD-1649-BDC5-FD39CAD7F197}" type="parTrans" cxnId="{05CB5E8C-D9F6-DC44-831D-19A9F33F3F83}">
      <dgm:prSet/>
      <dgm:spPr/>
      <dgm:t>
        <a:bodyPr/>
        <a:lstStyle/>
        <a:p>
          <a:endParaRPr lang="en-US"/>
        </a:p>
      </dgm:t>
    </dgm:pt>
    <dgm:pt modelId="{6EE97300-84B6-544C-96C0-DCD9865F1789}" type="sibTrans" cxnId="{05CB5E8C-D9F6-DC44-831D-19A9F33F3F83}">
      <dgm:prSet/>
      <dgm:spPr/>
      <dgm:t>
        <a:bodyPr/>
        <a:lstStyle/>
        <a:p>
          <a:endParaRPr lang="en-US"/>
        </a:p>
      </dgm:t>
    </dgm:pt>
    <dgm:pt modelId="{2144752B-5CB9-D245-BE7F-783CBE766A6F}">
      <dgm:prSet custT="1"/>
      <dgm:spPr>
        <a:solidFill>
          <a:schemeClr val="accent1">
            <a:lumMod val="20000"/>
            <a:lumOff val="80000"/>
          </a:schemeClr>
        </a:solidFill>
      </dgm:spPr>
      <dgm:t>
        <a:bodyPr/>
        <a:lstStyle/>
        <a:p>
          <a:pPr>
            <a:lnSpc>
              <a:spcPct val="100000"/>
            </a:lnSpc>
          </a:pPr>
          <a:r>
            <a:rPr lang="en-US" sz="1700" b="1"/>
            <a:t>32%</a:t>
          </a:r>
          <a:r>
            <a:rPr lang="en-US" sz="1700"/>
            <a:t> of respondents have sometimes experienced trauma that causes them distress</a:t>
          </a:r>
        </a:p>
      </dgm:t>
    </dgm:pt>
    <dgm:pt modelId="{7F1A9000-CBC1-7F4B-ADA6-CD698FB3A10F}" type="parTrans" cxnId="{F8FDBC79-5FEF-ED41-80A5-32BC16BECAE3}">
      <dgm:prSet/>
      <dgm:spPr/>
      <dgm:t>
        <a:bodyPr/>
        <a:lstStyle/>
        <a:p>
          <a:endParaRPr lang="en-US"/>
        </a:p>
      </dgm:t>
    </dgm:pt>
    <dgm:pt modelId="{CB0D9201-28DA-F34B-936B-9E8A9B1B8112}" type="sibTrans" cxnId="{F8FDBC79-5FEF-ED41-80A5-32BC16BECAE3}">
      <dgm:prSet/>
      <dgm:spPr/>
      <dgm:t>
        <a:bodyPr/>
        <a:lstStyle/>
        <a:p>
          <a:endParaRPr lang="en-US"/>
        </a:p>
      </dgm:t>
    </dgm:pt>
    <dgm:pt modelId="{40E25815-493B-A945-AC55-3EA9CFD5A8AA}" type="pres">
      <dgm:prSet presAssocID="{96894BF9-22EC-4ACB-9672-013EA4B4E1E7}" presName="Name0" presStyleCnt="0">
        <dgm:presLayoutVars>
          <dgm:dir/>
          <dgm:animLvl val="lvl"/>
          <dgm:resizeHandles val="exact"/>
        </dgm:presLayoutVars>
      </dgm:prSet>
      <dgm:spPr/>
    </dgm:pt>
    <dgm:pt modelId="{87AB5765-BDDA-A84B-9741-111E96C5CFC1}" type="pres">
      <dgm:prSet presAssocID="{2368323E-3CC8-4A47-BA8F-C087FFEDB43B}" presName="linNode" presStyleCnt="0"/>
      <dgm:spPr/>
    </dgm:pt>
    <dgm:pt modelId="{DF3E57A7-7EAF-E944-B875-14FD359BB2DA}" type="pres">
      <dgm:prSet presAssocID="{2368323E-3CC8-4A47-BA8F-C087FFEDB43B}" presName="parentText" presStyleLbl="node1" presStyleIdx="0" presStyleCnt="2" custLinFactNeighborX="-26425" custLinFactNeighborY="-4644">
        <dgm:presLayoutVars>
          <dgm:chMax val="1"/>
          <dgm:bulletEnabled val="1"/>
        </dgm:presLayoutVars>
      </dgm:prSet>
      <dgm:spPr/>
    </dgm:pt>
    <dgm:pt modelId="{857A623D-E9BD-E346-90BA-FE92773B6F44}" type="pres">
      <dgm:prSet presAssocID="{2368323E-3CC8-4A47-BA8F-C087FFEDB43B}" presName="descendantText" presStyleLbl="alignAccFollowNode1" presStyleIdx="0" presStyleCnt="2">
        <dgm:presLayoutVars>
          <dgm:bulletEnabled val="1"/>
        </dgm:presLayoutVars>
      </dgm:prSet>
      <dgm:spPr/>
    </dgm:pt>
    <dgm:pt modelId="{154D86A7-9BE8-DA42-B4A6-469C391ADAE5}" type="pres">
      <dgm:prSet presAssocID="{B840CB50-4D3C-4DD8-BEDE-5CA0CE699B86}" presName="sp" presStyleCnt="0"/>
      <dgm:spPr/>
    </dgm:pt>
    <dgm:pt modelId="{BF7AABBA-5D18-5840-A214-F9D81805703A}" type="pres">
      <dgm:prSet presAssocID="{C9D23CCB-B4CE-AD46-9AB3-888A443FF462}" presName="linNode" presStyleCnt="0"/>
      <dgm:spPr/>
    </dgm:pt>
    <dgm:pt modelId="{C11DFC02-53E6-6143-A7F5-C6906F361B53}" type="pres">
      <dgm:prSet presAssocID="{C9D23CCB-B4CE-AD46-9AB3-888A443FF462}" presName="parentText" presStyleLbl="node1" presStyleIdx="1" presStyleCnt="2" custLinFactNeighborX="-20703" custLinFactNeighborY="875">
        <dgm:presLayoutVars>
          <dgm:chMax val="1"/>
          <dgm:bulletEnabled val="1"/>
        </dgm:presLayoutVars>
      </dgm:prSet>
      <dgm:spPr/>
    </dgm:pt>
    <dgm:pt modelId="{030E2D4B-1270-3A48-ADD9-F829F591BD78}" type="pres">
      <dgm:prSet presAssocID="{C9D23CCB-B4CE-AD46-9AB3-888A443FF462}" presName="descendantText" presStyleLbl="alignAccFollowNode1" presStyleIdx="1" presStyleCnt="2">
        <dgm:presLayoutVars>
          <dgm:bulletEnabled val="1"/>
        </dgm:presLayoutVars>
      </dgm:prSet>
      <dgm:spPr/>
    </dgm:pt>
  </dgm:ptLst>
  <dgm:cxnLst>
    <dgm:cxn modelId="{6791E902-510E-0345-846F-AB0E13D5C93F}" type="presOf" srcId="{96894BF9-22EC-4ACB-9672-013EA4B4E1E7}" destId="{40E25815-493B-A945-AC55-3EA9CFD5A8AA}" srcOrd="0" destOrd="0" presId="urn:microsoft.com/office/officeart/2005/8/layout/vList5"/>
    <dgm:cxn modelId="{A5E16C2B-CAAA-4EFF-BAEE-EB2CD6A38452}" srcId="{96894BF9-22EC-4ACB-9672-013EA4B4E1E7}" destId="{2368323E-3CC8-4A47-BA8F-C087FFEDB43B}" srcOrd="0" destOrd="0" parTransId="{86578E75-EEDD-427E-AECE-02D2268AAAF6}" sibTransId="{B840CB50-4D3C-4DD8-BEDE-5CA0CE699B86}"/>
    <dgm:cxn modelId="{A6294938-401B-AF4A-8C41-F5A4DB061DAC}" type="presOf" srcId="{C9D23CCB-B4CE-AD46-9AB3-888A443FF462}" destId="{C11DFC02-53E6-6143-A7F5-C6906F361B53}" srcOrd="0" destOrd="0" presId="urn:microsoft.com/office/officeart/2005/8/layout/vList5"/>
    <dgm:cxn modelId="{485CED4B-F0DE-CE4C-A1D5-367F822D2AEA}" srcId="{96894BF9-22EC-4ACB-9672-013EA4B4E1E7}" destId="{C9D23CCB-B4CE-AD46-9AB3-888A443FF462}" srcOrd="1" destOrd="0" parTransId="{958B9C6C-ED5A-0D4A-9418-166CBD3E5554}" sibTransId="{EE8EE572-599D-0144-83A9-5B991B0FC37F}"/>
    <dgm:cxn modelId="{F8FDBC79-5FEF-ED41-80A5-32BC16BECAE3}" srcId="{C9D23CCB-B4CE-AD46-9AB3-888A443FF462}" destId="{2144752B-5CB9-D245-BE7F-783CBE766A6F}" srcOrd="1" destOrd="0" parTransId="{7F1A9000-CBC1-7F4B-ADA6-CD698FB3A10F}" sibTransId="{CB0D9201-28DA-F34B-936B-9E8A9B1B8112}"/>
    <dgm:cxn modelId="{05CB5E8C-D9F6-DC44-831D-19A9F33F3F83}" srcId="{C9D23CCB-B4CE-AD46-9AB3-888A443FF462}" destId="{CE95377E-1314-5242-B5A8-CA19243C5F9F}" srcOrd="0" destOrd="0" parTransId="{DD18B327-49FD-1649-BDC5-FD39CAD7F197}" sibTransId="{6EE97300-84B6-544C-96C0-DCD9865F1789}"/>
    <dgm:cxn modelId="{18A02EB4-194E-2445-ADD3-203A805B89BF}" srcId="{2368323E-3CC8-4A47-BA8F-C087FFEDB43B}" destId="{E266B790-483D-7D47-854D-CAC7C6983016}" srcOrd="0" destOrd="0" parTransId="{E5107D3B-01D3-DA47-89F8-590905319C9D}" sibTransId="{CD94236E-28BB-6541-986E-37B20AB18399}"/>
    <dgm:cxn modelId="{4EF13DB9-19BA-1A4B-85D5-66E80E2575B4}" type="presOf" srcId="{CE95377E-1314-5242-B5A8-CA19243C5F9F}" destId="{030E2D4B-1270-3A48-ADD9-F829F591BD78}" srcOrd="0" destOrd="0" presId="urn:microsoft.com/office/officeart/2005/8/layout/vList5"/>
    <dgm:cxn modelId="{C533BCC1-EE25-B34F-A48A-D86DED8FA14B}" type="presOf" srcId="{2144752B-5CB9-D245-BE7F-783CBE766A6F}" destId="{030E2D4B-1270-3A48-ADD9-F829F591BD78}" srcOrd="0" destOrd="1" presId="urn:microsoft.com/office/officeart/2005/8/layout/vList5"/>
    <dgm:cxn modelId="{D9EE58D3-740E-5444-B6F2-20FB29DED17D}" type="presOf" srcId="{2368323E-3CC8-4A47-BA8F-C087FFEDB43B}" destId="{DF3E57A7-7EAF-E944-B875-14FD359BB2DA}" srcOrd="0" destOrd="0" presId="urn:microsoft.com/office/officeart/2005/8/layout/vList5"/>
    <dgm:cxn modelId="{BE0011E6-B6D1-874E-9850-364BA3E886F0}" type="presOf" srcId="{E266B790-483D-7D47-854D-CAC7C6983016}" destId="{857A623D-E9BD-E346-90BA-FE92773B6F44}" srcOrd="0" destOrd="0" presId="urn:microsoft.com/office/officeart/2005/8/layout/vList5"/>
    <dgm:cxn modelId="{5B8F1ECB-0A1D-A640-B81E-CEFC3B3B8EBD}" type="presParOf" srcId="{40E25815-493B-A945-AC55-3EA9CFD5A8AA}" destId="{87AB5765-BDDA-A84B-9741-111E96C5CFC1}" srcOrd="0" destOrd="0" presId="urn:microsoft.com/office/officeart/2005/8/layout/vList5"/>
    <dgm:cxn modelId="{19DBE496-A711-C244-B2E7-DE6306985E02}" type="presParOf" srcId="{87AB5765-BDDA-A84B-9741-111E96C5CFC1}" destId="{DF3E57A7-7EAF-E944-B875-14FD359BB2DA}" srcOrd="0" destOrd="0" presId="urn:microsoft.com/office/officeart/2005/8/layout/vList5"/>
    <dgm:cxn modelId="{119C7C34-E143-3047-AA3D-AC6EC61D11C8}" type="presParOf" srcId="{87AB5765-BDDA-A84B-9741-111E96C5CFC1}" destId="{857A623D-E9BD-E346-90BA-FE92773B6F44}" srcOrd="1" destOrd="0" presId="urn:microsoft.com/office/officeart/2005/8/layout/vList5"/>
    <dgm:cxn modelId="{C5669F6B-8BEF-A340-BB83-0147CF5CABFB}" type="presParOf" srcId="{40E25815-493B-A945-AC55-3EA9CFD5A8AA}" destId="{154D86A7-9BE8-DA42-B4A6-469C391ADAE5}" srcOrd="1" destOrd="0" presId="urn:microsoft.com/office/officeart/2005/8/layout/vList5"/>
    <dgm:cxn modelId="{4B9CA93D-861A-5C41-B7D3-803F803833E7}" type="presParOf" srcId="{40E25815-493B-A945-AC55-3EA9CFD5A8AA}" destId="{BF7AABBA-5D18-5840-A214-F9D81805703A}" srcOrd="2" destOrd="0" presId="urn:microsoft.com/office/officeart/2005/8/layout/vList5"/>
    <dgm:cxn modelId="{ADA109C8-E72A-624B-9115-8915CDADE800}" type="presParOf" srcId="{BF7AABBA-5D18-5840-A214-F9D81805703A}" destId="{C11DFC02-53E6-6143-A7F5-C6906F361B53}" srcOrd="0" destOrd="0" presId="urn:microsoft.com/office/officeart/2005/8/layout/vList5"/>
    <dgm:cxn modelId="{E7A6B3F7-3124-1641-AD3C-A1328EAACF63}" type="presParOf" srcId="{BF7AABBA-5D18-5840-A214-F9D81805703A}" destId="{030E2D4B-1270-3A48-ADD9-F829F591BD7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6894BF9-22EC-4ACB-9672-013EA4B4E1E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2368323E-3CC8-4A47-BA8F-C087FFEDB43B}">
      <dgm:prSet custT="1"/>
      <dgm:spPr>
        <a:solidFill>
          <a:schemeClr val="accent1">
            <a:lumMod val="60000"/>
            <a:lumOff val="40000"/>
          </a:schemeClr>
        </a:solidFill>
      </dgm:spPr>
      <dgm:t>
        <a:bodyPr/>
        <a:lstStyle/>
        <a:p>
          <a:pPr>
            <a:lnSpc>
              <a:spcPct val="100000"/>
            </a:lnSpc>
          </a:pPr>
          <a:r>
            <a:rPr lang="en-US" sz="3000">
              <a:solidFill>
                <a:schemeClr val="tx1"/>
              </a:solidFill>
            </a:rPr>
            <a:t>2018</a:t>
          </a:r>
        </a:p>
      </dgm:t>
    </dgm:pt>
    <dgm:pt modelId="{86578E75-EEDD-427E-AECE-02D2268AAAF6}" type="parTrans" cxnId="{A5E16C2B-CAAA-4EFF-BAEE-EB2CD6A38452}">
      <dgm:prSet/>
      <dgm:spPr/>
      <dgm:t>
        <a:bodyPr/>
        <a:lstStyle/>
        <a:p>
          <a:endParaRPr lang="en-US"/>
        </a:p>
      </dgm:t>
    </dgm:pt>
    <dgm:pt modelId="{B840CB50-4D3C-4DD8-BEDE-5CA0CE699B86}" type="sibTrans" cxnId="{A5E16C2B-CAAA-4EFF-BAEE-EB2CD6A38452}">
      <dgm:prSet/>
      <dgm:spPr/>
      <dgm:t>
        <a:bodyPr/>
        <a:lstStyle/>
        <a:p>
          <a:endParaRPr lang="en-US"/>
        </a:p>
      </dgm:t>
    </dgm:pt>
    <dgm:pt modelId="{E266B790-483D-7D47-854D-CAC7C6983016}">
      <dgm:prSet custT="1"/>
      <dgm:spPr>
        <a:solidFill>
          <a:schemeClr val="accent1">
            <a:lumMod val="20000"/>
            <a:lumOff val="80000"/>
          </a:schemeClr>
        </a:solidFill>
        <a:ln>
          <a:solidFill>
            <a:schemeClr val="accent1">
              <a:lumMod val="20000"/>
              <a:lumOff val="80000"/>
              <a:alpha val="90000"/>
            </a:schemeClr>
          </a:solidFill>
        </a:ln>
      </dgm:spPr>
      <dgm:t>
        <a:bodyPr/>
        <a:lstStyle/>
        <a:p>
          <a:pPr>
            <a:lnSpc>
              <a:spcPct val="100000"/>
            </a:lnSpc>
          </a:pPr>
          <a:endParaRPr lang="en-US" sz="2400" b="1">
            <a:solidFill>
              <a:schemeClr val="tx1"/>
            </a:solidFill>
          </a:endParaRPr>
        </a:p>
      </dgm:t>
    </dgm:pt>
    <dgm:pt modelId="{E5107D3B-01D3-DA47-89F8-590905319C9D}" type="parTrans" cxnId="{18A02EB4-194E-2445-ADD3-203A805B89BF}">
      <dgm:prSet/>
      <dgm:spPr/>
      <dgm:t>
        <a:bodyPr/>
        <a:lstStyle/>
        <a:p>
          <a:endParaRPr lang="en-US"/>
        </a:p>
      </dgm:t>
    </dgm:pt>
    <dgm:pt modelId="{CD94236E-28BB-6541-986E-37B20AB18399}" type="sibTrans" cxnId="{18A02EB4-194E-2445-ADD3-203A805B89BF}">
      <dgm:prSet/>
      <dgm:spPr/>
      <dgm:t>
        <a:bodyPr/>
        <a:lstStyle/>
        <a:p>
          <a:endParaRPr lang="en-US"/>
        </a:p>
      </dgm:t>
    </dgm:pt>
    <dgm:pt modelId="{C9D23CCB-B4CE-AD46-9AB3-888A443FF462}">
      <dgm:prSet custT="1"/>
      <dgm:spPr>
        <a:solidFill>
          <a:schemeClr val="accent1">
            <a:lumMod val="60000"/>
            <a:lumOff val="40000"/>
          </a:schemeClr>
        </a:solidFill>
      </dgm:spPr>
      <dgm:t>
        <a:bodyPr/>
        <a:lstStyle/>
        <a:p>
          <a:pPr>
            <a:lnSpc>
              <a:spcPct val="100000"/>
            </a:lnSpc>
          </a:pPr>
          <a:r>
            <a:rPr lang="en-US" sz="3000">
              <a:solidFill>
                <a:schemeClr val="tx1"/>
              </a:solidFill>
            </a:rPr>
            <a:t>2023</a:t>
          </a:r>
          <a:endParaRPr lang="en-US" sz="3000"/>
        </a:p>
      </dgm:t>
    </dgm:pt>
    <dgm:pt modelId="{958B9C6C-ED5A-0D4A-9418-166CBD3E5554}" type="parTrans" cxnId="{485CED4B-F0DE-CE4C-A1D5-367F822D2AEA}">
      <dgm:prSet/>
      <dgm:spPr/>
      <dgm:t>
        <a:bodyPr/>
        <a:lstStyle/>
        <a:p>
          <a:endParaRPr lang="en-US"/>
        </a:p>
      </dgm:t>
    </dgm:pt>
    <dgm:pt modelId="{EE8EE572-599D-0144-83A9-5B991B0FC37F}" type="sibTrans" cxnId="{485CED4B-F0DE-CE4C-A1D5-367F822D2AEA}">
      <dgm:prSet/>
      <dgm:spPr/>
      <dgm:t>
        <a:bodyPr/>
        <a:lstStyle/>
        <a:p>
          <a:endParaRPr lang="en-US"/>
        </a:p>
      </dgm:t>
    </dgm:pt>
    <dgm:pt modelId="{CE95377E-1314-5242-B5A8-CA19243C5F9F}">
      <dgm:prSet custT="1"/>
      <dgm:spPr>
        <a:solidFill>
          <a:schemeClr val="accent1">
            <a:lumMod val="20000"/>
            <a:lumOff val="80000"/>
          </a:schemeClr>
        </a:solidFill>
      </dgm:spPr>
      <dgm:t>
        <a:bodyPr/>
        <a:lstStyle/>
        <a:p>
          <a:pPr>
            <a:lnSpc>
              <a:spcPct val="100000"/>
            </a:lnSpc>
          </a:pPr>
          <a:r>
            <a:rPr lang="en-US" sz="1800"/>
            <a:t>“</a:t>
          </a:r>
          <a:r>
            <a:rPr lang="en-US" sz="1800">
              <a:ea typeface="+mn-lt"/>
              <a:cs typeface="+mn-lt"/>
            </a:rPr>
            <a:t>I have sometimes experienced a period of worry or anxiety that felt overwhelming</a:t>
          </a:r>
          <a:r>
            <a:rPr lang="en-US" sz="1800">
              <a:latin typeface="Gill Sans MT" panose="020B0502020104020203"/>
              <a:ea typeface="+mn-lt"/>
              <a:cs typeface="+mn-lt"/>
            </a:rPr>
            <a:t>.”</a:t>
          </a:r>
          <a:endParaRPr lang="en-US" sz="1800"/>
        </a:p>
      </dgm:t>
    </dgm:pt>
    <dgm:pt modelId="{DD18B327-49FD-1649-BDC5-FD39CAD7F197}" type="parTrans" cxnId="{05CB5E8C-D9F6-DC44-831D-19A9F33F3F83}">
      <dgm:prSet/>
      <dgm:spPr/>
      <dgm:t>
        <a:bodyPr/>
        <a:lstStyle/>
        <a:p>
          <a:endParaRPr lang="en-US"/>
        </a:p>
      </dgm:t>
    </dgm:pt>
    <dgm:pt modelId="{6EE97300-84B6-544C-96C0-DCD9865F1789}" type="sibTrans" cxnId="{05CB5E8C-D9F6-DC44-831D-19A9F33F3F83}">
      <dgm:prSet/>
      <dgm:spPr/>
      <dgm:t>
        <a:bodyPr/>
        <a:lstStyle/>
        <a:p>
          <a:endParaRPr lang="en-US"/>
        </a:p>
      </dgm:t>
    </dgm:pt>
    <dgm:pt modelId="{E53EC43F-0DDA-4D9D-8227-15E0F336F026}">
      <dgm:prSet custT="1"/>
      <dgm:spPr/>
      <dgm:t>
        <a:bodyPr/>
        <a:lstStyle/>
        <a:p>
          <a:pPr rtl="0">
            <a:lnSpc>
              <a:spcPct val="100000"/>
            </a:lnSpc>
          </a:pPr>
          <a:r>
            <a:rPr lang="en-US" sz="1800" b="0"/>
            <a:t>“not much preventative care.  Support and awareness of resources only comes after a crisis.”</a:t>
          </a:r>
          <a:endParaRPr lang="en-US" sz="1800" b="1"/>
        </a:p>
      </dgm:t>
    </dgm:pt>
    <dgm:pt modelId="{070297DE-1EA2-47C6-86AE-0248AE7B7D82}" type="parTrans" cxnId="{719EDEB6-B151-134D-9ED8-BCACF5B749C5}">
      <dgm:prSet/>
      <dgm:spPr/>
      <dgm:t>
        <a:bodyPr/>
        <a:lstStyle/>
        <a:p>
          <a:endParaRPr lang="en-US"/>
        </a:p>
      </dgm:t>
    </dgm:pt>
    <dgm:pt modelId="{03EB68DD-1789-4D8B-BB7C-B47015F9BFEA}" type="sibTrans" cxnId="{719EDEB6-B151-134D-9ED8-BCACF5B749C5}">
      <dgm:prSet/>
      <dgm:spPr/>
      <dgm:t>
        <a:bodyPr/>
        <a:lstStyle/>
        <a:p>
          <a:endParaRPr lang="en-US"/>
        </a:p>
      </dgm:t>
    </dgm:pt>
    <dgm:pt modelId="{DA5B06A9-CEC0-2B40-9732-92D71189B653}">
      <dgm:prSet custT="1"/>
      <dgm:spPr>
        <a:solidFill>
          <a:schemeClr val="accent1">
            <a:lumMod val="20000"/>
            <a:lumOff val="80000"/>
          </a:schemeClr>
        </a:solidFill>
      </dgm:spPr>
      <dgm:t>
        <a:bodyPr/>
        <a:lstStyle/>
        <a:p>
          <a:pPr>
            <a:lnSpc>
              <a:spcPct val="100000"/>
            </a:lnSpc>
          </a:pPr>
          <a:r>
            <a:rPr lang="en-US" sz="1800">
              <a:latin typeface="Gill Sans MT" panose="020B0502020104020203"/>
            </a:rPr>
            <a:t>"</a:t>
          </a:r>
          <a:r>
            <a:rPr lang="en-US" sz="1800">
              <a:ea typeface="+mn-lt"/>
              <a:cs typeface="+mn-lt"/>
            </a:rPr>
            <a:t>Grief- I lost my spouse three years ago.  I am still sad"</a:t>
          </a:r>
          <a:endParaRPr lang="en-US" sz="1800"/>
        </a:p>
      </dgm:t>
    </dgm:pt>
    <dgm:pt modelId="{7D39E323-0316-0045-9A11-637B37C54E26}" type="parTrans" cxnId="{57E7CABA-A09E-B44F-AFFA-6F3B7C711EDE}">
      <dgm:prSet/>
      <dgm:spPr/>
      <dgm:t>
        <a:bodyPr/>
        <a:lstStyle/>
        <a:p>
          <a:endParaRPr lang="en-US"/>
        </a:p>
      </dgm:t>
    </dgm:pt>
    <dgm:pt modelId="{C787015A-CA1F-A84F-8451-3C4AB9F2E24A}" type="sibTrans" cxnId="{57E7CABA-A09E-B44F-AFFA-6F3B7C711EDE}">
      <dgm:prSet/>
      <dgm:spPr/>
      <dgm:t>
        <a:bodyPr/>
        <a:lstStyle/>
        <a:p>
          <a:endParaRPr lang="en-US"/>
        </a:p>
      </dgm:t>
    </dgm:pt>
    <dgm:pt modelId="{40E25815-493B-A945-AC55-3EA9CFD5A8AA}" type="pres">
      <dgm:prSet presAssocID="{96894BF9-22EC-4ACB-9672-013EA4B4E1E7}" presName="Name0" presStyleCnt="0">
        <dgm:presLayoutVars>
          <dgm:dir/>
          <dgm:animLvl val="lvl"/>
          <dgm:resizeHandles val="exact"/>
        </dgm:presLayoutVars>
      </dgm:prSet>
      <dgm:spPr/>
    </dgm:pt>
    <dgm:pt modelId="{87AB5765-BDDA-A84B-9741-111E96C5CFC1}" type="pres">
      <dgm:prSet presAssocID="{2368323E-3CC8-4A47-BA8F-C087FFEDB43B}" presName="linNode" presStyleCnt="0"/>
      <dgm:spPr/>
    </dgm:pt>
    <dgm:pt modelId="{DF3E57A7-7EAF-E944-B875-14FD359BB2DA}" type="pres">
      <dgm:prSet presAssocID="{2368323E-3CC8-4A47-BA8F-C087FFEDB43B}" presName="parentText" presStyleLbl="node1" presStyleIdx="0" presStyleCnt="2" custLinFactNeighborX="0" custLinFactNeighborY="1747">
        <dgm:presLayoutVars>
          <dgm:chMax val="1"/>
          <dgm:bulletEnabled val="1"/>
        </dgm:presLayoutVars>
      </dgm:prSet>
      <dgm:spPr/>
    </dgm:pt>
    <dgm:pt modelId="{857A623D-E9BD-E346-90BA-FE92773B6F44}" type="pres">
      <dgm:prSet presAssocID="{2368323E-3CC8-4A47-BA8F-C087FFEDB43B}" presName="descendantText" presStyleLbl="alignAccFollowNode1" presStyleIdx="0" presStyleCnt="2">
        <dgm:presLayoutVars>
          <dgm:bulletEnabled val="1"/>
        </dgm:presLayoutVars>
      </dgm:prSet>
      <dgm:spPr/>
    </dgm:pt>
    <dgm:pt modelId="{154D86A7-9BE8-DA42-B4A6-469C391ADAE5}" type="pres">
      <dgm:prSet presAssocID="{B840CB50-4D3C-4DD8-BEDE-5CA0CE699B86}" presName="sp" presStyleCnt="0"/>
      <dgm:spPr/>
    </dgm:pt>
    <dgm:pt modelId="{BF7AABBA-5D18-5840-A214-F9D81805703A}" type="pres">
      <dgm:prSet presAssocID="{C9D23CCB-B4CE-AD46-9AB3-888A443FF462}" presName="linNode" presStyleCnt="0"/>
      <dgm:spPr/>
    </dgm:pt>
    <dgm:pt modelId="{C11DFC02-53E6-6143-A7F5-C6906F361B53}" type="pres">
      <dgm:prSet presAssocID="{C9D23CCB-B4CE-AD46-9AB3-888A443FF462}" presName="parentText" presStyleLbl="node1" presStyleIdx="1" presStyleCnt="2" custLinFactNeighborX="-20703" custLinFactNeighborY="875">
        <dgm:presLayoutVars>
          <dgm:chMax val="1"/>
          <dgm:bulletEnabled val="1"/>
        </dgm:presLayoutVars>
      </dgm:prSet>
      <dgm:spPr/>
    </dgm:pt>
    <dgm:pt modelId="{030E2D4B-1270-3A48-ADD9-F829F591BD78}" type="pres">
      <dgm:prSet presAssocID="{C9D23CCB-B4CE-AD46-9AB3-888A443FF462}" presName="descendantText" presStyleLbl="alignAccFollowNode1" presStyleIdx="1" presStyleCnt="2">
        <dgm:presLayoutVars>
          <dgm:bulletEnabled val="1"/>
        </dgm:presLayoutVars>
      </dgm:prSet>
      <dgm:spPr/>
    </dgm:pt>
  </dgm:ptLst>
  <dgm:cxnLst>
    <dgm:cxn modelId="{6791E902-510E-0345-846F-AB0E13D5C93F}" type="presOf" srcId="{96894BF9-22EC-4ACB-9672-013EA4B4E1E7}" destId="{40E25815-493B-A945-AC55-3EA9CFD5A8AA}" srcOrd="0" destOrd="0" presId="urn:microsoft.com/office/officeart/2005/8/layout/vList5"/>
    <dgm:cxn modelId="{A5E16C2B-CAAA-4EFF-BAEE-EB2CD6A38452}" srcId="{96894BF9-22EC-4ACB-9672-013EA4B4E1E7}" destId="{2368323E-3CC8-4A47-BA8F-C087FFEDB43B}" srcOrd="0" destOrd="0" parTransId="{86578E75-EEDD-427E-AECE-02D2268AAAF6}" sibTransId="{B840CB50-4D3C-4DD8-BEDE-5CA0CE699B86}"/>
    <dgm:cxn modelId="{A6294938-401B-AF4A-8C41-F5A4DB061DAC}" type="presOf" srcId="{C9D23CCB-B4CE-AD46-9AB3-888A443FF462}" destId="{C11DFC02-53E6-6143-A7F5-C6906F361B53}" srcOrd="0" destOrd="0" presId="urn:microsoft.com/office/officeart/2005/8/layout/vList5"/>
    <dgm:cxn modelId="{485CED4B-F0DE-CE4C-A1D5-367F822D2AEA}" srcId="{96894BF9-22EC-4ACB-9672-013EA4B4E1E7}" destId="{C9D23CCB-B4CE-AD46-9AB3-888A443FF462}" srcOrd="1" destOrd="0" parTransId="{958B9C6C-ED5A-0D4A-9418-166CBD3E5554}" sibTransId="{EE8EE572-599D-0144-83A9-5B991B0FC37F}"/>
    <dgm:cxn modelId="{05CB5E8C-D9F6-DC44-831D-19A9F33F3F83}" srcId="{C9D23CCB-B4CE-AD46-9AB3-888A443FF462}" destId="{CE95377E-1314-5242-B5A8-CA19243C5F9F}" srcOrd="0" destOrd="0" parTransId="{DD18B327-49FD-1649-BDC5-FD39CAD7F197}" sibTransId="{6EE97300-84B6-544C-96C0-DCD9865F1789}"/>
    <dgm:cxn modelId="{18A02EB4-194E-2445-ADD3-203A805B89BF}" srcId="{2368323E-3CC8-4A47-BA8F-C087FFEDB43B}" destId="{E266B790-483D-7D47-854D-CAC7C6983016}" srcOrd="1" destOrd="0" parTransId="{E5107D3B-01D3-DA47-89F8-590905319C9D}" sibTransId="{CD94236E-28BB-6541-986E-37B20AB18399}"/>
    <dgm:cxn modelId="{719EDEB6-B151-134D-9ED8-BCACF5B749C5}" srcId="{2368323E-3CC8-4A47-BA8F-C087FFEDB43B}" destId="{E53EC43F-0DDA-4D9D-8227-15E0F336F026}" srcOrd="0" destOrd="0" parTransId="{070297DE-1EA2-47C6-86AE-0248AE7B7D82}" sibTransId="{03EB68DD-1789-4D8B-BB7C-B47015F9BFEA}"/>
    <dgm:cxn modelId="{4EF13DB9-19BA-1A4B-85D5-66E80E2575B4}" type="presOf" srcId="{CE95377E-1314-5242-B5A8-CA19243C5F9F}" destId="{030E2D4B-1270-3A48-ADD9-F829F591BD78}" srcOrd="0" destOrd="0" presId="urn:microsoft.com/office/officeart/2005/8/layout/vList5"/>
    <dgm:cxn modelId="{57E7CABA-A09E-B44F-AFFA-6F3B7C711EDE}" srcId="{C9D23CCB-B4CE-AD46-9AB3-888A443FF462}" destId="{DA5B06A9-CEC0-2B40-9732-92D71189B653}" srcOrd="1" destOrd="0" parTransId="{7D39E323-0316-0045-9A11-637B37C54E26}" sibTransId="{C787015A-CA1F-A84F-8451-3C4AB9F2E24A}"/>
    <dgm:cxn modelId="{D9EE58D3-740E-5444-B6F2-20FB29DED17D}" type="presOf" srcId="{2368323E-3CC8-4A47-BA8F-C087FFEDB43B}" destId="{DF3E57A7-7EAF-E944-B875-14FD359BB2DA}" srcOrd="0" destOrd="0" presId="urn:microsoft.com/office/officeart/2005/8/layout/vList5"/>
    <dgm:cxn modelId="{C29C4ADA-0FF5-7A49-A898-7D52FF9C7A68}" type="presOf" srcId="{E53EC43F-0DDA-4D9D-8227-15E0F336F026}" destId="{857A623D-E9BD-E346-90BA-FE92773B6F44}" srcOrd="0" destOrd="0" presId="urn:microsoft.com/office/officeart/2005/8/layout/vList5"/>
    <dgm:cxn modelId="{BE0011E6-B6D1-874E-9850-364BA3E886F0}" type="presOf" srcId="{E266B790-483D-7D47-854D-CAC7C6983016}" destId="{857A623D-E9BD-E346-90BA-FE92773B6F44}" srcOrd="0" destOrd="1" presId="urn:microsoft.com/office/officeart/2005/8/layout/vList5"/>
    <dgm:cxn modelId="{39DD7BFB-1024-5345-87E5-CC94BF034D76}" type="presOf" srcId="{DA5B06A9-CEC0-2B40-9732-92D71189B653}" destId="{030E2D4B-1270-3A48-ADD9-F829F591BD78}" srcOrd="0" destOrd="1" presId="urn:microsoft.com/office/officeart/2005/8/layout/vList5"/>
    <dgm:cxn modelId="{5B8F1ECB-0A1D-A640-B81E-CEFC3B3B8EBD}" type="presParOf" srcId="{40E25815-493B-A945-AC55-3EA9CFD5A8AA}" destId="{87AB5765-BDDA-A84B-9741-111E96C5CFC1}" srcOrd="0" destOrd="0" presId="urn:microsoft.com/office/officeart/2005/8/layout/vList5"/>
    <dgm:cxn modelId="{19DBE496-A711-C244-B2E7-DE6306985E02}" type="presParOf" srcId="{87AB5765-BDDA-A84B-9741-111E96C5CFC1}" destId="{DF3E57A7-7EAF-E944-B875-14FD359BB2DA}" srcOrd="0" destOrd="0" presId="urn:microsoft.com/office/officeart/2005/8/layout/vList5"/>
    <dgm:cxn modelId="{119C7C34-E143-3047-AA3D-AC6EC61D11C8}" type="presParOf" srcId="{87AB5765-BDDA-A84B-9741-111E96C5CFC1}" destId="{857A623D-E9BD-E346-90BA-FE92773B6F44}" srcOrd="1" destOrd="0" presId="urn:microsoft.com/office/officeart/2005/8/layout/vList5"/>
    <dgm:cxn modelId="{C5669F6B-8BEF-A340-BB83-0147CF5CABFB}" type="presParOf" srcId="{40E25815-493B-A945-AC55-3EA9CFD5A8AA}" destId="{154D86A7-9BE8-DA42-B4A6-469C391ADAE5}" srcOrd="1" destOrd="0" presId="urn:microsoft.com/office/officeart/2005/8/layout/vList5"/>
    <dgm:cxn modelId="{4B9CA93D-861A-5C41-B7D3-803F803833E7}" type="presParOf" srcId="{40E25815-493B-A945-AC55-3EA9CFD5A8AA}" destId="{BF7AABBA-5D18-5840-A214-F9D81805703A}" srcOrd="2" destOrd="0" presId="urn:microsoft.com/office/officeart/2005/8/layout/vList5"/>
    <dgm:cxn modelId="{ADA109C8-E72A-624B-9115-8915CDADE800}" type="presParOf" srcId="{BF7AABBA-5D18-5840-A214-F9D81805703A}" destId="{C11DFC02-53E6-6143-A7F5-C6906F361B53}" srcOrd="0" destOrd="0" presId="urn:microsoft.com/office/officeart/2005/8/layout/vList5"/>
    <dgm:cxn modelId="{E7A6B3F7-3124-1641-AD3C-A1328EAACF63}" type="presParOf" srcId="{BF7AABBA-5D18-5840-A214-F9D81805703A}" destId="{030E2D4B-1270-3A48-ADD9-F829F591BD7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6894BF9-22EC-4ACB-9672-013EA4B4E1E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2368323E-3CC8-4A47-BA8F-C087FFEDB43B}">
      <dgm:prSet custT="1"/>
      <dgm:spPr>
        <a:solidFill>
          <a:schemeClr val="accent1">
            <a:lumMod val="60000"/>
            <a:lumOff val="40000"/>
          </a:schemeClr>
        </a:solidFill>
      </dgm:spPr>
      <dgm:t>
        <a:bodyPr/>
        <a:lstStyle/>
        <a:p>
          <a:pPr>
            <a:lnSpc>
              <a:spcPct val="100000"/>
            </a:lnSpc>
          </a:pPr>
          <a:r>
            <a:rPr lang="en-US" sz="3000">
              <a:solidFill>
                <a:schemeClr val="tx1"/>
              </a:solidFill>
            </a:rPr>
            <a:t>2018</a:t>
          </a:r>
        </a:p>
      </dgm:t>
    </dgm:pt>
    <dgm:pt modelId="{86578E75-EEDD-427E-AECE-02D2268AAAF6}" type="parTrans" cxnId="{A5E16C2B-CAAA-4EFF-BAEE-EB2CD6A38452}">
      <dgm:prSet/>
      <dgm:spPr/>
      <dgm:t>
        <a:bodyPr/>
        <a:lstStyle/>
        <a:p>
          <a:endParaRPr lang="en-US"/>
        </a:p>
      </dgm:t>
    </dgm:pt>
    <dgm:pt modelId="{B840CB50-4D3C-4DD8-BEDE-5CA0CE699B86}" type="sibTrans" cxnId="{A5E16C2B-CAAA-4EFF-BAEE-EB2CD6A38452}">
      <dgm:prSet/>
      <dgm:spPr/>
      <dgm:t>
        <a:bodyPr/>
        <a:lstStyle/>
        <a:p>
          <a:endParaRPr lang="en-US"/>
        </a:p>
      </dgm:t>
    </dgm:pt>
    <dgm:pt modelId="{E266B790-483D-7D47-854D-CAC7C6983016}">
      <dgm:prSet custT="1"/>
      <dgm:spPr>
        <a:solidFill>
          <a:schemeClr val="accent1">
            <a:lumMod val="20000"/>
            <a:lumOff val="80000"/>
          </a:schemeClr>
        </a:solidFill>
        <a:ln>
          <a:solidFill>
            <a:schemeClr val="accent1">
              <a:lumMod val="20000"/>
              <a:lumOff val="80000"/>
              <a:alpha val="90000"/>
            </a:schemeClr>
          </a:solidFill>
        </a:ln>
      </dgm:spPr>
      <dgm:t>
        <a:bodyPr/>
        <a:lstStyle/>
        <a:p>
          <a:pPr rtl="0">
            <a:lnSpc>
              <a:spcPct val="100000"/>
            </a:lnSpc>
          </a:pPr>
          <a:r>
            <a:rPr lang="en-US" sz="2400"/>
            <a:t>7%</a:t>
          </a:r>
          <a:r>
            <a:rPr lang="en-US" sz="2400" baseline="0"/>
            <a:t> of respondents need transportation </a:t>
          </a:r>
          <a:endParaRPr lang="en-US" sz="2400"/>
        </a:p>
      </dgm:t>
    </dgm:pt>
    <dgm:pt modelId="{E5107D3B-01D3-DA47-89F8-590905319C9D}" type="parTrans" cxnId="{18A02EB4-194E-2445-ADD3-203A805B89BF}">
      <dgm:prSet/>
      <dgm:spPr/>
      <dgm:t>
        <a:bodyPr/>
        <a:lstStyle/>
        <a:p>
          <a:endParaRPr lang="en-US"/>
        </a:p>
      </dgm:t>
    </dgm:pt>
    <dgm:pt modelId="{CD94236E-28BB-6541-986E-37B20AB18399}" type="sibTrans" cxnId="{18A02EB4-194E-2445-ADD3-203A805B89BF}">
      <dgm:prSet/>
      <dgm:spPr/>
      <dgm:t>
        <a:bodyPr/>
        <a:lstStyle/>
        <a:p>
          <a:endParaRPr lang="en-US"/>
        </a:p>
      </dgm:t>
    </dgm:pt>
    <dgm:pt modelId="{C9D23CCB-B4CE-AD46-9AB3-888A443FF462}">
      <dgm:prSet custT="1"/>
      <dgm:spPr>
        <a:solidFill>
          <a:schemeClr val="accent1">
            <a:lumMod val="60000"/>
            <a:lumOff val="40000"/>
          </a:schemeClr>
        </a:solidFill>
      </dgm:spPr>
      <dgm:t>
        <a:bodyPr/>
        <a:lstStyle/>
        <a:p>
          <a:pPr>
            <a:lnSpc>
              <a:spcPct val="100000"/>
            </a:lnSpc>
          </a:pPr>
          <a:r>
            <a:rPr lang="en-US" sz="3000">
              <a:solidFill>
                <a:schemeClr val="tx1"/>
              </a:solidFill>
            </a:rPr>
            <a:t>2023</a:t>
          </a:r>
          <a:endParaRPr lang="en-US" sz="3000"/>
        </a:p>
      </dgm:t>
    </dgm:pt>
    <dgm:pt modelId="{958B9C6C-ED5A-0D4A-9418-166CBD3E5554}" type="parTrans" cxnId="{485CED4B-F0DE-CE4C-A1D5-367F822D2AEA}">
      <dgm:prSet/>
      <dgm:spPr/>
      <dgm:t>
        <a:bodyPr/>
        <a:lstStyle/>
        <a:p>
          <a:endParaRPr lang="en-US"/>
        </a:p>
      </dgm:t>
    </dgm:pt>
    <dgm:pt modelId="{EE8EE572-599D-0144-83A9-5B991B0FC37F}" type="sibTrans" cxnId="{485CED4B-F0DE-CE4C-A1D5-367F822D2AEA}">
      <dgm:prSet/>
      <dgm:spPr/>
      <dgm:t>
        <a:bodyPr/>
        <a:lstStyle/>
        <a:p>
          <a:endParaRPr lang="en-US"/>
        </a:p>
      </dgm:t>
    </dgm:pt>
    <dgm:pt modelId="{CE95377E-1314-5242-B5A8-CA19243C5F9F}">
      <dgm:prSet custT="1"/>
      <dgm:spPr>
        <a:solidFill>
          <a:schemeClr val="accent1">
            <a:lumMod val="20000"/>
            <a:lumOff val="80000"/>
          </a:schemeClr>
        </a:solidFill>
      </dgm:spPr>
      <dgm:t>
        <a:bodyPr/>
        <a:lstStyle/>
        <a:p>
          <a:pPr>
            <a:lnSpc>
              <a:spcPct val="100000"/>
            </a:lnSpc>
          </a:pPr>
          <a:r>
            <a:rPr lang="en-US" sz="1700" b="1"/>
            <a:t>12%</a:t>
          </a:r>
          <a:r>
            <a:rPr lang="en-US" sz="1700"/>
            <a:t> of respondents do not drive </a:t>
          </a:r>
        </a:p>
      </dgm:t>
    </dgm:pt>
    <dgm:pt modelId="{DD18B327-49FD-1649-BDC5-FD39CAD7F197}" type="parTrans" cxnId="{05CB5E8C-D9F6-DC44-831D-19A9F33F3F83}">
      <dgm:prSet/>
      <dgm:spPr/>
      <dgm:t>
        <a:bodyPr/>
        <a:lstStyle/>
        <a:p>
          <a:endParaRPr lang="en-US"/>
        </a:p>
      </dgm:t>
    </dgm:pt>
    <dgm:pt modelId="{6EE97300-84B6-544C-96C0-DCD9865F1789}" type="sibTrans" cxnId="{05CB5E8C-D9F6-DC44-831D-19A9F33F3F83}">
      <dgm:prSet/>
      <dgm:spPr/>
      <dgm:t>
        <a:bodyPr/>
        <a:lstStyle/>
        <a:p>
          <a:endParaRPr lang="en-US"/>
        </a:p>
      </dgm:t>
    </dgm:pt>
    <dgm:pt modelId="{406718B0-1C8A-BE4D-84F4-8844E19847C6}">
      <dgm:prSet custT="1"/>
      <dgm:spPr>
        <a:solidFill>
          <a:schemeClr val="accent1">
            <a:lumMod val="20000"/>
            <a:lumOff val="80000"/>
          </a:schemeClr>
        </a:solidFill>
      </dgm:spPr>
      <dgm:t>
        <a:bodyPr/>
        <a:lstStyle/>
        <a:p>
          <a:pPr>
            <a:lnSpc>
              <a:spcPct val="100000"/>
            </a:lnSpc>
          </a:pPr>
          <a:r>
            <a:rPr lang="en-US" sz="1700" b="1"/>
            <a:t>34% </a:t>
          </a:r>
          <a:r>
            <a:rPr lang="en-US" sz="1700"/>
            <a:t>of respondents either drive with limitations or don’t have a car </a:t>
          </a:r>
        </a:p>
      </dgm:t>
    </dgm:pt>
    <dgm:pt modelId="{472DA5ED-A617-6145-886A-98BDCC1AB11D}" type="parTrans" cxnId="{2255B45C-29B5-ED4D-8FC0-2C3A4890BEEB}">
      <dgm:prSet/>
      <dgm:spPr/>
      <dgm:t>
        <a:bodyPr/>
        <a:lstStyle/>
        <a:p>
          <a:endParaRPr lang="en-US"/>
        </a:p>
      </dgm:t>
    </dgm:pt>
    <dgm:pt modelId="{BDD86DC4-D709-1B4D-B192-F2F622726A0B}" type="sibTrans" cxnId="{2255B45C-29B5-ED4D-8FC0-2C3A4890BEEB}">
      <dgm:prSet/>
      <dgm:spPr/>
      <dgm:t>
        <a:bodyPr/>
        <a:lstStyle/>
        <a:p>
          <a:endParaRPr lang="en-US"/>
        </a:p>
      </dgm:t>
    </dgm:pt>
    <dgm:pt modelId="{40E25815-493B-A945-AC55-3EA9CFD5A8AA}" type="pres">
      <dgm:prSet presAssocID="{96894BF9-22EC-4ACB-9672-013EA4B4E1E7}" presName="Name0" presStyleCnt="0">
        <dgm:presLayoutVars>
          <dgm:dir/>
          <dgm:animLvl val="lvl"/>
          <dgm:resizeHandles val="exact"/>
        </dgm:presLayoutVars>
      </dgm:prSet>
      <dgm:spPr/>
    </dgm:pt>
    <dgm:pt modelId="{87AB5765-BDDA-A84B-9741-111E96C5CFC1}" type="pres">
      <dgm:prSet presAssocID="{2368323E-3CC8-4A47-BA8F-C087FFEDB43B}" presName="linNode" presStyleCnt="0"/>
      <dgm:spPr/>
    </dgm:pt>
    <dgm:pt modelId="{DF3E57A7-7EAF-E944-B875-14FD359BB2DA}" type="pres">
      <dgm:prSet presAssocID="{2368323E-3CC8-4A47-BA8F-C087FFEDB43B}" presName="parentText" presStyleLbl="node1" presStyleIdx="0" presStyleCnt="2" custLinFactNeighborX="-26425" custLinFactNeighborY="-4644">
        <dgm:presLayoutVars>
          <dgm:chMax val="1"/>
          <dgm:bulletEnabled val="1"/>
        </dgm:presLayoutVars>
      </dgm:prSet>
      <dgm:spPr/>
    </dgm:pt>
    <dgm:pt modelId="{857A623D-E9BD-E346-90BA-FE92773B6F44}" type="pres">
      <dgm:prSet presAssocID="{2368323E-3CC8-4A47-BA8F-C087FFEDB43B}" presName="descendantText" presStyleLbl="alignAccFollowNode1" presStyleIdx="0" presStyleCnt="2">
        <dgm:presLayoutVars>
          <dgm:bulletEnabled val="1"/>
        </dgm:presLayoutVars>
      </dgm:prSet>
      <dgm:spPr/>
    </dgm:pt>
    <dgm:pt modelId="{154D86A7-9BE8-DA42-B4A6-469C391ADAE5}" type="pres">
      <dgm:prSet presAssocID="{B840CB50-4D3C-4DD8-BEDE-5CA0CE699B86}" presName="sp" presStyleCnt="0"/>
      <dgm:spPr/>
    </dgm:pt>
    <dgm:pt modelId="{BF7AABBA-5D18-5840-A214-F9D81805703A}" type="pres">
      <dgm:prSet presAssocID="{C9D23CCB-B4CE-AD46-9AB3-888A443FF462}" presName="linNode" presStyleCnt="0"/>
      <dgm:spPr/>
    </dgm:pt>
    <dgm:pt modelId="{C11DFC02-53E6-6143-A7F5-C6906F361B53}" type="pres">
      <dgm:prSet presAssocID="{C9D23CCB-B4CE-AD46-9AB3-888A443FF462}" presName="parentText" presStyleLbl="node1" presStyleIdx="1" presStyleCnt="2" custLinFactNeighborX="-20703" custLinFactNeighborY="875">
        <dgm:presLayoutVars>
          <dgm:chMax val="1"/>
          <dgm:bulletEnabled val="1"/>
        </dgm:presLayoutVars>
      </dgm:prSet>
      <dgm:spPr/>
    </dgm:pt>
    <dgm:pt modelId="{030E2D4B-1270-3A48-ADD9-F829F591BD78}" type="pres">
      <dgm:prSet presAssocID="{C9D23CCB-B4CE-AD46-9AB3-888A443FF462}" presName="descendantText" presStyleLbl="alignAccFollowNode1" presStyleIdx="1" presStyleCnt="2">
        <dgm:presLayoutVars>
          <dgm:bulletEnabled val="1"/>
        </dgm:presLayoutVars>
      </dgm:prSet>
      <dgm:spPr/>
    </dgm:pt>
  </dgm:ptLst>
  <dgm:cxnLst>
    <dgm:cxn modelId="{6791E902-510E-0345-846F-AB0E13D5C93F}" type="presOf" srcId="{96894BF9-22EC-4ACB-9672-013EA4B4E1E7}" destId="{40E25815-493B-A945-AC55-3EA9CFD5A8AA}" srcOrd="0" destOrd="0" presId="urn:microsoft.com/office/officeart/2005/8/layout/vList5"/>
    <dgm:cxn modelId="{A5E16C2B-CAAA-4EFF-BAEE-EB2CD6A38452}" srcId="{96894BF9-22EC-4ACB-9672-013EA4B4E1E7}" destId="{2368323E-3CC8-4A47-BA8F-C087FFEDB43B}" srcOrd="0" destOrd="0" parTransId="{86578E75-EEDD-427E-AECE-02D2268AAAF6}" sibTransId="{B840CB50-4D3C-4DD8-BEDE-5CA0CE699B86}"/>
    <dgm:cxn modelId="{A6294938-401B-AF4A-8C41-F5A4DB061DAC}" type="presOf" srcId="{C9D23CCB-B4CE-AD46-9AB3-888A443FF462}" destId="{C11DFC02-53E6-6143-A7F5-C6906F361B53}" srcOrd="0" destOrd="0" presId="urn:microsoft.com/office/officeart/2005/8/layout/vList5"/>
    <dgm:cxn modelId="{2255B45C-29B5-ED4D-8FC0-2C3A4890BEEB}" srcId="{C9D23CCB-B4CE-AD46-9AB3-888A443FF462}" destId="{406718B0-1C8A-BE4D-84F4-8844E19847C6}" srcOrd="1" destOrd="0" parTransId="{472DA5ED-A617-6145-886A-98BDCC1AB11D}" sibTransId="{BDD86DC4-D709-1B4D-B192-F2F622726A0B}"/>
    <dgm:cxn modelId="{485CED4B-F0DE-CE4C-A1D5-367F822D2AEA}" srcId="{96894BF9-22EC-4ACB-9672-013EA4B4E1E7}" destId="{C9D23CCB-B4CE-AD46-9AB3-888A443FF462}" srcOrd="1" destOrd="0" parTransId="{958B9C6C-ED5A-0D4A-9418-166CBD3E5554}" sibTransId="{EE8EE572-599D-0144-83A9-5B991B0FC37F}"/>
    <dgm:cxn modelId="{05CB5E8C-D9F6-DC44-831D-19A9F33F3F83}" srcId="{C9D23CCB-B4CE-AD46-9AB3-888A443FF462}" destId="{CE95377E-1314-5242-B5A8-CA19243C5F9F}" srcOrd="0" destOrd="0" parTransId="{DD18B327-49FD-1649-BDC5-FD39CAD7F197}" sibTransId="{6EE97300-84B6-544C-96C0-DCD9865F1789}"/>
    <dgm:cxn modelId="{18A02EB4-194E-2445-ADD3-203A805B89BF}" srcId="{2368323E-3CC8-4A47-BA8F-C087FFEDB43B}" destId="{E266B790-483D-7D47-854D-CAC7C6983016}" srcOrd="0" destOrd="0" parTransId="{E5107D3B-01D3-DA47-89F8-590905319C9D}" sibTransId="{CD94236E-28BB-6541-986E-37B20AB18399}"/>
    <dgm:cxn modelId="{4EF13DB9-19BA-1A4B-85D5-66E80E2575B4}" type="presOf" srcId="{CE95377E-1314-5242-B5A8-CA19243C5F9F}" destId="{030E2D4B-1270-3A48-ADD9-F829F591BD78}" srcOrd="0" destOrd="0" presId="urn:microsoft.com/office/officeart/2005/8/layout/vList5"/>
    <dgm:cxn modelId="{6B4A4CCC-50D6-EA43-B617-CB22E792A092}" type="presOf" srcId="{406718B0-1C8A-BE4D-84F4-8844E19847C6}" destId="{030E2D4B-1270-3A48-ADD9-F829F591BD78}" srcOrd="0" destOrd="1" presId="urn:microsoft.com/office/officeart/2005/8/layout/vList5"/>
    <dgm:cxn modelId="{D9EE58D3-740E-5444-B6F2-20FB29DED17D}" type="presOf" srcId="{2368323E-3CC8-4A47-BA8F-C087FFEDB43B}" destId="{DF3E57A7-7EAF-E944-B875-14FD359BB2DA}" srcOrd="0" destOrd="0" presId="urn:microsoft.com/office/officeart/2005/8/layout/vList5"/>
    <dgm:cxn modelId="{BE0011E6-B6D1-874E-9850-364BA3E886F0}" type="presOf" srcId="{E266B790-483D-7D47-854D-CAC7C6983016}" destId="{857A623D-E9BD-E346-90BA-FE92773B6F44}" srcOrd="0" destOrd="0" presId="urn:microsoft.com/office/officeart/2005/8/layout/vList5"/>
    <dgm:cxn modelId="{5B8F1ECB-0A1D-A640-B81E-CEFC3B3B8EBD}" type="presParOf" srcId="{40E25815-493B-A945-AC55-3EA9CFD5A8AA}" destId="{87AB5765-BDDA-A84B-9741-111E96C5CFC1}" srcOrd="0" destOrd="0" presId="urn:microsoft.com/office/officeart/2005/8/layout/vList5"/>
    <dgm:cxn modelId="{19DBE496-A711-C244-B2E7-DE6306985E02}" type="presParOf" srcId="{87AB5765-BDDA-A84B-9741-111E96C5CFC1}" destId="{DF3E57A7-7EAF-E944-B875-14FD359BB2DA}" srcOrd="0" destOrd="0" presId="urn:microsoft.com/office/officeart/2005/8/layout/vList5"/>
    <dgm:cxn modelId="{119C7C34-E143-3047-AA3D-AC6EC61D11C8}" type="presParOf" srcId="{87AB5765-BDDA-A84B-9741-111E96C5CFC1}" destId="{857A623D-E9BD-E346-90BA-FE92773B6F44}" srcOrd="1" destOrd="0" presId="urn:microsoft.com/office/officeart/2005/8/layout/vList5"/>
    <dgm:cxn modelId="{C5669F6B-8BEF-A340-BB83-0147CF5CABFB}" type="presParOf" srcId="{40E25815-493B-A945-AC55-3EA9CFD5A8AA}" destId="{154D86A7-9BE8-DA42-B4A6-469C391ADAE5}" srcOrd="1" destOrd="0" presId="urn:microsoft.com/office/officeart/2005/8/layout/vList5"/>
    <dgm:cxn modelId="{4B9CA93D-861A-5C41-B7D3-803F803833E7}" type="presParOf" srcId="{40E25815-493B-A945-AC55-3EA9CFD5A8AA}" destId="{BF7AABBA-5D18-5840-A214-F9D81805703A}" srcOrd="2" destOrd="0" presId="urn:microsoft.com/office/officeart/2005/8/layout/vList5"/>
    <dgm:cxn modelId="{ADA109C8-E72A-624B-9115-8915CDADE800}" type="presParOf" srcId="{BF7AABBA-5D18-5840-A214-F9D81805703A}" destId="{C11DFC02-53E6-6143-A7F5-C6906F361B53}" srcOrd="0" destOrd="0" presId="urn:microsoft.com/office/officeart/2005/8/layout/vList5"/>
    <dgm:cxn modelId="{E7A6B3F7-3124-1641-AD3C-A1328EAACF63}" type="presParOf" srcId="{BF7AABBA-5D18-5840-A214-F9D81805703A}" destId="{030E2D4B-1270-3A48-ADD9-F829F591BD7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6894BF9-22EC-4ACB-9672-013EA4B4E1E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2368323E-3CC8-4A47-BA8F-C087FFEDB43B}">
      <dgm:prSet custT="1"/>
      <dgm:spPr>
        <a:solidFill>
          <a:schemeClr val="accent1">
            <a:lumMod val="60000"/>
            <a:lumOff val="40000"/>
          </a:schemeClr>
        </a:solidFill>
      </dgm:spPr>
      <dgm:t>
        <a:bodyPr/>
        <a:lstStyle/>
        <a:p>
          <a:pPr>
            <a:lnSpc>
              <a:spcPct val="100000"/>
            </a:lnSpc>
          </a:pPr>
          <a:r>
            <a:rPr lang="en-US" sz="3000">
              <a:solidFill>
                <a:schemeClr val="tx1"/>
              </a:solidFill>
            </a:rPr>
            <a:t>2018</a:t>
          </a:r>
        </a:p>
      </dgm:t>
    </dgm:pt>
    <dgm:pt modelId="{86578E75-EEDD-427E-AECE-02D2268AAAF6}" type="parTrans" cxnId="{A5E16C2B-CAAA-4EFF-BAEE-EB2CD6A38452}">
      <dgm:prSet/>
      <dgm:spPr/>
      <dgm:t>
        <a:bodyPr/>
        <a:lstStyle/>
        <a:p>
          <a:endParaRPr lang="en-US"/>
        </a:p>
      </dgm:t>
    </dgm:pt>
    <dgm:pt modelId="{B840CB50-4D3C-4DD8-BEDE-5CA0CE699B86}" type="sibTrans" cxnId="{A5E16C2B-CAAA-4EFF-BAEE-EB2CD6A38452}">
      <dgm:prSet/>
      <dgm:spPr/>
      <dgm:t>
        <a:bodyPr/>
        <a:lstStyle/>
        <a:p>
          <a:endParaRPr lang="en-US"/>
        </a:p>
      </dgm:t>
    </dgm:pt>
    <dgm:pt modelId="{E266B790-483D-7D47-854D-CAC7C6983016}">
      <dgm:prSet custT="1"/>
      <dgm:spPr>
        <a:solidFill>
          <a:schemeClr val="accent1">
            <a:lumMod val="20000"/>
            <a:lumOff val="80000"/>
          </a:schemeClr>
        </a:solidFill>
        <a:ln>
          <a:solidFill>
            <a:schemeClr val="accent1">
              <a:lumMod val="20000"/>
              <a:lumOff val="80000"/>
              <a:alpha val="90000"/>
            </a:schemeClr>
          </a:solidFill>
        </a:ln>
      </dgm:spPr>
      <dgm:t>
        <a:bodyPr/>
        <a:lstStyle/>
        <a:p>
          <a:pPr>
            <a:lnSpc>
              <a:spcPct val="100000"/>
            </a:lnSpc>
          </a:pPr>
          <a:r>
            <a:rPr lang="en-US" sz="2400" b="0">
              <a:latin typeface="Calibri Light" panose="020F0302020204030204"/>
            </a:rPr>
            <a:t>"</a:t>
          </a:r>
          <a:r>
            <a:rPr lang="en-US" sz="2400" b="0"/>
            <a:t>Finding a ride to hospitals in Boston </a:t>
          </a:r>
          <a:r>
            <a:rPr lang="en-US" sz="2400"/>
            <a:t>would be marvelous! prepared to pay</a:t>
          </a:r>
          <a:r>
            <a:rPr lang="en-US" sz="2400">
              <a:latin typeface="Calibri Light" panose="020F0302020204030204"/>
            </a:rPr>
            <a:t>."</a:t>
          </a:r>
          <a:endParaRPr lang="en-US" sz="2400">
            <a:solidFill>
              <a:schemeClr val="tx1"/>
            </a:solidFill>
          </a:endParaRPr>
        </a:p>
      </dgm:t>
    </dgm:pt>
    <dgm:pt modelId="{E5107D3B-01D3-DA47-89F8-590905319C9D}" type="parTrans" cxnId="{18A02EB4-194E-2445-ADD3-203A805B89BF}">
      <dgm:prSet/>
      <dgm:spPr/>
      <dgm:t>
        <a:bodyPr/>
        <a:lstStyle/>
        <a:p>
          <a:endParaRPr lang="en-US"/>
        </a:p>
      </dgm:t>
    </dgm:pt>
    <dgm:pt modelId="{CD94236E-28BB-6541-986E-37B20AB18399}" type="sibTrans" cxnId="{18A02EB4-194E-2445-ADD3-203A805B89BF}">
      <dgm:prSet/>
      <dgm:spPr/>
      <dgm:t>
        <a:bodyPr/>
        <a:lstStyle/>
        <a:p>
          <a:endParaRPr lang="en-US"/>
        </a:p>
      </dgm:t>
    </dgm:pt>
    <dgm:pt modelId="{C9D23CCB-B4CE-AD46-9AB3-888A443FF462}">
      <dgm:prSet custT="1"/>
      <dgm:spPr>
        <a:solidFill>
          <a:schemeClr val="accent1">
            <a:lumMod val="60000"/>
            <a:lumOff val="40000"/>
          </a:schemeClr>
        </a:solidFill>
      </dgm:spPr>
      <dgm:t>
        <a:bodyPr/>
        <a:lstStyle/>
        <a:p>
          <a:pPr>
            <a:lnSpc>
              <a:spcPct val="100000"/>
            </a:lnSpc>
          </a:pPr>
          <a:r>
            <a:rPr lang="en-US" sz="3000">
              <a:solidFill>
                <a:schemeClr val="tx1"/>
              </a:solidFill>
            </a:rPr>
            <a:t>2023</a:t>
          </a:r>
          <a:endParaRPr lang="en-US" sz="3000"/>
        </a:p>
      </dgm:t>
    </dgm:pt>
    <dgm:pt modelId="{958B9C6C-ED5A-0D4A-9418-166CBD3E5554}" type="parTrans" cxnId="{485CED4B-F0DE-CE4C-A1D5-367F822D2AEA}">
      <dgm:prSet/>
      <dgm:spPr/>
      <dgm:t>
        <a:bodyPr/>
        <a:lstStyle/>
        <a:p>
          <a:endParaRPr lang="en-US"/>
        </a:p>
      </dgm:t>
    </dgm:pt>
    <dgm:pt modelId="{EE8EE572-599D-0144-83A9-5B991B0FC37F}" type="sibTrans" cxnId="{485CED4B-F0DE-CE4C-A1D5-367F822D2AEA}">
      <dgm:prSet/>
      <dgm:spPr/>
      <dgm:t>
        <a:bodyPr/>
        <a:lstStyle/>
        <a:p>
          <a:endParaRPr lang="en-US"/>
        </a:p>
      </dgm:t>
    </dgm:pt>
    <dgm:pt modelId="{CE95377E-1314-5242-B5A8-CA19243C5F9F}">
      <dgm:prSet custT="1"/>
      <dgm:spPr>
        <a:solidFill>
          <a:schemeClr val="accent1">
            <a:lumMod val="20000"/>
            <a:lumOff val="80000"/>
          </a:schemeClr>
        </a:solidFill>
      </dgm:spPr>
      <dgm:t>
        <a:bodyPr/>
        <a:lstStyle/>
        <a:p>
          <a:pPr>
            <a:lnSpc>
              <a:spcPct val="100000"/>
            </a:lnSpc>
          </a:pPr>
          <a:r>
            <a:rPr lang="en-US" sz="1500"/>
            <a:t>“Additional transportation for local medical apts.”</a:t>
          </a:r>
        </a:p>
      </dgm:t>
    </dgm:pt>
    <dgm:pt modelId="{DD18B327-49FD-1649-BDC5-FD39CAD7F197}" type="parTrans" cxnId="{05CB5E8C-D9F6-DC44-831D-19A9F33F3F83}">
      <dgm:prSet/>
      <dgm:spPr/>
      <dgm:t>
        <a:bodyPr/>
        <a:lstStyle/>
        <a:p>
          <a:endParaRPr lang="en-US"/>
        </a:p>
      </dgm:t>
    </dgm:pt>
    <dgm:pt modelId="{6EE97300-84B6-544C-96C0-DCD9865F1789}" type="sibTrans" cxnId="{05CB5E8C-D9F6-DC44-831D-19A9F33F3F83}">
      <dgm:prSet/>
      <dgm:spPr/>
      <dgm:t>
        <a:bodyPr/>
        <a:lstStyle/>
        <a:p>
          <a:endParaRPr lang="en-US"/>
        </a:p>
      </dgm:t>
    </dgm:pt>
    <dgm:pt modelId="{E883CC9A-FC5E-8B47-B319-33AA1EEA76D4}">
      <dgm:prSet custT="1"/>
      <dgm:spPr>
        <a:solidFill>
          <a:schemeClr val="accent1">
            <a:lumMod val="20000"/>
            <a:lumOff val="80000"/>
          </a:schemeClr>
        </a:solidFill>
      </dgm:spPr>
      <dgm:t>
        <a:bodyPr/>
        <a:lstStyle/>
        <a:p>
          <a:pPr>
            <a:lnSpc>
              <a:spcPct val="100000"/>
            </a:lnSpc>
          </a:pPr>
          <a:r>
            <a:rPr lang="en-US" sz="1500"/>
            <a:t>“public transportation to Boston for medical appointments”</a:t>
          </a:r>
        </a:p>
      </dgm:t>
    </dgm:pt>
    <dgm:pt modelId="{981AEB2A-2A58-F94C-96D8-E190A45A0B96}" type="parTrans" cxnId="{529AF608-5A99-A74A-904D-A8A72EB8D77E}">
      <dgm:prSet/>
      <dgm:spPr/>
      <dgm:t>
        <a:bodyPr/>
        <a:lstStyle/>
        <a:p>
          <a:endParaRPr lang="en-US"/>
        </a:p>
      </dgm:t>
    </dgm:pt>
    <dgm:pt modelId="{5AFDBFAE-1A8F-BF41-B861-66D8B1BF9F33}" type="sibTrans" cxnId="{529AF608-5A99-A74A-904D-A8A72EB8D77E}">
      <dgm:prSet/>
      <dgm:spPr/>
      <dgm:t>
        <a:bodyPr/>
        <a:lstStyle/>
        <a:p>
          <a:endParaRPr lang="en-US"/>
        </a:p>
      </dgm:t>
    </dgm:pt>
    <dgm:pt modelId="{5A60BD74-0407-E14B-BB76-0409D3861BEF}">
      <dgm:prSet custT="1"/>
      <dgm:spPr>
        <a:solidFill>
          <a:schemeClr val="accent1">
            <a:lumMod val="20000"/>
            <a:lumOff val="80000"/>
          </a:schemeClr>
        </a:solidFill>
      </dgm:spPr>
      <dgm:t>
        <a:bodyPr/>
        <a:lstStyle/>
        <a:p>
          <a:pPr>
            <a:lnSpc>
              <a:spcPct val="100000"/>
            </a:lnSpc>
          </a:pPr>
          <a:r>
            <a:rPr lang="en-US" sz="1500"/>
            <a:t>“I cannot always commit to times due to transportation and medical appointments.”</a:t>
          </a:r>
        </a:p>
      </dgm:t>
    </dgm:pt>
    <dgm:pt modelId="{35892C93-0353-5D47-A975-87DAC19F425B}" type="parTrans" cxnId="{1033CC68-E958-984E-BDA4-F552B88E9E77}">
      <dgm:prSet/>
      <dgm:spPr/>
      <dgm:t>
        <a:bodyPr/>
        <a:lstStyle/>
        <a:p>
          <a:endParaRPr lang="en-US"/>
        </a:p>
      </dgm:t>
    </dgm:pt>
    <dgm:pt modelId="{F8BFC1DB-A238-4842-9A3D-B026EC02D6FC}" type="sibTrans" cxnId="{1033CC68-E958-984E-BDA4-F552B88E9E77}">
      <dgm:prSet/>
      <dgm:spPr/>
      <dgm:t>
        <a:bodyPr/>
        <a:lstStyle/>
        <a:p>
          <a:endParaRPr lang="en-US"/>
        </a:p>
      </dgm:t>
    </dgm:pt>
    <dgm:pt modelId="{40E25815-493B-A945-AC55-3EA9CFD5A8AA}" type="pres">
      <dgm:prSet presAssocID="{96894BF9-22EC-4ACB-9672-013EA4B4E1E7}" presName="Name0" presStyleCnt="0">
        <dgm:presLayoutVars>
          <dgm:dir/>
          <dgm:animLvl val="lvl"/>
          <dgm:resizeHandles val="exact"/>
        </dgm:presLayoutVars>
      </dgm:prSet>
      <dgm:spPr/>
    </dgm:pt>
    <dgm:pt modelId="{87AB5765-BDDA-A84B-9741-111E96C5CFC1}" type="pres">
      <dgm:prSet presAssocID="{2368323E-3CC8-4A47-BA8F-C087FFEDB43B}" presName="linNode" presStyleCnt="0"/>
      <dgm:spPr/>
    </dgm:pt>
    <dgm:pt modelId="{DF3E57A7-7EAF-E944-B875-14FD359BB2DA}" type="pres">
      <dgm:prSet presAssocID="{2368323E-3CC8-4A47-BA8F-C087FFEDB43B}" presName="parentText" presStyleLbl="node1" presStyleIdx="0" presStyleCnt="2" custLinFactNeighborX="-26425" custLinFactNeighborY="-4644">
        <dgm:presLayoutVars>
          <dgm:chMax val="1"/>
          <dgm:bulletEnabled val="1"/>
        </dgm:presLayoutVars>
      </dgm:prSet>
      <dgm:spPr/>
    </dgm:pt>
    <dgm:pt modelId="{857A623D-E9BD-E346-90BA-FE92773B6F44}" type="pres">
      <dgm:prSet presAssocID="{2368323E-3CC8-4A47-BA8F-C087FFEDB43B}" presName="descendantText" presStyleLbl="alignAccFollowNode1" presStyleIdx="0" presStyleCnt="2">
        <dgm:presLayoutVars>
          <dgm:bulletEnabled val="1"/>
        </dgm:presLayoutVars>
      </dgm:prSet>
      <dgm:spPr/>
    </dgm:pt>
    <dgm:pt modelId="{154D86A7-9BE8-DA42-B4A6-469C391ADAE5}" type="pres">
      <dgm:prSet presAssocID="{B840CB50-4D3C-4DD8-BEDE-5CA0CE699B86}" presName="sp" presStyleCnt="0"/>
      <dgm:spPr/>
    </dgm:pt>
    <dgm:pt modelId="{BF7AABBA-5D18-5840-A214-F9D81805703A}" type="pres">
      <dgm:prSet presAssocID="{C9D23CCB-B4CE-AD46-9AB3-888A443FF462}" presName="linNode" presStyleCnt="0"/>
      <dgm:spPr/>
    </dgm:pt>
    <dgm:pt modelId="{C11DFC02-53E6-6143-A7F5-C6906F361B53}" type="pres">
      <dgm:prSet presAssocID="{C9D23CCB-B4CE-AD46-9AB3-888A443FF462}" presName="parentText" presStyleLbl="node1" presStyleIdx="1" presStyleCnt="2" custLinFactNeighborX="-20703" custLinFactNeighborY="875">
        <dgm:presLayoutVars>
          <dgm:chMax val="1"/>
          <dgm:bulletEnabled val="1"/>
        </dgm:presLayoutVars>
      </dgm:prSet>
      <dgm:spPr/>
    </dgm:pt>
    <dgm:pt modelId="{030E2D4B-1270-3A48-ADD9-F829F591BD78}" type="pres">
      <dgm:prSet presAssocID="{C9D23CCB-B4CE-AD46-9AB3-888A443FF462}" presName="descendantText" presStyleLbl="alignAccFollowNode1" presStyleIdx="1" presStyleCnt="2">
        <dgm:presLayoutVars>
          <dgm:bulletEnabled val="1"/>
        </dgm:presLayoutVars>
      </dgm:prSet>
      <dgm:spPr/>
    </dgm:pt>
  </dgm:ptLst>
  <dgm:cxnLst>
    <dgm:cxn modelId="{6791E902-510E-0345-846F-AB0E13D5C93F}" type="presOf" srcId="{96894BF9-22EC-4ACB-9672-013EA4B4E1E7}" destId="{40E25815-493B-A945-AC55-3EA9CFD5A8AA}" srcOrd="0" destOrd="0" presId="urn:microsoft.com/office/officeart/2005/8/layout/vList5"/>
    <dgm:cxn modelId="{529AF608-5A99-A74A-904D-A8A72EB8D77E}" srcId="{C9D23CCB-B4CE-AD46-9AB3-888A443FF462}" destId="{E883CC9A-FC5E-8B47-B319-33AA1EEA76D4}" srcOrd="2" destOrd="0" parTransId="{981AEB2A-2A58-F94C-96D8-E190A45A0B96}" sibTransId="{5AFDBFAE-1A8F-BF41-B861-66D8B1BF9F33}"/>
    <dgm:cxn modelId="{B6C64C25-14A9-0C4B-8204-21291C11C4EB}" type="presOf" srcId="{5A60BD74-0407-E14B-BB76-0409D3861BEF}" destId="{030E2D4B-1270-3A48-ADD9-F829F591BD78}" srcOrd="0" destOrd="1" presId="urn:microsoft.com/office/officeart/2005/8/layout/vList5"/>
    <dgm:cxn modelId="{A5E16C2B-CAAA-4EFF-BAEE-EB2CD6A38452}" srcId="{96894BF9-22EC-4ACB-9672-013EA4B4E1E7}" destId="{2368323E-3CC8-4A47-BA8F-C087FFEDB43B}" srcOrd="0" destOrd="0" parTransId="{86578E75-EEDD-427E-AECE-02D2268AAAF6}" sibTransId="{B840CB50-4D3C-4DD8-BEDE-5CA0CE699B86}"/>
    <dgm:cxn modelId="{A6294938-401B-AF4A-8C41-F5A4DB061DAC}" type="presOf" srcId="{C9D23CCB-B4CE-AD46-9AB3-888A443FF462}" destId="{C11DFC02-53E6-6143-A7F5-C6906F361B53}" srcOrd="0" destOrd="0" presId="urn:microsoft.com/office/officeart/2005/8/layout/vList5"/>
    <dgm:cxn modelId="{1033CC68-E958-984E-BDA4-F552B88E9E77}" srcId="{C9D23CCB-B4CE-AD46-9AB3-888A443FF462}" destId="{5A60BD74-0407-E14B-BB76-0409D3861BEF}" srcOrd="1" destOrd="0" parTransId="{35892C93-0353-5D47-A975-87DAC19F425B}" sibTransId="{F8BFC1DB-A238-4842-9A3D-B026EC02D6FC}"/>
    <dgm:cxn modelId="{485CED4B-F0DE-CE4C-A1D5-367F822D2AEA}" srcId="{96894BF9-22EC-4ACB-9672-013EA4B4E1E7}" destId="{C9D23CCB-B4CE-AD46-9AB3-888A443FF462}" srcOrd="1" destOrd="0" parTransId="{958B9C6C-ED5A-0D4A-9418-166CBD3E5554}" sibTransId="{EE8EE572-599D-0144-83A9-5B991B0FC37F}"/>
    <dgm:cxn modelId="{05CB5E8C-D9F6-DC44-831D-19A9F33F3F83}" srcId="{C9D23CCB-B4CE-AD46-9AB3-888A443FF462}" destId="{CE95377E-1314-5242-B5A8-CA19243C5F9F}" srcOrd="0" destOrd="0" parTransId="{DD18B327-49FD-1649-BDC5-FD39CAD7F197}" sibTransId="{6EE97300-84B6-544C-96C0-DCD9865F1789}"/>
    <dgm:cxn modelId="{18A02EB4-194E-2445-ADD3-203A805B89BF}" srcId="{2368323E-3CC8-4A47-BA8F-C087FFEDB43B}" destId="{E266B790-483D-7D47-854D-CAC7C6983016}" srcOrd="0" destOrd="0" parTransId="{E5107D3B-01D3-DA47-89F8-590905319C9D}" sibTransId="{CD94236E-28BB-6541-986E-37B20AB18399}"/>
    <dgm:cxn modelId="{4EF13DB9-19BA-1A4B-85D5-66E80E2575B4}" type="presOf" srcId="{CE95377E-1314-5242-B5A8-CA19243C5F9F}" destId="{030E2D4B-1270-3A48-ADD9-F829F591BD78}" srcOrd="0" destOrd="0" presId="urn:microsoft.com/office/officeart/2005/8/layout/vList5"/>
    <dgm:cxn modelId="{F37CF8C1-A4FB-EE49-8AEA-326A41881A52}" type="presOf" srcId="{E883CC9A-FC5E-8B47-B319-33AA1EEA76D4}" destId="{030E2D4B-1270-3A48-ADD9-F829F591BD78}" srcOrd="0" destOrd="2" presId="urn:microsoft.com/office/officeart/2005/8/layout/vList5"/>
    <dgm:cxn modelId="{D9EE58D3-740E-5444-B6F2-20FB29DED17D}" type="presOf" srcId="{2368323E-3CC8-4A47-BA8F-C087FFEDB43B}" destId="{DF3E57A7-7EAF-E944-B875-14FD359BB2DA}" srcOrd="0" destOrd="0" presId="urn:microsoft.com/office/officeart/2005/8/layout/vList5"/>
    <dgm:cxn modelId="{BE0011E6-B6D1-874E-9850-364BA3E886F0}" type="presOf" srcId="{E266B790-483D-7D47-854D-CAC7C6983016}" destId="{857A623D-E9BD-E346-90BA-FE92773B6F44}" srcOrd="0" destOrd="0" presId="urn:microsoft.com/office/officeart/2005/8/layout/vList5"/>
    <dgm:cxn modelId="{5B8F1ECB-0A1D-A640-B81E-CEFC3B3B8EBD}" type="presParOf" srcId="{40E25815-493B-A945-AC55-3EA9CFD5A8AA}" destId="{87AB5765-BDDA-A84B-9741-111E96C5CFC1}" srcOrd="0" destOrd="0" presId="urn:microsoft.com/office/officeart/2005/8/layout/vList5"/>
    <dgm:cxn modelId="{19DBE496-A711-C244-B2E7-DE6306985E02}" type="presParOf" srcId="{87AB5765-BDDA-A84B-9741-111E96C5CFC1}" destId="{DF3E57A7-7EAF-E944-B875-14FD359BB2DA}" srcOrd="0" destOrd="0" presId="urn:microsoft.com/office/officeart/2005/8/layout/vList5"/>
    <dgm:cxn modelId="{119C7C34-E143-3047-AA3D-AC6EC61D11C8}" type="presParOf" srcId="{87AB5765-BDDA-A84B-9741-111E96C5CFC1}" destId="{857A623D-E9BD-E346-90BA-FE92773B6F44}" srcOrd="1" destOrd="0" presId="urn:microsoft.com/office/officeart/2005/8/layout/vList5"/>
    <dgm:cxn modelId="{C5669F6B-8BEF-A340-BB83-0147CF5CABFB}" type="presParOf" srcId="{40E25815-493B-A945-AC55-3EA9CFD5A8AA}" destId="{154D86A7-9BE8-DA42-B4A6-469C391ADAE5}" srcOrd="1" destOrd="0" presId="urn:microsoft.com/office/officeart/2005/8/layout/vList5"/>
    <dgm:cxn modelId="{4B9CA93D-861A-5C41-B7D3-803F803833E7}" type="presParOf" srcId="{40E25815-493B-A945-AC55-3EA9CFD5A8AA}" destId="{BF7AABBA-5D18-5840-A214-F9D81805703A}" srcOrd="2" destOrd="0" presId="urn:microsoft.com/office/officeart/2005/8/layout/vList5"/>
    <dgm:cxn modelId="{ADA109C8-E72A-624B-9115-8915CDADE800}" type="presParOf" srcId="{BF7AABBA-5D18-5840-A214-F9D81805703A}" destId="{C11DFC02-53E6-6143-A7F5-C6906F361B53}" srcOrd="0" destOrd="0" presId="urn:microsoft.com/office/officeart/2005/8/layout/vList5"/>
    <dgm:cxn modelId="{E7A6B3F7-3124-1641-AD3C-A1328EAACF63}" type="presParOf" srcId="{BF7AABBA-5D18-5840-A214-F9D81805703A}" destId="{030E2D4B-1270-3A48-ADD9-F829F591BD7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6894BF9-22EC-4ACB-9672-013EA4B4E1E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2368323E-3CC8-4A47-BA8F-C087FFEDB43B}">
      <dgm:prSet custT="1"/>
      <dgm:spPr>
        <a:solidFill>
          <a:schemeClr val="accent1">
            <a:lumMod val="60000"/>
            <a:lumOff val="40000"/>
          </a:schemeClr>
        </a:solidFill>
      </dgm:spPr>
      <dgm:t>
        <a:bodyPr/>
        <a:lstStyle/>
        <a:p>
          <a:pPr>
            <a:lnSpc>
              <a:spcPct val="100000"/>
            </a:lnSpc>
          </a:pPr>
          <a:r>
            <a:rPr lang="en-US" sz="3000">
              <a:solidFill>
                <a:schemeClr val="tx1"/>
              </a:solidFill>
            </a:rPr>
            <a:t>2018</a:t>
          </a:r>
        </a:p>
      </dgm:t>
    </dgm:pt>
    <dgm:pt modelId="{86578E75-EEDD-427E-AECE-02D2268AAAF6}" type="parTrans" cxnId="{A5E16C2B-CAAA-4EFF-BAEE-EB2CD6A38452}">
      <dgm:prSet/>
      <dgm:spPr/>
      <dgm:t>
        <a:bodyPr/>
        <a:lstStyle/>
        <a:p>
          <a:endParaRPr lang="en-US"/>
        </a:p>
      </dgm:t>
    </dgm:pt>
    <dgm:pt modelId="{B840CB50-4D3C-4DD8-BEDE-5CA0CE699B86}" type="sibTrans" cxnId="{A5E16C2B-CAAA-4EFF-BAEE-EB2CD6A38452}">
      <dgm:prSet/>
      <dgm:spPr/>
      <dgm:t>
        <a:bodyPr/>
        <a:lstStyle/>
        <a:p>
          <a:endParaRPr lang="en-US"/>
        </a:p>
      </dgm:t>
    </dgm:pt>
    <dgm:pt modelId="{E266B790-483D-7D47-854D-CAC7C6983016}">
      <dgm:prSet custT="1"/>
      <dgm:spPr>
        <a:solidFill>
          <a:schemeClr val="accent1">
            <a:lumMod val="20000"/>
            <a:lumOff val="80000"/>
          </a:schemeClr>
        </a:solidFill>
        <a:ln>
          <a:solidFill>
            <a:schemeClr val="accent1">
              <a:lumMod val="20000"/>
              <a:lumOff val="80000"/>
              <a:alpha val="90000"/>
            </a:schemeClr>
          </a:solidFill>
        </a:ln>
      </dgm:spPr>
      <dgm:t>
        <a:bodyPr/>
        <a:lstStyle/>
        <a:p>
          <a:pPr>
            <a:lnSpc>
              <a:spcPct val="100000"/>
            </a:lnSpc>
          </a:pPr>
          <a:r>
            <a:rPr lang="en-US" sz="2400" dirty="0">
              <a:solidFill>
                <a:schemeClr val="tx1"/>
              </a:solidFill>
            </a:rPr>
            <a:t>Approximately </a:t>
          </a:r>
          <a:r>
            <a:rPr lang="en-US" sz="2400" b="1" dirty="0">
              <a:solidFill>
                <a:schemeClr val="tx1"/>
              </a:solidFill>
            </a:rPr>
            <a:t>75%</a:t>
          </a:r>
          <a:r>
            <a:rPr lang="en-US" sz="2400" dirty="0">
              <a:solidFill>
                <a:schemeClr val="tx1"/>
              </a:solidFill>
            </a:rPr>
            <a:t> rated learning opportunities as good or excellent </a:t>
          </a:r>
        </a:p>
      </dgm:t>
    </dgm:pt>
    <dgm:pt modelId="{E5107D3B-01D3-DA47-89F8-590905319C9D}" type="parTrans" cxnId="{18A02EB4-194E-2445-ADD3-203A805B89BF}">
      <dgm:prSet/>
      <dgm:spPr/>
      <dgm:t>
        <a:bodyPr/>
        <a:lstStyle/>
        <a:p>
          <a:endParaRPr lang="en-US"/>
        </a:p>
      </dgm:t>
    </dgm:pt>
    <dgm:pt modelId="{CD94236E-28BB-6541-986E-37B20AB18399}" type="sibTrans" cxnId="{18A02EB4-194E-2445-ADD3-203A805B89BF}">
      <dgm:prSet/>
      <dgm:spPr/>
      <dgm:t>
        <a:bodyPr/>
        <a:lstStyle/>
        <a:p>
          <a:endParaRPr lang="en-US"/>
        </a:p>
      </dgm:t>
    </dgm:pt>
    <dgm:pt modelId="{C9D23CCB-B4CE-AD46-9AB3-888A443FF462}">
      <dgm:prSet custT="1"/>
      <dgm:spPr>
        <a:solidFill>
          <a:schemeClr val="accent1">
            <a:lumMod val="60000"/>
            <a:lumOff val="40000"/>
          </a:schemeClr>
        </a:solidFill>
      </dgm:spPr>
      <dgm:t>
        <a:bodyPr/>
        <a:lstStyle/>
        <a:p>
          <a:pPr>
            <a:lnSpc>
              <a:spcPct val="100000"/>
            </a:lnSpc>
          </a:pPr>
          <a:r>
            <a:rPr lang="en-US" sz="3000">
              <a:solidFill>
                <a:schemeClr val="tx1"/>
              </a:solidFill>
            </a:rPr>
            <a:t>2023</a:t>
          </a:r>
          <a:endParaRPr lang="en-US" sz="3000"/>
        </a:p>
      </dgm:t>
    </dgm:pt>
    <dgm:pt modelId="{958B9C6C-ED5A-0D4A-9418-166CBD3E5554}" type="parTrans" cxnId="{485CED4B-F0DE-CE4C-A1D5-367F822D2AEA}">
      <dgm:prSet/>
      <dgm:spPr/>
      <dgm:t>
        <a:bodyPr/>
        <a:lstStyle/>
        <a:p>
          <a:endParaRPr lang="en-US"/>
        </a:p>
      </dgm:t>
    </dgm:pt>
    <dgm:pt modelId="{EE8EE572-599D-0144-83A9-5B991B0FC37F}" type="sibTrans" cxnId="{485CED4B-F0DE-CE4C-A1D5-367F822D2AEA}">
      <dgm:prSet/>
      <dgm:spPr/>
      <dgm:t>
        <a:bodyPr/>
        <a:lstStyle/>
        <a:p>
          <a:endParaRPr lang="en-US"/>
        </a:p>
      </dgm:t>
    </dgm:pt>
    <dgm:pt modelId="{CE95377E-1314-5242-B5A8-CA19243C5F9F}">
      <dgm:prSet custT="1"/>
      <dgm:spPr>
        <a:solidFill>
          <a:schemeClr val="accent1">
            <a:lumMod val="20000"/>
            <a:lumOff val="80000"/>
          </a:schemeClr>
        </a:solidFill>
      </dgm:spPr>
      <dgm:t>
        <a:bodyPr/>
        <a:lstStyle/>
        <a:p>
          <a:pPr>
            <a:lnSpc>
              <a:spcPct val="100000"/>
            </a:lnSpc>
          </a:pPr>
          <a:r>
            <a:rPr lang="en-US" sz="2400" b="1"/>
            <a:t>93% </a:t>
          </a:r>
          <a:r>
            <a:rPr lang="en-US" sz="2400"/>
            <a:t>rated learning opportunities as good or excellent </a:t>
          </a:r>
        </a:p>
      </dgm:t>
    </dgm:pt>
    <dgm:pt modelId="{DD18B327-49FD-1649-BDC5-FD39CAD7F197}" type="parTrans" cxnId="{05CB5E8C-D9F6-DC44-831D-19A9F33F3F83}">
      <dgm:prSet/>
      <dgm:spPr/>
      <dgm:t>
        <a:bodyPr/>
        <a:lstStyle/>
        <a:p>
          <a:endParaRPr lang="en-US"/>
        </a:p>
      </dgm:t>
    </dgm:pt>
    <dgm:pt modelId="{6EE97300-84B6-544C-96C0-DCD9865F1789}" type="sibTrans" cxnId="{05CB5E8C-D9F6-DC44-831D-19A9F33F3F83}">
      <dgm:prSet/>
      <dgm:spPr/>
      <dgm:t>
        <a:bodyPr/>
        <a:lstStyle/>
        <a:p>
          <a:endParaRPr lang="en-US"/>
        </a:p>
      </dgm:t>
    </dgm:pt>
    <dgm:pt modelId="{40E25815-493B-A945-AC55-3EA9CFD5A8AA}" type="pres">
      <dgm:prSet presAssocID="{96894BF9-22EC-4ACB-9672-013EA4B4E1E7}" presName="Name0" presStyleCnt="0">
        <dgm:presLayoutVars>
          <dgm:dir/>
          <dgm:animLvl val="lvl"/>
          <dgm:resizeHandles val="exact"/>
        </dgm:presLayoutVars>
      </dgm:prSet>
      <dgm:spPr/>
    </dgm:pt>
    <dgm:pt modelId="{87AB5765-BDDA-A84B-9741-111E96C5CFC1}" type="pres">
      <dgm:prSet presAssocID="{2368323E-3CC8-4A47-BA8F-C087FFEDB43B}" presName="linNode" presStyleCnt="0"/>
      <dgm:spPr/>
    </dgm:pt>
    <dgm:pt modelId="{DF3E57A7-7EAF-E944-B875-14FD359BB2DA}" type="pres">
      <dgm:prSet presAssocID="{2368323E-3CC8-4A47-BA8F-C087FFEDB43B}" presName="parentText" presStyleLbl="node1" presStyleIdx="0" presStyleCnt="2" custLinFactNeighborX="-26425" custLinFactNeighborY="-4644">
        <dgm:presLayoutVars>
          <dgm:chMax val="1"/>
          <dgm:bulletEnabled val="1"/>
        </dgm:presLayoutVars>
      </dgm:prSet>
      <dgm:spPr/>
    </dgm:pt>
    <dgm:pt modelId="{857A623D-E9BD-E346-90BA-FE92773B6F44}" type="pres">
      <dgm:prSet presAssocID="{2368323E-3CC8-4A47-BA8F-C087FFEDB43B}" presName="descendantText" presStyleLbl="alignAccFollowNode1" presStyleIdx="0" presStyleCnt="2">
        <dgm:presLayoutVars>
          <dgm:bulletEnabled val="1"/>
        </dgm:presLayoutVars>
      </dgm:prSet>
      <dgm:spPr/>
    </dgm:pt>
    <dgm:pt modelId="{154D86A7-9BE8-DA42-B4A6-469C391ADAE5}" type="pres">
      <dgm:prSet presAssocID="{B840CB50-4D3C-4DD8-BEDE-5CA0CE699B86}" presName="sp" presStyleCnt="0"/>
      <dgm:spPr/>
    </dgm:pt>
    <dgm:pt modelId="{BF7AABBA-5D18-5840-A214-F9D81805703A}" type="pres">
      <dgm:prSet presAssocID="{C9D23CCB-B4CE-AD46-9AB3-888A443FF462}" presName="linNode" presStyleCnt="0"/>
      <dgm:spPr/>
    </dgm:pt>
    <dgm:pt modelId="{C11DFC02-53E6-6143-A7F5-C6906F361B53}" type="pres">
      <dgm:prSet presAssocID="{C9D23CCB-B4CE-AD46-9AB3-888A443FF462}" presName="parentText" presStyleLbl="node1" presStyleIdx="1" presStyleCnt="2" custLinFactNeighborX="-20703" custLinFactNeighborY="875">
        <dgm:presLayoutVars>
          <dgm:chMax val="1"/>
          <dgm:bulletEnabled val="1"/>
        </dgm:presLayoutVars>
      </dgm:prSet>
      <dgm:spPr/>
    </dgm:pt>
    <dgm:pt modelId="{030E2D4B-1270-3A48-ADD9-F829F591BD78}" type="pres">
      <dgm:prSet presAssocID="{C9D23CCB-B4CE-AD46-9AB3-888A443FF462}" presName="descendantText" presStyleLbl="alignAccFollowNode1" presStyleIdx="1" presStyleCnt="2">
        <dgm:presLayoutVars>
          <dgm:bulletEnabled val="1"/>
        </dgm:presLayoutVars>
      </dgm:prSet>
      <dgm:spPr/>
    </dgm:pt>
  </dgm:ptLst>
  <dgm:cxnLst>
    <dgm:cxn modelId="{6791E902-510E-0345-846F-AB0E13D5C93F}" type="presOf" srcId="{96894BF9-22EC-4ACB-9672-013EA4B4E1E7}" destId="{40E25815-493B-A945-AC55-3EA9CFD5A8AA}" srcOrd="0" destOrd="0" presId="urn:microsoft.com/office/officeart/2005/8/layout/vList5"/>
    <dgm:cxn modelId="{A5E16C2B-CAAA-4EFF-BAEE-EB2CD6A38452}" srcId="{96894BF9-22EC-4ACB-9672-013EA4B4E1E7}" destId="{2368323E-3CC8-4A47-BA8F-C087FFEDB43B}" srcOrd="0" destOrd="0" parTransId="{86578E75-EEDD-427E-AECE-02D2268AAAF6}" sibTransId="{B840CB50-4D3C-4DD8-BEDE-5CA0CE699B86}"/>
    <dgm:cxn modelId="{A6294938-401B-AF4A-8C41-F5A4DB061DAC}" type="presOf" srcId="{C9D23CCB-B4CE-AD46-9AB3-888A443FF462}" destId="{C11DFC02-53E6-6143-A7F5-C6906F361B53}" srcOrd="0" destOrd="0" presId="urn:microsoft.com/office/officeart/2005/8/layout/vList5"/>
    <dgm:cxn modelId="{485CED4B-F0DE-CE4C-A1D5-367F822D2AEA}" srcId="{96894BF9-22EC-4ACB-9672-013EA4B4E1E7}" destId="{C9D23CCB-B4CE-AD46-9AB3-888A443FF462}" srcOrd="1" destOrd="0" parTransId="{958B9C6C-ED5A-0D4A-9418-166CBD3E5554}" sibTransId="{EE8EE572-599D-0144-83A9-5B991B0FC37F}"/>
    <dgm:cxn modelId="{05CB5E8C-D9F6-DC44-831D-19A9F33F3F83}" srcId="{C9D23CCB-B4CE-AD46-9AB3-888A443FF462}" destId="{CE95377E-1314-5242-B5A8-CA19243C5F9F}" srcOrd="0" destOrd="0" parTransId="{DD18B327-49FD-1649-BDC5-FD39CAD7F197}" sibTransId="{6EE97300-84B6-544C-96C0-DCD9865F1789}"/>
    <dgm:cxn modelId="{18A02EB4-194E-2445-ADD3-203A805B89BF}" srcId="{2368323E-3CC8-4A47-BA8F-C087FFEDB43B}" destId="{E266B790-483D-7D47-854D-CAC7C6983016}" srcOrd="0" destOrd="0" parTransId="{E5107D3B-01D3-DA47-89F8-590905319C9D}" sibTransId="{CD94236E-28BB-6541-986E-37B20AB18399}"/>
    <dgm:cxn modelId="{4EF13DB9-19BA-1A4B-85D5-66E80E2575B4}" type="presOf" srcId="{CE95377E-1314-5242-B5A8-CA19243C5F9F}" destId="{030E2D4B-1270-3A48-ADD9-F829F591BD78}" srcOrd="0" destOrd="0" presId="urn:microsoft.com/office/officeart/2005/8/layout/vList5"/>
    <dgm:cxn modelId="{D9EE58D3-740E-5444-B6F2-20FB29DED17D}" type="presOf" srcId="{2368323E-3CC8-4A47-BA8F-C087FFEDB43B}" destId="{DF3E57A7-7EAF-E944-B875-14FD359BB2DA}" srcOrd="0" destOrd="0" presId="urn:microsoft.com/office/officeart/2005/8/layout/vList5"/>
    <dgm:cxn modelId="{BE0011E6-B6D1-874E-9850-364BA3E886F0}" type="presOf" srcId="{E266B790-483D-7D47-854D-CAC7C6983016}" destId="{857A623D-E9BD-E346-90BA-FE92773B6F44}" srcOrd="0" destOrd="0" presId="urn:microsoft.com/office/officeart/2005/8/layout/vList5"/>
    <dgm:cxn modelId="{5B8F1ECB-0A1D-A640-B81E-CEFC3B3B8EBD}" type="presParOf" srcId="{40E25815-493B-A945-AC55-3EA9CFD5A8AA}" destId="{87AB5765-BDDA-A84B-9741-111E96C5CFC1}" srcOrd="0" destOrd="0" presId="urn:microsoft.com/office/officeart/2005/8/layout/vList5"/>
    <dgm:cxn modelId="{19DBE496-A711-C244-B2E7-DE6306985E02}" type="presParOf" srcId="{87AB5765-BDDA-A84B-9741-111E96C5CFC1}" destId="{DF3E57A7-7EAF-E944-B875-14FD359BB2DA}" srcOrd="0" destOrd="0" presId="urn:microsoft.com/office/officeart/2005/8/layout/vList5"/>
    <dgm:cxn modelId="{119C7C34-E143-3047-AA3D-AC6EC61D11C8}" type="presParOf" srcId="{87AB5765-BDDA-A84B-9741-111E96C5CFC1}" destId="{857A623D-E9BD-E346-90BA-FE92773B6F44}" srcOrd="1" destOrd="0" presId="urn:microsoft.com/office/officeart/2005/8/layout/vList5"/>
    <dgm:cxn modelId="{C5669F6B-8BEF-A340-BB83-0147CF5CABFB}" type="presParOf" srcId="{40E25815-493B-A945-AC55-3EA9CFD5A8AA}" destId="{154D86A7-9BE8-DA42-B4A6-469C391ADAE5}" srcOrd="1" destOrd="0" presId="urn:microsoft.com/office/officeart/2005/8/layout/vList5"/>
    <dgm:cxn modelId="{4B9CA93D-861A-5C41-B7D3-803F803833E7}" type="presParOf" srcId="{40E25815-493B-A945-AC55-3EA9CFD5A8AA}" destId="{BF7AABBA-5D18-5840-A214-F9D81805703A}" srcOrd="2" destOrd="0" presId="urn:microsoft.com/office/officeart/2005/8/layout/vList5"/>
    <dgm:cxn modelId="{ADA109C8-E72A-624B-9115-8915CDADE800}" type="presParOf" srcId="{BF7AABBA-5D18-5840-A214-F9D81805703A}" destId="{C11DFC02-53E6-6143-A7F5-C6906F361B53}" srcOrd="0" destOrd="0" presId="urn:microsoft.com/office/officeart/2005/8/layout/vList5"/>
    <dgm:cxn modelId="{E7A6B3F7-3124-1641-AD3C-A1328EAACF63}" type="presParOf" srcId="{BF7AABBA-5D18-5840-A214-F9D81805703A}" destId="{030E2D4B-1270-3A48-ADD9-F829F591BD7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6894BF9-22EC-4ACB-9672-013EA4B4E1E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2368323E-3CC8-4A47-BA8F-C087FFEDB43B}">
      <dgm:prSet custT="1"/>
      <dgm:spPr>
        <a:solidFill>
          <a:schemeClr val="accent1">
            <a:lumMod val="60000"/>
            <a:lumOff val="40000"/>
          </a:schemeClr>
        </a:solidFill>
      </dgm:spPr>
      <dgm:t>
        <a:bodyPr/>
        <a:lstStyle/>
        <a:p>
          <a:pPr>
            <a:lnSpc>
              <a:spcPct val="100000"/>
            </a:lnSpc>
          </a:pPr>
          <a:r>
            <a:rPr lang="en-US" sz="3000">
              <a:solidFill>
                <a:schemeClr val="tx1"/>
              </a:solidFill>
            </a:rPr>
            <a:t>2018</a:t>
          </a:r>
        </a:p>
      </dgm:t>
    </dgm:pt>
    <dgm:pt modelId="{86578E75-EEDD-427E-AECE-02D2268AAAF6}" type="parTrans" cxnId="{A5E16C2B-CAAA-4EFF-BAEE-EB2CD6A38452}">
      <dgm:prSet/>
      <dgm:spPr/>
      <dgm:t>
        <a:bodyPr/>
        <a:lstStyle/>
        <a:p>
          <a:endParaRPr lang="en-US"/>
        </a:p>
      </dgm:t>
    </dgm:pt>
    <dgm:pt modelId="{B840CB50-4D3C-4DD8-BEDE-5CA0CE699B86}" type="sibTrans" cxnId="{A5E16C2B-CAAA-4EFF-BAEE-EB2CD6A38452}">
      <dgm:prSet/>
      <dgm:spPr/>
      <dgm:t>
        <a:bodyPr/>
        <a:lstStyle/>
        <a:p>
          <a:endParaRPr lang="en-US"/>
        </a:p>
      </dgm:t>
    </dgm:pt>
    <dgm:pt modelId="{E266B790-483D-7D47-854D-CAC7C6983016}">
      <dgm:prSet custT="1"/>
      <dgm:spPr>
        <a:solidFill>
          <a:schemeClr val="accent1">
            <a:lumMod val="20000"/>
            <a:lumOff val="80000"/>
          </a:schemeClr>
        </a:solidFill>
        <a:ln>
          <a:solidFill>
            <a:schemeClr val="accent1">
              <a:lumMod val="20000"/>
              <a:lumOff val="80000"/>
              <a:alpha val="90000"/>
            </a:schemeClr>
          </a:solidFill>
        </a:ln>
      </dgm:spPr>
      <dgm:t>
        <a:bodyPr/>
        <a:lstStyle/>
        <a:p>
          <a:pPr>
            <a:lnSpc>
              <a:spcPct val="100000"/>
            </a:lnSpc>
          </a:pPr>
          <a:r>
            <a:rPr lang="en-US" sz="2400">
              <a:solidFill>
                <a:schemeClr val="tx1"/>
              </a:solidFill>
            </a:rPr>
            <a:t>Approximately </a:t>
          </a:r>
          <a:r>
            <a:rPr lang="en-US" sz="2400" b="1">
              <a:solidFill>
                <a:schemeClr val="tx1"/>
              </a:solidFill>
            </a:rPr>
            <a:t>72%</a:t>
          </a:r>
          <a:r>
            <a:rPr lang="en-US" sz="2400">
              <a:solidFill>
                <a:schemeClr val="tx1"/>
              </a:solidFill>
            </a:rPr>
            <a:t> rated wellness as good or excellent </a:t>
          </a:r>
          <a:r>
            <a:rPr lang="en-US" sz="2400" baseline="0">
              <a:solidFill>
                <a:schemeClr val="tx1"/>
              </a:solidFill>
            </a:rPr>
            <a:t> </a:t>
          </a:r>
          <a:endParaRPr lang="en-US" sz="2400">
            <a:solidFill>
              <a:schemeClr val="tx1"/>
            </a:solidFill>
          </a:endParaRPr>
        </a:p>
      </dgm:t>
    </dgm:pt>
    <dgm:pt modelId="{E5107D3B-01D3-DA47-89F8-590905319C9D}" type="parTrans" cxnId="{18A02EB4-194E-2445-ADD3-203A805B89BF}">
      <dgm:prSet/>
      <dgm:spPr/>
      <dgm:t>
        <a:bodyPr/>
        <a:lstStyle/>
        <a:p>
          <a:endParaRPr lang="en-US"/>
        </a:p>
      </dgm:t>
    </dgm:pt>
    <dgm:pt modelId="{CD94236E-28BB-6541-986E-37B20AB18399}" type="sibTrans" cxnId="{18A02EB4-194E-2445-ADD3-203A805B89BF}">
      <dgm:prSet/>
      <dgm:spPr/>
      <dgm:t>
        <a:bodyPr/>
        <a:lstStyle/>
        <a:p>
          <a:endParaRPr lang="en-US"/>
        </a:p>
      </dgm:t>
    </dgm:pt>
    <dgm:pt modelId="{C9D23CCB-B4CE-AD46-9AB3-888A443FF462}">
      <dgm:prSet custT="1"/>
      <dgm:spPr>
        <a:solidFill>
          <a:schemeClr val="accent1">
            <a:lumMod val="60000"/>
            <a:lumOff val="40000"/>
          </a:schemeClr>
        </a:solidFill>
      </dgm:spPr>
      <dgm:t>
        <a:bodyPr/>
        <a:lstStyle/>
        <a:p>
          <a:pPr>
            <a:lnSpc>
              <a:spcPct val="100000"/>
            </a:lnSpc>
          </a:pPr>
          <a:r>
            <a:rPr lang="en-US" sz="3000">
              <a:solidFill>
                <a:schemeClr val="tx1"/>
              </a:solidFill>
            </a:rPr>
            <a:t>2023</a:t>
          </a:r>
          <a:endParaRPr lang="en-US" sz="3000"/>
        </a:p>
      </dgm:t>
    </dgm:pt>
    <dgm:pt modelId="{958B9C6C-ED5A-0D4A-9418-166CBD3E5554}" type="parTrans" cxnId="{485CED4B-F0DE-CE4C-A1D5-367F822D2AEA}">
      <dgm:prSet/>
      <dgm:spPr/>
      <dgm:t>
        <a:bodyPr/>
        <a:lstStyle/>
        <a:p>
          <a:endParaRPr lang="en-US"/>
        </a:p>
      </dgm:t>
    </dgm:pt>
    <dgm:pt modelId="{EE8EE572-599D-0144-83A9-5B991B0FC37F}" type="sibTrans" cxnId="{485CED4B-F0DE-CE4C-A1D5-367F822D2AEA}">
      <dgm:prSet/>
      <dgm:spPr/>
      <dgm:t>
        <a:bodyPr/>
        <a:lstStyle/>
        <a:p>
          <a:endParaRPr lang="en-US"/>
        </a:p>
      </dgm:t>
    </dgm:pt>
    <dgm:pt modelId="{CE95377E-1314-5242-B5A8-CA19243C5F9F}">
      <dgm:prSet custT="1"/>
      <dgm:spPr>
        <a:solidFill>
          <a:schemeClr val="accent1">
            <a:lumMod val="20000"/>
            <a:lumOff val="80000"/>
          </a:schemeClr>
        </a:solidFill>
      </dgm:spPr>
      <dgm:t>
        <a:bodyPr/>
        <a:lstStyle/>
        <a:p>
          <a:pPr>
            <a:lnSpc>
              <a:spcPct val="100000"/>
            </a:lnSpc>
          </a:pPr>
          <a:r>
            <a:rPr lang="en-US" sz="2400" b="1"/>
            <a:t>96% </a:t>
          </a:r>
          <a:r>
            <a:rPr lang="en-US" sz="2400"/>
            <a:t>rated wellness as good or excellent</a:t>
          </a:r>
        </a:p>
      </dgm:t>
    </dgm:pt>
    <dgm:pt modelId="{DD18B327-49FD-1649-BDC5-FD39CAD7F197}" type="parTrans" cxnId="{05CB5E8C-D9F6-DC44-831D-19A9F33F3F83}">
      <dgm:prSet/>
      <dgm:spPr/>
      <dgm:t>
        <a:bodyPr/>
        <a:lstStyle/>
        <a:p>
          <a:endParaRPr lang="en-US"/>
        </a:p>
      </dgm:t>
    </dgm:pt>
    <dgm:pt modelId="{6EE97300-84B6-544C-96C0-DCD9865F1789}" type="sibTrans" cxnId="{05CB5E8C-D9F6-DC44-831D-19A9F33F3F83}">
      <dgm:prSet/>
      <dgm:spPr/>
      <dgm:t>
        <a:bodyPr/>
        <a:lstStyle/>
        <a:p>
          <a:endParaRPr lang="en-US"/>
        </a:p>
      </dgm:t>
    </dgm:pt>
    <dgm:pt modelId="{40E25815-493B-A945-AC55-3EA9CFD5A8AA}" type="pres">
      <dgm:prSet presAssocID="{96894BF9-22EC-4ACB-9672-013EA4B4E1E7}" presName="Name0" presStyleCnt="0">
        <dgm:presLayoutVars>
          <dgm:dir/>
          <dgm:animLvl val="lvl"/>
          <dgm:resizeHandles val="exact"/>
        </dgm:presLayoutVars>
      </dgm:prSet>
      <dgm:spPr/>
    </dgm:pt>
    <dgm:pt modelId="{87AB5765-BDDA-A84B-9741-111E96C5CFC1}" type="pres">
      <dgm:prSet presAssocID="{2368323E-3CC8-4A47-BA8F-C087FFEDB43B}" presName="linNode" presStyleCnt="0"/>
      <dgm:spPr/>
    </dgm:pt>
    <dgm:pt modelId="{DF3E57A7-7EAF-E944-B875-14FD359BB2DA}" type="pres">
      <dgm:prSet presAssocID="{2368323E-3CC8-4A47-BA8F-C087FFEDB43B}" presName="parentText" presStyleLbl="node1" presStyleIdx="0" presStyleCnt="2" custLinFactNeighborX="-26425" custLinFactNeighborY="-4644">
        <dgm:presLayoutVars>
          <dgm:chMax val="1"/>
          <dgm:bulletEnabled val="1"/>
        </dgm:presLayoutVars>
      </dgm:prSet>
      <dgm:spPr/>
    </dgm:pt>
    <dgm:pt modelId="{857A623D-E9BD-E346-90BA-FE92773B6F44}" type="pres">
      <dgm:prSet presAssocID="{2368323E-3CC8-4A47-BA8F-C087FFEDB43B}" presName="descendantText" presStyleLbl="alignAccFollowNode1" presStyleIdx="0" presStyleCnt="2">
        <dgm:presLayoutVars>
          <dgm:bulletEnabled val="1"/>
        </dgm:presLayoutVars>
      </dgm:prSet>
      <dgm:spPr/>
    </dgm:pt>
    <dgm:pt modelId="{154D86A7-9BE8-DA42-B4A6-469C391ADAE5}" type="pres">
      <dgm:prSet presAssocID="{B840CB50-4D3C-4DD8-BEDE-5CA0CE699B86}" presName="sp" presStyleCnt="0"/>
      <dgm:spPr/>
    </dgm:pt>
    <dgm:pt modelId="{BF7AABBA-5D18-5840-A214-F9D81805703A}" type="pres">
      <dgm:prSet presAssocID="{C9D23CCB-B4CE-AD46-9AB3-888A443FF462}" presName="linNode" presStyleCnt="0"/>
      <dgm:spPr/>
    </dgm:pt>
    <dgm:pt modelId="{C11DFC02-53E6-6143-A7F5-C6906F361B53}" type="pres">
      <dgm:prSet presAssocID="{C9D23CCB-B4CE-AD46-9AB3-888A443FF462}" presName="parentText" presStyleLbl="node1" presStyleIdx="1" presStyleCnt="2" custLinFactNeighborX="-20703" custLinFactNeighborY="875">
        <dgm:presLayoutVars>
          <dgm:chMax val="1"/>
          <dgm:bulletEnabled val="1"/>
        </dgm:presLayoutVars>
      </dgm:prSet>
      <dgm:spPr/>
    </dgm:pt>
    <dgm:pt modelId="{030E2D4B-1270-3A48-ADD9-F829F591BD78}" type="pres">
      <dgm:prSet presAssocID="{C9D23CCB-B4CE-AD46-9AB3-888A443FF462}" presName="descendantText" presStyleLbl="alignAccFollowNode1" presStyleIdx="1" presStyleCnt="2">
        <dgm:presLayoutVars>
          <dgm:bulletEnabled val="1"/>
        </dgm:presLayoutVars>
      </dgm:prSet>
      <dgm:spPr/>
    </dgm:pt>
  </dgm:ptLst>
  <dgm:cxnLst>
    <dgm:cxn modelId="{6791E902-510E-0345-846F-AB0E13D5C93F}" type="presOf" srcId="{96894BF9-22EC-4ACB-9672-013EA4B4E1E7}" destId="{40E25815-493B-A945-AC55-3EA9CFD5A8AA}" srcOrd="0" destOrd="0" presId="urn:microsoft.com/office/officeart/2005/8/layout/vList5"/>
    <dgm:cxn modelId="{A5E16C2B-CAAA-4EFF-BAEE-EB2CD6A38452}" srcId="{96894BF9-22EC-4ACB-9672-013EA4B4E1E7}" destId="{2368323E-3CC8-4A47-BA8F-C087FFEDB43B}" srcOrd="0" destOrd="0" parTransId="{86578E75-EEDD-427E-AECE-02D2268AAAF6}" sibTransId="{B840CB50-4D3C-4DD8-BEDE-5CA0CE699B86}"/>
    <dgm:cxn modelId="{A6294938-401B-AF4A-8C41-F5A4DB061DAC}" type="presOf" srcId="{C9D23CCB-B4CE-AD46-9AB3-888A443FF462}" destId="{C11DFC02-53E6-6143-A7F5-C6906F361B53}" srcOrd="0" destOrd="0" presId="urn:microsoft.com/office/officeart/2005/8/layout/vList5"/>
    <dgm:cxn modelId="{485CED4B-F0DE-CE4C-A1D5-367F822D2AEA}" srcId="{96894BF9-22EC-4ACB-9672-013EA4B4E1E7}" destId="{C9D23CCB-B4CE-AD46-9AB3-888A443FF462}" srcOrd="1" destOrd="0" parTransId="{958B9C6C-ED5A-0D4A-9418-166CBD3E5554}" sibTransId="{EE8EE572-599D-0144-83A9-5B991B0FC37F}"/>
    <dgm:cxn modelId="{05CB5E8C-D9F6-DC44-831D-19A9F33F3F83}" srcId="{C9D23CCB-B4CE-AD46-9AB3-888A443FF462}" destId="{CE95377E-1314-5242-B5A8-CA19243C5F9F}" srcOrd="0" destOrd="0" parTransId="{DD18B327-49FD-1649-BDC5-FD39CAD7F197}" sibTransId="{6EE97300-84B6-544C-96C0-DCD9865F1789}"/>
    <dgm:cxn modelId="{18A02EB4-194E-2445-ADD3-203A805B89BF}" srcId="{2368323E-3CC8-4A47-BA8F-C087FFEDB43B}" destId="{E266B790-483D-7D47-854D-CAC7C6983016}" srcOrd="0" destOrd="0" parTransId="{E5107D3B-01D3-DA47-89F8-590905319C9D}" sibTransId="{CD94236E-28BB-6541-986E-37B20AB18399}"/>
    <dgm:cxn modelId="{4EF13DB9-19BA-1A4B-85D5-66E80E2575B4}" type="presOf" srcId="{CE95377E-1314-5242-B5A8-CA19243C5F9F}" destId="{030E2D4B-1270-3A48-ADD9-F829F591BD78}" srcOrd="0" destOrd="0" presId="urn:microsoft.com/office/officeart/2005/8/layout/vList5"/>
    <dgm:cxn modelId="{D9EE58D3-740E-5444-B6F2-20FB29DED17D}" type="presOf" srcId="{2368323E-3CC8-4A47-BA8F-C087FFEDB43B}" destId="{DF3E57A7-7EAF-E944-B875-14FD359BB2DA}" srcOrd="0" destOrd="0" presId="urn:microsoft.com/office/officeart/2005/8/layout/vList5"/>
    <dgm:cxn modelId="{BE0011E6-B6D1-874E-9850-364BA3E886F0}" type="presOf" srcId="{E266B790-483D-7D47-854D-CAC7C6983016}" destId="{857A623D-E9BD-E346-90BA-FE92773B6F44}" srcOrd="0" destOrd="0" presId="urn:microsoft.com/office/officeart/2005/8/layout/vList5"/>
    <dgm:cxn modelId="{5B8F1ECB-0A1D-A640-B81E-CEFC3B3B8EBD}" type="presParOf" srcId="{40E25815-493B-A945-AC55-3EA9CFD5A8AA}" destId="{87AB5765-BDDA-A84B-9741-111E96C5CFC1}" srcOrd="0" destOrd="0" presId="urn:microsoft.com/office/officeart/2005/8/layout/vList5"/>
    <dgm:cxn modelId="{19DBE496-A711-C244-B2E7-DE6306985E02}" type="presParOf" srcId="{87AB5765-BDDA-A84B-9741-111E96C5CFC1}" destId="{DF3E57A7-7EAF-E944-B875-14FD359BB2DA}" srcOrd="0" destOrd="0" presId="urn:microsoft.com/office/officeart/2005/8/layout/vList5"/>
    <dgm:cxn modelId="{119C7C34-E143-3047-AA3D-AC6EC61D11C8}" type="presParOf" srcId="{87AB5765-BDDA-A84B-9741-111E96C5CFC1}" destId="{857A623D-E9BD-E346-90BA-FE92773B6F44}" srcOrd="1" destOrd="0" presId="urn:microsoft.com/office/officeart/2005/8/layout/vList5"/>
    <dgm:cxn modelId="{C5669F6B-8BEF-A340-BB83-0147CF5CABFB}" type="presParOf" srcId="{40E25815-493B-A945-AC55-3EA9CFD5A8AA}" destId="{154D86A7-9BE8-DA42-B4A6-469C391ADAE5}" srcOrd="1" destOrd="0" presId="urn:microsoft.com/office/officeart/2005/8/layout/vList5"/>
    <dgm:cxn modelId="{4B9CA93D-861A-5C41-B7D3-803F803833E7}" type="presParOf" srcId="{40E25815-493B-A945-AC55-3EA9CFD5A8AA}" destId="{BF7AABBA-5D18-5840-A214-F9D81805703A}" srcOrd="2" destOrd="0" presId="urn:microsoft.com/office/officeart/2005/8/layout/vList5"/>
    <dgm:cxn modelId="{ADA109C8-E72A-624B-9115-8915CDADE800}" type="presParOf" srcId="{BF7AABBA-5D18-5840-A214-F9D81805703A}" destId="{C11DFC02-53E6-6143-A7F5-C6906F361B53}" srcOrd="0" destOrd="0" presId="urn:microsoft.com/office/officeart/2005/8/layout/vList5"/>
    <dgm:cxn modelId="{E7A6B3F7-3124-1641-AD3C-A1328EAACF63}" type="presParOf" srcId="{BF7AABBA-5D18-5840-A214-F9D81805703A}" destId="{030E2D4B-1270-3A48-ADD9-F829F591BD7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6894BF9-22EC-4ACB-9672-013EA4B4E1E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2368323E-3CC8-4A47-BA8F-C087FFEDB43B}">
      <dgm:prSet custT="1"/>
      <dgm:spPr>
        <a:solidFill>
          <a:schemeClr val="accent1">
            <a:lumMod val="60000"/>
            <a:lumOff val="40000"/>
          </a:schemeClr>
        </a:solidFill>
      </dgm:spPr>
      <dgm:t>
        <a:bodyPr/>
        <a:lstStyle/>
        <a:p>
          <a:pPr>
            <a:lnSpc>
              <a:spcPct val="100000"/>
            </a:lnSpc>
          </a:pPr>
          <a:r>
            <a:rPr lang="en-US" sz="3000">
              <a:solidFill>
                <a:schemeClr val="tx1"/>
              </a:solidFill>
            </a:rPr>
            <a:t>2018</a:t>
          </a:r>
        </a:p>
      </dgm:t>
    </dgm:pt>
    <dgm:pt modelId="{86578E75-EEDD-427E-AECE-02D2268AAAF6}" type="parTrans" cxnId="{A5E16C2B-CAAA-4EFF-BAEE-EB2CD6A38452}">
      <dgm:prSet/>
      <dgm:spPr/>
      <dgm:t>
        <a:bodyPr/>
        <a:lstStyle/>
        <a:p>
          <a:endParaRPr lang="en-US"/>
        </a:p>
      </dgm:t>
    </dgm:pt>
    <dgm:pt modelId="{B840CB50-4D3C-4DD8-BEDE-5CA0CE699B86}" type="sibTrans" cxnId="{A5E16C2B-CAAA-4EFF-BAEE-EB2CD6A38452}">
      <dgm:prSet/>
      <dgm:spPr/>
      <dgm:t>
        <a:bodyPr/>
        <a:lstStyle/>
        <a:p>
          <a:endParaRPr lang="en-US"/>
        </a:p>
      </dgm:t>
    </dgm:pt>
    <dgm:pt modelId="{E266B790-483D-7D47-854D-CAC7C6983016}">
      <dgm:prSet custT="1"/>
      <dgm:spPr>
        <a:solidFill>
          <a:schemeClr val="accent1">
            <a:lumMod val="20000"/>
            <a:lumOff val="80000"/>
          </a:schemeClr>
        </a:solidFill>
        <a:ln>
          <a:solidFill>
            <a:schemeClr val="accent1">
              <a:lumMod val="20000"/>
              <a:lumOff val="80000"/>
              <a:alpha val="90000"/>
            </a:schemeClr>
          </a:solidFill>
        </a:ln>
      </dgm:spPr>
      <dgm:t>
        <a:bodyPr/>
        <a:lstStyle/>
        <a:p>
          <a:pPr>
            <a:lnSpc>
              <a:spcPct val="100000"/>
            </a:lnSpc>
          </a:pPr>
          <a:endParaRPr lang="en-US" sz="1600">
            <a:solidFill>
              <a:schemeClr val="tx1"/>
            </a:solidFill>
          </a:endParaRPr>
        </a:p>
      </dgm:t>
    </dgm:pt>
    <dgm:pt modelId="{E5107D3B-01D3-DA47-89F8-590905319C9D}" type="parTrans" cxnId="{18A02EB4-194E-2445-ADD3-203A805B89BF}">
      <dgm:prSet/>
      <dgm:spPr/>
      <dgm:t>
        <a:bodyPr/>
        <a:lstStyle/>
        <a:p>
          <a:endParaRPr lang="en-US"/>
        </a:p>
      </dgm:t>
    </dgm:pt>
    <dgm:pt modelId="{CD94236E-28BB-6541-986E-37B20AB18399}" type="sibTrans" cxnId="{18A02EB4-194E-2445-ADD3-203A805B89BF}">
      <dgm:prSet/>
      <dgm:spPr/>
      <dgm:t>
        <a:bodyPr/>
        <a:lstStyle/>
        <a:p>
          <a:endParaRPr lang="en-US"/>
        </a:p>
      </dgm:t>
    </dgm:pt>
    <dgm:pt modelId="{C9D23CCB-B4CE-AD46-9AB3-888A443FF462}">
      <dgm:prSet custT="1"/>
      <dgm:spPr>
        <a:solidFill>
          <a:schemeClr val="accent1">
            <a:lumMod val="60000"/>
            <a:lumOff val="40000"/>
          </a:schemeClr>
        </a:solidFill>
      </dgm:spPr>
      <dgm:t>
        <a:bodyPr/>
        <a:lstStyle/>
        <a:p>
          <a:pPr>
            <a:lnSpc>
              <a:spcPct val="100000"/>
            </a:lnSpc>
          </a:pPr>
          <a:r>
            <a:rPr lang="en-US" sz="3000">
              <a:solidFill>
                <a:schemeClr val="tx1"/>
              </a:solidFill>
            </a:rPr>
            <a:t>2023</a:t>
          </a:r>
          <a:endParaRPr lang="en-US" sz="3000"/>
        </a:p>
      </dgm:t>
    </dgm:pt>
    <dgm:pt modelId="{958B9C6C-ED5A-0D4A-9418-166CBD3E5554}" type="parTrans" cxnId="{485CED4B-F0DE-CE4C-A1D5-367F822D2AEA}">
      <dgm:prSet/>
      <dgm:spPr/>
      <dgm:t>
        <a:bodyPr/>
        <a:lstStyle/>
        <a:p>
          <a:endParaRPr lang="en-US"/>
        </a:p>
      </dgm:t>
    </dgm:pt>
    <dgm:pt modelId="{EE8EE572-599D-0144-83A9-5B991B0FC37F}" type="sibTrans" cxnId="{485CED4B-F0DE-CE4C-A1D5-367F822D2AEA}">
      <dgm:prSet/>
      <dgm:spPr/>
      <dgm:t>
        <a:bodyPr/>
        <a:lstStyle/>
        <a:p>
          <a:endParaRPr lang="en-US"/>
        </a:p>
      </dgm:t>
    </dgm:pt>
    <dgm:pt modelId="{CE95377E-1314-5242-B5A8-CA19243C5F9F}">
      <dgm:prSet custT="1"/>
      <dgm:spPr>
        <a:solidFill>
          <a:schemeClr val="accent1">
            <a:lumMod val="20000"/>
            <a:lumOff val="80000"/>
          </a:schemeClr>
        </a:solidFill>
      </dgm:spPr>
      <dgm:t>
        <a:bodyPr/>
        <a:lstStyle/>
        <a:p>
          <a:pPr rtl="0">
            <a:lnSpc>
              <a:spcPct val="100000"/>
            </a:lnSpc>
          </a:pPr>
          <a:r>
            <a:rPr lang="en-US" sz="1800" b="0" i="0"/>
            <a:t>“as a homeowner (aging) repairs seem to becoming somewhat of a problem. Very expensive and difficult to find people who will ever come.”</a:t>
          </a:r>
          <a:endParaRPr lang="en-US" sz="1800"/>
        </a:p>
      </dgm:t>
    </dgm:pt>
    <dgm:pt modelId="{DD18B327-49FD-1649-BDC5-FD39CAD7F197}" type="parTrans" cxnId="{05CB5E8C-D9F6-DC44-831D-19A9F33F3F83}">
      <dgm:prSet/>
      <dgm:spPr/>
      <dgm:t>
        <a:bodyPr/>
        <a:lstStyle/>
        <a:p>
          <a:endParaRPr lang="en-US"/>
        </a:p>
      </dgm:t>
    </dgm:pt>
    <dgm:pt modelId="{6EE97300-84B6-544C-96C0-DCD9865F1789}" type="sibTrans" cxnId="{05CB5E8C-D9F6-DC44-831D-19A9F33F3F83}">
      <dgm:prSet/>
      <dgm:spPr/>
      <dgm:t>
        <a:bodyPr/>
        <a:lstStyle/>
        <a:p>
          <a:endParaRPr lang="en-US"/>
        </a:p>
      </dgm:t>
    </dgm:pt>
    <dgm:pt modelId="{AE6BC0BF-E5CF-431A-82BB-8B2E22ED88E5}">
      <dgm:prSet phldr="0" custT="1"/>
      <dgm:spPr/>
      <dgm:t>
        <a:bodyPr/>
        <a:lstStyle/>
        <a:p>
          <a:pPr rtl="0">
            <a:lnSpc>
              <a:spcPct val="100000"/>
            </a:lnSpc>
          </a:pPr>
          <a:r>
            <a:rPr lang="en-US" sz="1800">
              <a:latin typeface="Calibri Light" panose="020F0302020204030204"/>
            </a:rPr>
            <a:t>"</a:t>
          </a:r>
          <a:r>
            <a:rPr lang="en-US" sz="1800"/>
            <a:t>Repairs are getting ahead of me. Need siding which is </a:t>
          </a:r>
          <a:r>
            <a:rPr lang="en-US" sz="1800" b="0"/>
            <a:t>very </a:t>
          </a:r>
          <a:r>
            <a:rPr lang="en-US" sz="1800"/>
            <a:t>expensive and beyond my capabilities at this time</a:t>
          </a:r>
          <a:r>
            <a:rPr lang="en-US" sz="1800">
              <a:latin typeface="Calibri Light" panose="020F0302020204030204"/>
            </a:rPr>
            <a:t>."</a:t>
          </a:r>
          <a:endParaRPr lang="en-US" sz="1800"/>
        </a:p>
      </dgm:t>
    </dgm:pt>
    <dgm:pt modelId="{5CBB38E2-4063-4D64-88A6-0F5413F6D6CC}" type="parTrans" cxnId="{055D2EFC-EEBB-184D-96E1-085A346F67E1}">
      <dgm:prSet/>
      <dgm:spPr/>
    </dgm:pt>
    <dgm:pt modelId="{B9300FEB-9533-4FB4-BF55-22E5B39D3BAE}" type="sibTrans" cxnId="{055D2EFC-EEBB-184D-96E1-085A346F67E1}">
      <dgm:prSet/>
      <dgm:spPr/>
    </dgm:pt>
    <dgm:pt modelId="{40E25815-493B-A945-AC55-3EA9CFD5A8AA}" type="pres">
      <dgm:prSet presAssocID="{96894BF9-22EC-4ACB-9672-013EA4B4E1E7}" presName="Name0" presStyleCnt="0">
        <dgm:presLayoutVars>
          <dgm:dir/>
          <dgm:animLvl val="lvl"/>
          <dgm:resizeHandles val="exact"/>
        </dgm:presLayoutVars>
      </dgm:prSet>
      <dgm:spPr/>
    </dgm:pt>
    <dgm:pt modelId="{87AB5765-BDDA-A84B-9741-111E96C5CFC1}" type="pres">
      <dgm:prSet presAssocID="{2368323E-3CC8-4A47-BA8F-C087FFEDB43B}" presName="linNode" presStyleCnt="0"/>
      <dgm:spPr/>
    </dgm:pt>
    <dgm:pt modelId="{DF3E57A7-7EAF-E944-B875-14FD359BB2DA}" type="pres">
      <dgm:prSet presAssocID="{2368323E-3CC8-4A47-BA8F-C087FFEDB43B}" presName="parentText" presStyleLbl="node1" presStyleIdx="0" presStyleCnt="2" custLinFactNeighborX="-26425" custLinFactNeighborY="-4644">
        <dgm:presLayoutVars>
          <dgm:chMax val="1"/>
          <dgm:bulletEnabled val="1"/>
        </dgm:presLayoutVars>
      </dgm:prSet>
      <dgm:spPr/>
    </dgm:pt>
    <dgm:pt modelId="{857A623D-E9BD-E346-90BA-FE92773B6F44}" type="pres">
      <dgm:prSet presAssocID="{2368323E-3CC8-4A47-BA8F-C087FFEDB43B}" presName="descendantText" presStyleLbl="alignAccFollowNode1" presStyleIdx="0" presStyleCnt="2">
        <dgm:presLayoutVars>
          <dgm:bulletEnabled val="1"/>
        </dgm:presLayoutVars>
      </dgm:prSet>
      <dgm:spPr/>
    </dgm:pt>
    <dgm:pt modelId="{154D86A7-9BE8-DA42-B4A6-469C391ADAE5}" type="pres">
      <dgm:prSet presAssocID="{B840CB50-4D3C-4DD8-BEDE-5CA0CE699B86}" presName="sp" presStyleCnt="0"/>
      <dgm:spPr/>
    </dgm:pt>
    <dgm:pt modelId="{BF7AABBA-5D18-5840-A214-F9D81805703A}" type="pres">
      <dgm:prSet presAssocID="{C9D23CCB-B4CE-AD46-9AB3-888A443FF462}" presName="linNode" presStyleCnt="0"/>
      <dgm:spPr/>
    </dgm:pt>
    <dgm:pt modelId="{C11DFC02-53E6-6143-A7F5-C6906F361B53}" type="pres">
      <dgm:prSet presAssocID="{C9D23CCB-B4CE-AD46-9AB3-888A443FF462}" presName="parentText" presStyleLbl="node1" presStyleIdx="1" presStyleCnt="2" custLinFactNeighborX="-20703" custLinFactNeighborY="875">
        <dgm:presLayoutVars>
          <dgm:chMax val="1"/>
          <dgm:bulletEnabled val="1"/>
        </dgm:presLayoutVars>
      </dgm:prSet>
      <dgm:spPr/>
    </dgm:pt>
    <dgm:pt modelId="{030E2D4B-1270-3A48-ADD9-F829F591BD78}" type="pres">
      <dgm:prSet presAssocID="{C9D23CCB-B4CE-AD46-9AB3-888A443FF462}" presName="descendantText" presStyleLbl="alignAccFollowNode1" presStyleIdx="1" presStyleCnt="2">
        <dgm:presLayoutVars>
          <dgm:bulletEnabled val="1"/>
        </dgm:presLayoutVars>
      </dgm:prSet>
      <dgm:spPr/>
    </dgm:pt>
  </dgm:ptLst>
  <dgm:cxnLst>
    <dgm:cxn modelId="{6791E902-510E-0345-846F-AB0E13D5C93F}" type="presOf" srcId="{96894BF9-22EC-4ACB-9672-013EA4B4E1E7}" destId="{40E25815-493B-A945-AC55-3EA9CFD5A8AA}" srcOrd="0" destOrd="0" presId="urn:microsoft.com/office/officeart/2005/8/layout/vList5"/>
    <dgm:cxn modelId="{A5E16C2B-CAAA-4EFF-BAEE-EB2CD6A38452}" srcId="{96894BF9-22EC-4ACB-9672-013EA4B4E1E7}" destId="{2368323E-3CC8-4A47-BA8F-C087FFEDB43B}" srcOrd="0" destOrd="0" parTransId="{86578E75-EEDD-427E-AECE-02D2268AAAF6}" sibTransId="{B840CB50-4D3C-4DD8-BEDE-5CA0CE699B86}"/>
    <dgm:cxn modelId="{A6294938-401B-AF4A-8C41-F5A4DB061DAC}" type="presOf" srcId="{C9D23CCB-B4CE-AD46-9AB3-888A443FF462}" destId="{C11DFC02-53E6-6143-A7F5-C6906F361B53}" srcOrd="0" destOrd="0" presId="urn:microsoft.com/office/officeart/2005/8/layout/vList5"/>
    <dgm:cxn modelId="{485CED4B-F0DE-CE4C-A1D5-367F822D2AEA}" srcId="{96894BF9-22EC-4ACB-9672-013EA4B4E1E7}" destId="{C9D23CCB-B4CE-AD46-9AB3-888A443FF462}" srcOrd="1" destOrd="0" parTransId="{958B9C6C-ED5A-0D4A-9418-166CBD3E5554}" sibTransId="{EE8EE572-599D-0144-83A9-5B991B0FC37F}"/>
    <dgm:cxn modelId="{EBB3F14C-5B86-C346-8A59-947970321A6F}" type="presOf" srcId="{AE6BC0BF-E5CF-431A-82BB-8B2E22ED88E5}" destId="{857A623D-E9BD-E346-90BA-FE92773B6F44}" srcOrd="0" destOrd="0" presId="urn:microsoft.com/office/officeart/2005/8/layout/vList5"/>
    <dgm:cxn modelId="{05CB5E8C-D9F6-DC44-831D-19A9F33F3F83}" srcId="{C9D23CCB-B4CE-AD46-9AB3-888A443FF462}" destId="{CE95377E-1314-5242-B5A8-CA19243C5F9F}" srcOrd="0" destOrd="0" parTransId="{DD18B327-49FD-1649-BDC5-FD39CAD7F197}" sibTransId="{6EE97300-84B6-544C-96C0-DCD9865F1789}"/>
    <dgm:cxn modelId="{18A02EB4-194E-2445-ADD3-203A805B89BF}" srcId="{2368323E-3CC8-4A47-BA8F-C087FFEDB43B}" destId="{E266B790-483D-7D47-854D-CAC7C6983016}" srcOrd="1" destOrd="0" parTransId="{E5107D3B-01D3-DA47-89F8-590905319C9D}" sibTransId="{CD94236E-28BB-6541-986E-37B20AB18399}"/>
    <dgm:cxn modelId="{4EF13DB9-19BA-1A4B-85D5-66E80E2575B4}" type="presOf" srcId="{CE95377E-1314-5242-B5A8-CA19243C5F9F}" destId="{030E2D4B-1270-3A48-ADD9-F829F591BD78}" srcOrd="0" destOrd="0" presId="urn:microsoft.com/office/officeart/2005/8/layout/vList5"/>
    <dgm:cxn modelId="{D9EE58D3-740E-5444-B6F2-20FB29DED17D}" type="presOf" srcId="{2368323E-3CC8-4A47-BA8F-C087FFEDB43B}" destId="{DF3E57A7-7EAF-E944-B875-14FD359BB2DA}" srcOrd="0" destOrd="0" presId="urn:microsoft.com/office/officeart/2005/8/layout/vList5"/>
    <dgm:cxn modelId="{BE0011E6-B6D1-874E-9850-364BA3E886F0}" type="presOf" srcId="{E266B790-483D-7D47-854D-CAC7C6983016}" destId="{857A623D-E9BD-E346-90BA-FE92773B6F44}" srcOrd="0" destOrd="1" presId="urn:microsoft.com/office/officeart/2005/8/layout/vList5"/>
    <dgm:cxn modelId="{055D2EFC-EEBB-184D-96E1-085A346F67E1}" srcId="{2368323E-3CC8-4A47-BA8F-C087FFEDB43B}" destId="{AE6BC0BF-E5CF-431A-82BB-8B2E22ED88E5}" srcOrd="0" destOrd="0" parTransId="{5CBB38E2-4063-4D64-88A6-0F5413F6D6CC}" sibTransId="{B9300FEB-9533-4FB4-BF55-22E5B39D3BAE}"/>
    <dgm:cxn modelId="{5B8F1ECB-0A1D-A640-B81E-CEFC3B3B8EBD}" type="presParOf" srcId="{40E25815-493B-A945-AC55-3EA9CFD5A8AA}" destId="{87AB5765-BDDA-A84B-9741-111E96C5CFC1}" srcOrd="0" destOrd="0" presId="urn:microsoft.com/office/officeart/2005/8/layout/vList5"/>
    <dgm:cxn modelId="{19DBE496-A711-C244-B2E7-DE6306985E02}" type="presParOf" srcId="{87AB5765-BDDA-A84B-9741-111E96C5CFC1}" destId="{DF3E57A7-7EAF-E944-B875-14FD359BB2DA}" srcOrd="0" destOrd="0" presId="urn:microsoft.com/office/officeart/2005/8/layout/vList5"/>
    <dgm:cxn modelId="{119C7C34-E143-3047-AA3D-AC6EC61D11C8}" type="presParOf" srcId="{87AB5765-BDDA-A84B-9741-111E96C5CFC1}" destId="{857A623D-E9BD-E346-90BA-FE92773B6F44}" srcOrd="1" destOrd="0" presId="urn:microsoft.com/office/officeart/2005/8/layout/vList5"/>
    <dgm:cxn modelId="{C5669F6B-8BEF-A340-BB83-0147CF5CABFB}" type="presParOf" srcId="{40E25815-493B-A945-AC55-3EA9CFD5A8AA}" destId="{154D86A7-9BE8-DA42-B4A6-469C391ADAE5}" srcOrd="1" destOrd="0" presId="urn:microsoft.com/office/officeart/2005/8/layout/vList5"/>
    <dgm:cxn modelId="{4B9CA93D-861A-5C41-B7D3-803F803833E7}" type="presParOf" srcId="{40E25815-493B-A945-AC55-3EA9CFD5A8AA}" destId="{BF7AABBA-5D18-5840-A214-F9D81805703A}" srcOrd="2" destOrd="0" presId="urn:microsoft.com/office/officeart/2005/8/layout/vList5"/>
    <dgm:cxn modelId="{ADA109C8-E72A-624B-9115-8915CDADE800}" type="presParOf" srcId="{BF7AABBA-5D18-5840-A214-F9D81805703A}" destId="{C11DFC02-53E6-6143-A7F5-C6906F361B53}" srcOrd="0" destOrd="0" presId="urn:microsoft.com/office/officeart/2005/8/layout/vList5"/>
    <dgm:cxn modelId="{E7A6B3F7-3124-1641-AD3C-A1328EAACF63}" type="presParOf" srcId="{BF7AABBA-5D18-5840-A214-F9D81805703A}" destId="{030E2D4B-1270-3A48-ADD9-F829F591BD7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E38456-1242-CC44-AA24-6C07562F20A1}">
      <dsp:nvSpPr>
        <dsp:cNvPr id="0" name=""/>
        <dsp:cNvSpPr/>
      </dsp:nvSpPr>
      <dsp:spPr>
        <a:xfrm rot="5400000">
          <a:off x="6092536" y="-2357876"/>
          <a:ext cx="1306519" cy="6348984"/>
        </a:xfrm>
        <a:prstGeom prst="round2SameRect">
          <a:avLst/>
        </a:prstGeom>
        <a:solidFill>
          <a:schemeClr val="accent1">
            <a:lumMod val="20000"/>
            <a:lumOff val="8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100000"/>
            </a:lnSpc>
            <a:spcBef>
              <a:spcPct val="0"/>
            </a:spcBef>
            <a:spcAft>
              <a:spcPct val="15000"/>
            </a:spcAft>
            <a:buChar char="•"/>
          </a:pPr>
          <a:r>
            <a:rPr lang="en-US" sz="2400" b="1" kern="1200">
              <a:solidFill>
                <a:schemeClr val="tx1"/>
              </a:solidFill>
            </a:rPr>
            <a:t>24% </a:t>
          </a:r>
          <a:r>
            <a:rPr lang="en-US" sz="2400" kern="1200">
              <a:solidFill>
                <a:schemeClr val="tx1"/>
              </a:solidFill>
            </a:rPr>
            <a:t>need legal and financial services </a:t>
          </a:r>
        </a:p>
      </dsp:txBody>
      <dsp:txXfrm rot="-5400000">
        <a:off x="3571304" y="227135"/>
        <a:ext cx="6285205" cy="1178961"/>
      </dsp:txXfrm>
    </dsp:sp>
    <dsp:sp modelId="{DF3E57A7-7EAF-E944-B875-14FD359BB2DA}">
      <dsp:nvSpPr>
        <dsp:cNvPr id="0" name=""/>
        <dsp:cNvSpPr/>
      </dsp:nvSpPr>
      <dsp:spPr>
        <a:xfrm>
          <a:off x="0" y="0"/>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2018</a:t>
          </a:r>
        </a:p>
      </dsp:txBody>
      <dsp:txXfrm>
        <a:off x="79724" y="79724"/>
        <a:ext cx="3411855" cy="1473700"/>
      </dsp:txXfrm>
    </dsp:sp>
    <dsp:sp modelId="{66BAF305-277B-A144-9A2A-C4B6306580FF}">
      <dsp:nvSpPr>
        <dsp:cNvPr id="0" name=""/>
        <dsp:cNvSpPr/>
      </dsp:nvSpPr>
      <dsp:spPr>
        <a:xfrm rot="5400000">
          <a:off x="6092536" y="-643070"/>
          <a:ext cx="1306519" cy="6348984"/>
        </a:xfrm>
        <a:prstGeom prst="round2SameRect">
          <a:avLst/>
        </a:prstGeom>
        <a:solidFill>
          <a:schemeClr val="accent1">
            <a:lumMod val="20000"/>
            <a:lumOff val="8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100000"/>
            </a:lnSpc>
            <a:spcBef>
              <a:spcPct val="0"/>
            </a:spcBef>
            <a:spcAft>
              <a:spcPct val="15000"/>
            </a:spcAft>
            <a:buChar char="•"/>
          </a:pPr>
          <a:r>
            <a:rPr lang="en-US" sz="2400" b="1" kern="1200"/>
            <a:t>43% </a:t>
          </a:r>
          <a:r>
            <a:rPr lang="en-US" sz="2400" kern="1200"/>
            <a:t>need legal and financial services </a:t>
          </a:r>
        </a:p>
      </dsp:txBody>
      <dsp:txXfrm rot="-5400000">
        <a:off x="3571304" y="1941941"/>
        <a:ext cx="6285205" cy="1178961"/>
      </dsp:txXfrm>
    </dsp:sp>
    <dsp:sp modelId="{C11DFC02-53E6-6143-A7F5-C6906F361B53}">
      <dsp:nvSpPr>
        <dsp:cNvPr id="0" name=""/>
        <dsp:cNvSpPr/>
      </dsp:nvSpPr>
      <dsp:spPr>
        <a:xfrm>
          <a:off x="0" y="1714847"/>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2023</a:t>
          </a:r>
          <a:endParaRPr lang="en-US" sz="3000" kern="1200"/>
        </a:p>
      </dsp:txBody>
      <dsp:txXfrm>
        <a:off x="79724" y="1794571"/>
        <a:ext cx="3411855" cy="14737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E38456-1242-CC44-AA24-6C07562F20A1}">
      <dsp:nvSpPr>
        <dsp:cNvPr id="0" name=""/>
        <dsp:cNvSpPr/>
      </dsp:nvSpPr>
      <dsp:spPr>
        <a:xfrm rot="5400000">
          <a:off x="6092536" y="-2357876"/>
          <a:ext cx="1306519" cy="6348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rtl="0">
            <a:lnSpc>
              <a:spcPct val="100000"/>
            </a:lnSpc>
            <a:spcBef>
              <a:spcPct val="0"/>
            </a:spcBef>
            <a:spcAft>
              <a:spcPct val="15000"/>
            </a:spcAft>
            <a:buChar char="•"/>
          </a:pPr>
          <a:r>
            <a:rPr lang="en-US" sz="1800" kern="1200">
              <a:latin typeface="Calibri Light" panose="020F0302020204030204"/>
            </a:rPr>
            <a:t>"</a:t>
          </a:r>
          <a:r>
            <a:rPr lang="en-US" sz="1800" kern="1200"/>
            <a:t>I have on-going problems with Medicare part B services and benefits</a:t>
          </a:r>
          <a:r>
            <a:rPr lang="en-US" sz="1800" kern="1200">
              <a:latin typeface="Calibri Light" panose="020F0302020204030204"/>
            </a:rPr>
            <a:t>"</a:t>
          </a:r>
        </a:p>
        <a:p>
          <a:pPr marL="228600" lvl="1" indent="-228600" algn="l" defTabSz="1066800">
            <a:lnSpc>
              <a:spcPct val="100000"/>
            </a:lnSpc>
            <a:spcBef>
              <a:spcPct val="0"/>
            </a:spcBef>
            <a:spcAft>
              <a:spcPct val="15000"/>
            </a:spcAft>
            <a:buChar char="•"/>
          </a:pPr>
          <a:endParaRPr lang="en-US" sz="2400" kern="1200">
            <a:solidFill>
              <a:schemeClr val="tx1"/>
            </a:solidFill>
          </a:endParaRPr>
        </a:p>
      </dsp:txBody>
      <dsp:txXfrm rot="-5400000">
        <a:off x="3571304" y="227135"/>
        <a:ext cx="6285205" cy="1178961"/>
      </dsp:txXfrm>
    </dsp:sp>
    <dsp:sp modelId="{DF3E57A7-7EAF-E944-B875-14FD359BB2DA}">
      <dsp:nvSpPr>
        <dsp:cNvPr id="0" name=""/>
        <dsp:cNvSpPr/>
      </dsp:nvSpPr>
      <dsp:spPr>
        <a:xfrm>
          <a:off x="0" y="0"/>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2018</a:t>
          </a:r>
        </a:p>
      </dsp:txBody>
      <dsp:txXfrm>
        <a:off x="79724" y="79724"/>
        <a:ext cx="3411855" cy="1473700"/>
      </dsp:txXfrm>
    </dsp:sp>
    <dsp:sp modelId="{66BAF305-277B-A144-9A2A-C4B6306580FF}">
      <dsp:nvSpPr>
        <dsp:cNvPr id="0" name=""/>
        <dsp:cNvSpPr/>
      </dsp:nvSpPr>
      <dsp:spPr>
        <a:xfrm rot="5400000">
          <a:off x="6092536" y="-643070"/>
          <a:ext cx="1306519" cy="6348984"/>
        </a:xfrm>
        <a:prstGeom prst="round2SameRect">
          <a:avLst/>
        </a:prstGeom>
        <a:solidFill>
          <a:schemeClr val="accent1">
            <a:lumMod val="20000"/>
            <a:lumOff val="8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ct val="15000"/>
            </a:spcAft>
            <a:buChar char="•"/>
          </a:pPr>
          <a:r>
            <a:rPr lang="en-US" sz="1600" kern="1200"/>
            <a:t>“it would be nice to have the ability to speak to someone in the legal and financial areas free of charge due to my inability to pay out of pocket for these services because of my limited income.”</a:t>
          </a:r>
        </a:p>
      </dsp:txBody>
      <dsp:txXfrm rot="-5400000">
        <a:off x="3571304" y="1941941"/>
        <a:ext cx="6285205" cy="1178961"/>
      </dsp:txXfrm>
    </dsp:sp>
    <dsp:sp modelId="{C11DFC02-53E6-6143-A7F5-C6906F361B53}">
      <dsp:nvSpPr>
        <dsp:cNvPr id="0" name=""/>
        <dsp:cNvSpPr/>
      </dsp:nvSpPr>
      <dsp:spPr>
        <a:xfrm>
          <a:off x="0" y="1714847"/>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2023</a:t>
          </a:r>
          <a:endParaRPr lang="en-US" sz="3000" kern="1200"/>
        </a:p>
      </dsp:txBody>
      <dsp:txXfrm>
        <a:off x="79724" y="1794571"/>
        <a:ext cx="3411855" cy="14737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7A623D-E9BD-E346-90BA-FE92773B6F44}">
      <dsp:nvSpPr>
        <dsp:cNvPr id="0" name=""/>
        <dsp:cNvSpPr/>
      </dsp:nvSpPr>
      <dsp:spPr>
        <a:xfrm rot="5400000">
          <a:off x="6092536" y="-2357876"/>
          <a:ext cx="1306519" cy="6348984"/>
        </a:xfrm>
        <a:prstGeom prst="round2SameRect">
          <a:avLst/>
        </a:prstGeom>
        <a:solidFill>
          <a:schemeClr val="accent1">
            <a:lumMod val="20000"/>
            <a:lumOff val="80000"/>
          </a:schemeClr>
        </a:solidFill>
        <a:ln w="12700" cap="flat" cmpd="sng" algn="ctr">
          <a:solidFill>
            <a:schemeClr val="accent1">
              <a:lumMod val="20000"/>
              <a:lumOff val="80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100000"/>
            </a:lnSpc>
            <a:spcBef>
              <a:spcPct val="0"/>
            </a:spcBef>
            <a:spcAft>
              <a:spcPct val="15000"/>
            </a:spcAft>
            <a:buChar char="•"/>
          </a:pPr>
          <a:r>
            <a:rPr lang="en-US" sz="2400" b="1" kern="1200"/>
            <a:t>21%</a:t>
          </a:r>
          <a:r>
            <a:rPr lang="en-US" sz="2400" kern="1200"/>
            <a:t> of respondents need mental health services </a:t>
          </a:r>
          <a:endParaRPr lang="en-US" sz="2400" kern="1200">
            <a:solidFill>
              <a:schemeClr val="tx1"/>
            </a:solidFill>
          </a:endParaRPr>
        </a:p>
      </dsp:txBody>
      <dsp:txXfrm rot="-5400000">
        <a:off x="3571304" y="227135"/>
        <a:ext cx="6285205" cy="1178961"/>
      </dsp:txXfrm>
    </dsp:sp>
    <dsp:sp modelId="{DF3E57A7-7EAF-E944-B875-14FD359BB2DA}">
      <dsp:nvSpPr>
        <dsp:cNvPr id="0" name=""/>
        <dsp:cNvSpPr/>
      </dsp:nvSpPr>
      <dsp:spPr>
        <a:xfrm>
          <a:off x="0" y="0"/>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2018</a:t>
          </a:r>
        </a:p>
      </dsp:txBody>
      <dsp:txXfrm>
        <a:off x="79724" y="79724"/>
        <a:ext cx="3411855" cy="1473700"/>
      </dsp:txXfrm>
    </dsp:sp>
    <dsp:sp modelId="{030E2D4B-1270-3A48-ADD9-F829F591BD78}">
      <dsp:nvSpPr>
        <dsp:cNvPr id="0" name=""/>
        <dsp:cNvSpPr/>
      </dsp:nvSpPr>
      <dsp:spPr>
        <a:xfrm rot="5400000">
          <a:off x="6092536" y="-643070"/>
          <a:ext cx="1306519" cy="6348984"/>
        </a:xfrm>
        <a:prstGeom prst="round2SameRect">
          <a:avLst/>
        </a:prstGeom>
        <a:solidFill>
          <a:schemeClr val="accent1">
            <a:lumMod val="20000"/>
            <a:lumOff val="8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100000"/>
            </a:lnSpc>
            <a:spcBef>
              <a:spcPct val="0"/>
            </a:spcBef>
            <a:spcAft>
              <a:spcPct val="15000"/>
            </a:spcAft>
            <a:buChar char="•"/>
          </a:pPr>
          <a:r>
            <a:rPr lang="en-US" sz="1700" b="1" kern="1200"/>
            <a:t>27%</a:t>
          </a:r>
          <a:r>
            <a:rPr lang="en-US" sz="1700" kern="1200"/>
            <a:t> of respondents have experienced a period of hopelessness or sadness that felt overwhelming</a:t>
          </a:r>
        </a:p>
        <a:p>
          <a:pPr marL="171450" lvl="1" indent="-171450" algn="l" defTabSz="755650">
            <a:lnSpc>
              <a:spcPct val="100000"/>
            </a:lnSpc>
            <a:spcBef>
              <a:spcPct val="0"/>
            </a:spcBef>
            <a:spcAft>
              <a:spcPct val="15000"/>
            </a:spcAft>
            <a:buChar char="•"/>
          </a:pPr>
          <a:r>
            <a:rPr lang="en-US" sz="1700" b="1" kern="1200"/>
            <a:t>32%</a:t>
          </a:r>
          <a:r>
            <a:rPr lang="en-US" sz="1700" kern="1200"/>
            <a:t> of respondents have sometimes experienced trauma that causes them distress</a:t>
          </a:r>
        </a:p>
      </dsp:txBody>
      <dsp:txXfrm rot="-5400000">
        <a:off x="3571304" y="1941941"/>
        <a:ext cx="6285205" cy="1178961"/>
      </dsp:txXfrm>
    </dsp:sp>
    <dsp:sp modelId="{C11DFC02-53E6-6143-A7F5-C6906F361B53}">
      <dsp:nvSpPr>
        <dsp:cNvPr id="0" name=""/>
        <dsp:cNvSpPr/>
      </dsp:nvSpPr>
      <dsp:spPr>
        <a:xfrm>
          <a:off x="0" y="1714888"/>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2023</a:t>
          </a:r>
          <a:endParaRPr lang="en-US" sz="3000" kern="1200"/>
        </a:p>
      </dsp:txBody>
      <dsp:txXfrm>
        <a:off x="79724" y="1794612"/>
        <a:ext cx="3411855" cy="14737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7A623D-E9BD-E346-90BA-FE92773B6F44}">
      <dsp:nvSpPr>
        <dsp:cNvPr id="0" name=""/>
        <dsp:cNvSpPr/>
      </dsp:nvSpPr>
      <dsp:spPr>
        <a:xfrm rot="5400000">
          <a:off x="6092536" y="-2357876"/>
          <a:ext cx="1306519" cy="6348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rtl="0">
            <a:lnSpc>
              <a:spcPct val="100000"/>
            </a:lnSpc>
            <a:spcBef>
              <a:spcPct val="0"/>
            </a:spcBef>
            <a:spcAft>
              <a:spcPct val="15000"/>
            </a:spcAft>
            <a:buChar char="•"/>
          </a:pPr>
          <a:r>
            <a:rPr lang="en-US" sz="1800" b="0" kern="1200"/>
            <a:t>“not much preventative care.  Support and awareness of resources only comes after a crisis.”</a:t>
          </a:r>
          <a:endParaRPr lang="en-US" sz="1800" b="1" kern="1200"/>
        </a:p>
        <a:p>
          <a:pPr marL="228600" lvl="1" indent="-228600" algn="l" defTabSz="1066800">
            <a:lnSpc>
              <a:spcPct val="100000"/>
            </a:lnSpc>
            <a:spcBef>
              <a:spcPct val="0"/>
            </a:spcBef>
            <a:spcAft>
              <a:spcPct val="15000"/>
            </a:spcAft>
            <a:buChar char="•"/>
          </a:pPr>
          <a:endParaRPr lang="en-US" sz="2400" b="1" kern="1200">
            <a:solidFill>
              <a:schemeClr val="tx1"/>
            </a:solidFill>
          </a:endParaRPr>
        </a:p>
      </dsp:txBody>
      <dsp:txXfrm rot="-5400000">
        <a:off x="3571304" y="227135"/>
        <a:ext cx="6285205" cy="1178961"/>
      </dsp:txXfrm>
    </dsp:sp>
    <dsp:sp modelId="{DF3E57A7-7EAF-E944-B875-14FD359BB2DA}">
      <dsp:nvSpPr>
        <dsp:cNvPr id="0" name=""/>
        <dsp:cNvSpPr/>
      </dsp:nvSpPr>
      <dsp:spPr>
        <a:xfrm>
          <a:off x="0" y="28571"/>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2018</a:t>
          </a:r>
        </a:p>
      </dsp:txBody>
      <dsp:txXfrm>
        <a:off x="79724" y="108295"/>
        <a:ext cx="3411855" cy="1473700"/>
      </dsp:txXfrm>
    </dsp:sp>
    <dsp:sp modelId="{030E2D4B-1270-3A48-ADD9-F829F591BD78}">
      <dsp:nvSpPr>
        <dsp:cNvPr id="0" name=""/>
        <dsp:cNvSpPr/>
      </dsp:nvSpPr>
      <dsp:spPr>
        <a:xfrm rot="5400000">
          <a:off x="6092536" y="-643070"/>
          <a:ext cx="1306519" cy="6348984"/>
        </a:xfrm>
        <a:prstGeom prst="round2SameRect">
          <a:avLst/>
        </a:prstGeom>
        <a:solidFill>
          <a:schemeClr val="accent1">
            <a:lumMod val="20000"/>
            <a:lumOff val="8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100000"/>
            </a:lnSpc>
            <a:spcBef>
              <a:spcPct val="0"/>
            </a:spcBef>
            <a:spcAft>
              <a:spcPct val="15000"/>
            </a:spcAft>
            <a:buChar char="•"/>
          </a:pPr>
          <a:r>
            <a:rPr lang="en-US" sz="1800" kern="1200"/>
            <a:t>“</a:t>
          </a:r>
          <a:r>
            <a:rPr lang="en-US" sz="1800" kern="1200">
              <a:ea typeface="+mn-lt"/>
              <a:cs typeface="+mn-lt"/>
            </a:rPr>
            <a:t>I have sometimes experienced a period of worry or anxiety that felt overwhelming</a:t>
          </a:r>
          <a:r>
            <a:rPr lang="en-US" sz="1800" kern="1200">
              <a:latin typeface="Gill Sans MT" panose="020B0502020104020203"/>
              <a:ea typeface="+mn-lt"/>
              <a:cs typeface="+mn-lt"/>
            </a:rPr>
            <a:t>.”</a:t>
          </a:r>
          <a:endParaRPr lang="en-US" sz="1800" kern="1200"/>
        </a:p>
        <a:p>
          <a:pPr marL="171450" lvl="1" indent="-171450" algn="l" defTabSz="800100">
            <a:lnSpc>
              <a:spcPct val="100000"/>
            </a:lnSpc>
            <a:spcBef>
              <a:spcPct val="0"/>
            </a:spcBef>
            <a:spcAft>
              <a:spcPct val="15000"/>
            </a:spcAft>
            <a:buChar char="•"/>
          </a:pPr>
          <a:r>
            <a:rPr lang="en-US" sz="1800" kern="1200">
              <a:latin typeface="Gill Sans MT" panose="020B0502020104020203"/>
            </a:rPr>
            <a:t>"</a:t>
          </a:r>
          <a:r>
            <a:rPr lang="en-US" sz="1800" kern="1200">
              <a:ea typeface="+mn-lt"/>
              <a:cs typeface="+mn-lt"/>
            </a:rPr>
            <a:t>Grief- I lost my spouse three years ago.  I am still sad"</a:t>
          </a:r>
          <a:endParaRPr lang="en-US" sz="1800" kern="1200"/>
        </a:p>
      </dsp:txBody>
      <dsp:txXfrm rot="-5400000">
        <a:off x="3571304" y="1941941"/>
        <a:ext cx="6285205" cy="1178961"/>
      </dsp:txXfrm>
    </dsp:sp>
    <dsp:sp modelId="{C11DFC02-53E6-6143-A7F5-C6906F361B53}">
      <dsp:nvSpPr>
        <dsp:cNvPr id="0" name=""/>
        <dsp:cNvSpPr/>
      </dsp:nvSpPr>
      <dsp:spPr>
        <a:xfrm>
          <a:off x="0" y="1714888"/>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2023</a:t>
          </a:r>
          <a:endParaRPr lang="en-US" sz="3000" kern="1200"/>
        </a:p>
      </dsp:txBody>
      <dsp:txXfrm>
        <a:off x="79724" y="1794612"/>
        <a:ext cx="3411855" cy="14737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7A623D-E9BD-E346-90BA-FE92773B6F44}">
      <dsp:nvSpPr>
        <dsp:cNvPr id="0" name=""/>
        <dsp:cNvSpPr/>
      </dsp:nvSpPr>
      <dsp:spPr>
        <a:xfrm rot="5400000">
          <a:off x="6092536" y="-2357876"/>
          <a:ext cx="1306519" cy="6348984"/>
        </a:xfrm>
        <a:prstGeom prst="round2SameRect">
          <a:avLst/>
        </a:prstGeom>
        <a:solidFill>
          <a:schemeClr val="accent1">
            <a:lumMod val="20000"/>
            <a:lumOff val="80000"/>
          </a:schemeClr>
        </a:solidFill>
        <a:ln w="12700" cap="flat" cmpd="sng" algn="ctr">
          <a:solidFill>
            <a:schemeClr val="accent1">
              <a:lumMod val="20000"/>
              <a:lumOff val="80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rtl="0">
            <a:lnSpc>
              <a:spcPct val="100000"/>
            </a:lnSpc>
            <a:spcBef>
              <a:spcPct val="0"/>
            </a:spcBef>
            <a:spcAft>
              <a:spcPct val="15000"/>
            </a:spcAft>
            <a:buChar char="•"/>
          </a:pPr>
          <a:r>
            <a:rPr lang="en-US" sz="2400" kern="1200"/>
            <a:t>7%</a:t>
          </a:r>
          <a:r>
            <a:rPr lang="en-US" sz="2400" kern="1200" baseline="0"/>
            <a:t> of respondents need transportation </a:t>
          </a:r>
          <a:endParaRPr lang="en-US" sz="2400" kern="1200"/>
        </a:p>
      </dsp:txBody>
      <dsp:txXfrm rot="-5400000">
        <a:off x="3571304" y="227135"/>
        <a:ext cx="6285205" cy="1178961"/>
      </dsp:txXfrm>
    </dsp:sp>
    <dsp:sp modelId="{DF3E57A7-7EAF-E944-B875-14FD359BB2DA}">
      <dsp:nvSpPr>
        <dsp:cNvPr id="0" name=""/>
        <dsp:cNvSpPr/>
      </dsp:nvSpPr>
      <dsp:spPr>
        <a:xfrm>
          <a:off x="0" y="0"/>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2018</a:t>
          </a:r>
        </a:p>
      </dsp:txBody>
      <dsp:txXfrm>
        <a:off x="79724" y="79724"/>
        <a:ext cx="3411855" cy="1473700"/>
      </dsp:txXfrm>
    </dsp:sp>
    <dsp:sp modelId="{030E2D4B-1270-3A48-ADD9-F829F591BD78}">
      <dsp:nvSpPr>
        <dsp:cNvPr id="0" name=""/>
        <dsp:cNvSpPr/>
      </dsp:nvSpPr>
      <dsp:spPr>
        <a:xfrm rot="5400000">
          <a:off x="6092536" y="-643070"/>
          <a:ext cx="1306519" cy="6348984"/>
        </a:xfrm>
        <a:prstGeom prst="round2SameRect">
          <a:avLst/>
        </a:prstGeom>
        <a:solidFill>
          <a:schemeClr val="accent1">
            <a:lumMod val="20000"/>
            <a:lumOff val="8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100000"/>
            </a:lnSpc>
            <a:spcBef>
              <a:spcPct val="0"/>
            </a:spcBef>
            <a:spcAft>
              <a:spcPct val="15000"/>
            </a:spcAft>
            <a:buChar char="•"/>
          </a:pPr>
          <a:r>
            <a:rPr lang="en-US" sz="1700" b="1" kern="1200"/>
            <a:t>12%</a:t>
          </a:r>
          <a:r>
            <a:rPr lang="en-US" sz="1700" kern="1200"/>
            <a:t> of respondents do not drive </a:t>
          </a:r>
        </a:p>
        <a:p>
          <a:pPr marL="171450" lvl="1" indent="-171450" algn="l" defTabSz="755650">
            <a:lnSpc>
              <a:spcPct val="100000"/>
            </a:lnSpc>
            <a:spcBef>
              <a:spcPct val="0"/>
            </a:spcBef>
            <a:spcAft>
              <a:spcPct val="15000"/>
            </a:spcAft>
            <a:buChar char="•"/>
          </a:pPr>
          <a:r>
            <a:rPr lang="en-US" sz="1700" b="1" kern="1200"/>
            <a:t>34% </a:t>
          </a:r>
          <a:r>
            <a:rPr lang="en-US" sz="1700" kern="1200"/>
            <a:t>of respondents either drive with limitations or don’t have a car </a:t>
          </a:r>
        </a:p>
      </dsp:txBody>
      <dsp:txXfrm rot="-5400000">
        <a:off x="3571304" y="1941941"/>
        <a:ext cx="6285205" cy="1178961"/>
      </dsp:txXfrm>
    </dsp:sp>
    <dsp:sp modelId="{C11DFC02-53E6-6143-A7F5-C6906F361B53}">
      <dsp:nvSpPr>
        <dsp:cNvPr id="0" name=""/>
        <dsp:cNvSpPr/>
      </dsp:nvSpPr>
      <dsp:spPr>
        <a:xfrm>
          <a:off x="0" y="1714888"/>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2023</a:t>
          </a:r>
          <a:endParaRPr lang="en-US" sz="3000" kern="1200"/>
        </a:p>
      </dsp:txBody>
      <dsp:txXfrm>
        <a:off x="79724" y="1794612"/>
        <a:ext cx="3411855" cy="14737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7A623D-E9BD-E346-90BA-FE92773B6F44}">
      <dsp:nvSpPr>
        <dsp:cNvPr id="0" name=""/>
        <dsp:cNvSpPr/>
      </dsp:nvSpPr>
      <dsp:spPr>
        <a:xfrm rot="5400000">
          <a:off x="6092536" y="-2357876"/>
          <a:ext cx="1306519" cy="6348984"/>
        </a:xfrm>
        <a:prstGeom prst="round2SameRect">
          <a:avLst/>
        </a:prstGeom>
        <a:solidFill>
          <a:schemeClr val="accent1">
            <a:lumMod val="20000"/>
            <a:lumOff val="80000"/>
          </a:schemeClr>
        </a:solidFill>
        <a:ln w="12700" cap="flat" cmpd="sng" algn="ctr">
          <a:solidFill>
            <a:schemeClr val="accent1">
              <a:lumMod val="20000"/>
              <a:lumOff val="80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100000"/>
            </a:lnSpc>
            <a:spcBef>
              <a:spcPct val="0"/>
            </a:spcBef>
            <a:spcAft>
              <a:spcPct val="15000"/>
            </a:spcAft>
            <a:buChar char="•"/>
          </a:pPr>
          <a:r>
            <a:rPr lang="en-US" sz="2400" b="0" kern="1200">
              <a:latin typeface="Calibri Light" panose="020F0302020204030204"/>
            </a:rPr>
            <a:t>"</a:t>
          </a:r>
          <a:r>
            <a:rPr lang="en-US" sz="2400" b="0" kern="1200"/>
            <a:t>Finding a ride to hospitals in Boston </a:t>
          </a:r>
          <a:r>
            <a:rPr lang="en-US" sz="2400" kern="1200"/>
            <a:t>would be marvelous! prepared to pay</a:t>
          </a:r>
          <a:r>
            <a:rPr lang="en-US" sz="2400" kern="1200">
              <a:latin typeface="Calibri Light" panose="020F0302020204030204"/>
            </a:rPr>
            <a:t>."</a:t>
          </a:r>
          <a:endParaRPr lang="en-US" sz="2400" kern="1200">
            <a:solidFill>
              <a:schemeClr val="tx1"/>
            </a:solidFill>
          </a:endParaRPr>
        </a:p>
      </dsp:txBody>
      <dsp:txXfrm rot="-5400000">
        <a:off x="3571304" y="227135"/>
        <a:ext cx="6285205" cy="1178961"/>
      </dsp:txXfrm>
    </dsp:sp>
    <dsp:sp modelId="{DF3E57A7-7EAF-E944-B875-14FD359BB2DA}">
      <dsp:nvSpPr>
        <dsp:cNvPr id="0" name=""/>
        <dsp:cNvSpPr/>
      </dsp:nvSpPr>
      <dsp:spPr>
        <a:xfrm>
          <a:off x="0" y="0"/>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2018</a:t>
          </a:r>
        </a:p>
      </dsp:txBody>
      <dsp:txXfrm>
        <a:off x="79724" y="79724"/>
        <a:ext cx="3411855" cy="1473700"/>
      </dsp:txXfrm>
    </dsp:sp>
    <dsp:sp modelId="{030E2D4B-1270-3A48-ADD9-F829F591BD78}">
      <dsp:nvSpPr>
        <dsp:cNvPr id="0" name=""/>
        <dsp:cNvSpPr/>
      </dsp:nvSpPr>
      <dsp:spPr>
        <a:xfrm rot="5400000">
          <a:off x="6092536" y="-643070"/>
          <a:ext cx="1306519" cy="6348984"/>
        </a:xfrm>
        <a:prstGeom prst="round2SameRect">
          <a:avLst/>
        </a:prstGeom>
        <a:solidFill>
          <a:schemeClr val="accent1">
            <a:lumMod val="20000"/>
            <a:lumOff val="8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66750">
            <a:lnSpc>
              <a:spcPct val="100000"/>
            </a:lnSpc>
            <a:spcBef>
              <a:spcPct val="0"/>
            </a:spcBef>
            <a:spcAft>
              <a:spcPct val="15000"/>
            </a:spcAft>
            <a:buChar char="•"/>
          </a:pPr>
          <a:r>
            <a:rPr lang="en-US" sz="1500" kern="1200"/>
            <a:t>“Additional transportation for local medical apts.”</a:t>
          </a:r>
        </a:p>
        <a:p>
          <a:pPr marL="114300" lvl="1" indent="-114300" algn="l" defTabSz="666750">
            <a:lnSpc>
              <a:spcPct val="100000"/>
            </a:lnSpc>
            <a:spcBef>
              <a:spcPct val="0"/>
            </a:spcBef>
            <a:spcAft>
              <a:spcPct val="15000"/>
            </a:spcAft>
            <a:buChar char="•"/>
          </a:pPr>
          <a:r>
            <a:rPr lang="en-US" sz="1500" kern="1200"/>
            <a:t>“I cannot always commit to times due to transportation and medical appointments.”</a:t>
          </a:r>
        </a:p>
        <a:p>
          <a:pPr marL="114300" lvl="1" indent="-114300" algn="l" defTabSz="666750">
            <a:lnSpc>
              <a:spcPct val="100000"/>
            </a:lnSpc>
            <a:spcBef>
              <a:spcPct val="0"/>
            </a:spcBef>
            <a:spcAft>
              <a:spcPct val="15000"/>
            </a:spcAft>
            <a:buChar char="•"/>
          </a:pPr>
          <a:r>
            <a:rPr lang="en-US" sz="1500" kern="1200"/>
            <a:t>“public transportation to Boston for medical appointments”</a:t>
          </a:r>
        </a:p>
      </dsp:txBody>
      <dsp:txXfrm rot="-5400000">
        <a:off x="3571304" y="1941941"/>
        <a:ext cx="6285205" cy="1178961"/>
      </dsp:txXfrm>
    </dsp:sp>
    <dsp:sp modelId="{C11DFC02-53E6-6143-A7F5-C6906F361B53}">
      <dsp:nvSpPr>
        <dsp:cNvPr id="0" name=""/>
        <dsp:cNvSpPr/>
      </dsp:nvSpPr>
      <dsp:spPr>
        <a:xfrm>
          <a:off x="0" y="1714888"/>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2023</a:t>
          </a:r>
          <a:endParaRPr lang="en-US" sz="3000" kern="1200"/>
        </a:p>
      </dsp:txBody>
      <dsp:txXfrm>
        <a:off x="79724" y="1794612"/>
        <a:ext cx="3411855" cy="14737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7A623D-E9BD-E346-90BA-FE92773B6F44}">
      <dsp:nvSpPr>
        <dsp:cNvPr id="0" name=""/>
        <dsp:cNvSpPr/>
      </dsp:nvSpPr>
      <dsp:spPr>
        <a:xfrm rot="5400000">
          <a:off x="6092536" y="-2357876"/>
          <a:ext cx="1306519" cy="6348984"/>
        </a:xfrm>
        <a:prstGeom prst="round2SameRect">
          <a:avLst/>
        </a:prstGeom>
        <a:solidFill>
          <a:schemeClr val="accent1">
            <a:lumMod val="20000"/>
            <a:lumOff val="80000"/>
          </a:schemeClr>
        </a:solidFill>
        <a:ln w="12700" cap="flat" cmpd="sng" algn="ctr">
          <a:solidFill>
            <a:schemeClr val="accent1">
              <a:lumMod val="20000"/>
              <a:lumOff val="80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100000"/>
            </a:lnSpc>
            <a:spcBef>
              <a:spcPct val="0"/>
            </a:spcBef>
            <a:spcAft>
              <a:spcPct val="15000"/>
            </a:spcAft>
            <a:buChar char="•"/>
          </a:pPr>
          <a:r>
            <a:rPr lang="en-US" sz="2400" kern="1200" dirty="0">
              <a:solidFill>
                <a:schemeClr val="tx1"/>
              </a:solidFill>
            </a:rPr>
            <a:t>Approximately </a:t>
          </a:r>
          <a:r>
            <a:rPr lang="en-US" sz="2400" b="1" kern="1200" dirty="0">
              <a:solidFill>
                <a:schemeClr val="tx1"/>
              </a:solidFill>
            </a:rPr>
            <a:t>75%</a:t>
          </a:r>
          <a:r>
            <a:rPr lang="en-US" sz="2400" kern="1200" dirty="0">
              <a:solidFill>
                <a:schemeClr val="tx1"/>
              </a:solidFill>
            </a:rPr>
            <a:t> rated learning opportunities as good or excellent </a:t>
          </a:r>
        </a:p>
      </dsp:txBody>
      <dsp:txXfrm rot="-5400000">
        <a:off x="3571304" y="227135"/>
        <a:ext cx="6285205" cy="1178961"/>
      </dsp:txXfrm>
    </dsp:sp>
    <dsp:sp modelId="{DF3E57A7-7EAF-E944-B875-14FD359BB2DA}">
      <dsp:nvSpPr>
        <dsp:cNvPr id="0" name=""/>
        <dsp:cNvSpPr/>
      </dsp:nvSpPr>
      <dsp:spPr>
        <a:xfrm>
          <a:off x="0" y="0"/>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2018</a:t>
          </a:r>
        </a:p>
      </dsp:txBody>
      <dsp:txXfrm>
        <a:off x="79724" y="79724"/>
        <a:ext cx="3411855" cy="1473700"/>
      </dsp:txXfrm>
    </dsp:sp>
    <dsp:sp modelId="{030E2D4B-1270-3A48-ADD9-F829F591BD78}">
      <dsp:nvSpPr>
        <dsp:cNvPr id="0" name=""/>
        <dsp:cNvSpPr/>
      </dsp:nvSpPr>
      <dsp:spPr>
        <a:xfrm rot="5400000">
          <a:off x="6092536" y="-643070"/>
          <a:ext cx="1306519" cy="6348984"/>
        </a:xfrm>
        <a:prstGeom prst="round2SameRect">
          <a:avLst/>
        </a:prstGeom>
        <a:solidFill>
          <a:schemeClr val="accent1">
            <a:lumMod val="20000"/>
            <a:lumOff val="8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100000"/>
            </a:lnSpc>
            <a:spcBef>
              <a:spcPct val="0"/>
            </a:spcBef>
            <a:spcAft>
              <a:spcPct val="15000"/>
            </a:spcAft>
            <a:buChar char="•"/>
          </a:pPr>
          <a:r>
            <a:rPr lang="en-US" sz="2400" b="1" kern="1200"/>
            <a:t>93% </a:t>
          </a:r>
          <a:r>
            <a:rPr lang="en-US" sz="2400" kern="1200"/>
            <a:t>rated learning opportunities as good or excellent </a:t>
          </a:r>
        </a:p>
      </dsp:txBody>
      <dsp:txXfrm rot="-5400000">
        <a:off x="3571304" y="1941941"/>
        <a:ext cx="6285205" cy="1178961"/>
      </dsp:txXfrm>
    </dsp:sp>
    <dsp:sp modelId="{C11DFC02-53E6-6143-A7F5-C6906F361B53}">
      <dsp:nvSpPr>
        <dsp:cNvPr id="0" name=""/>
        <dsp:cNvSpPr/>
      </dsp:nvSpPr>
      <dsp:spPr>
        <a:xfrm>
          <a:off x="0" y="1714888"/>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2023</a:t>
          </a:r>
          <a:endParaRPr lang="en-US" sz="3000" kern="1200"/>
        </a:p>
      </dsp:txBody>
      <dsp:txXfrm>
        <a:off x="79724" y="1794612"/>
        <a:ext cx="3411855" cy="14737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7A623D-E9BD-E346-90BA-FE92773B6F44}">
      <dsp:nvSpPr>
        <dsp:cNvPr id="0" name=""/>
        <dsp:cNvSpPr/>
      </dsp:nvSpPr>
      <dsp:spPr>
        <a:xfrm rot="5400000">
          <a:off x="6092536" y="-2357876"/>
          <a:ext cx="1306519" cy="6348984"/>
        </a:xfrm>
        <a:prstGeom prst="round2SameRect">
          <a:avLst/>
        </a:prstGeom>
        <a:solidFill>
          <a:schemeClr val="accent1">
            <a:lumMod val="20000"/>
            <a:lumOff val="80000"/>
          </a:schemeClr>
        </a:solidFill>
        <a:ln w="12700" cap="flat" cmpd="sng" algn="ctr">
          <a:solidFill>
            <a:schemeClr val="accent1">
              <a:lumMod val="20000"/>
              <a:lumOff val="80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100000"/>
            </a:lnSpc>
            <a:spcBef>
              <a:spcPct val="0"/>
            </a:spcBef>
            <a:spcAft>
              <a:spcPct val="15000"/>
            </a:spcAft>
            <a:buChar char="•"/>
          </a:pPr>
          <a:r>
            <a:rPr lang="en-US" sz="2400" kern="1200">
              <a:solidFill>
                <a:schemeClr val="tx1"/>
              </a:solidFill>
            </a:rPr>
            <a:t>Approximately </a:t>
          </a:r>
          <a:r>
            <a:rPr lang="en-US" sz="2400" b="1" kern="1200">
              <a:solidFill>
                <a:schemeClr val="tx1"/>
              </a:solidFill>
            </a:rPr>
            <a:t>72%</a:t>
          </a:r>
          <a:r>
            <a:rPr lang="en-US" sz="2400" kern="1200">
              <a:solidFill>
                <a:schemeClr val="tx1"/>
              </a:solidFill>
            </a:rPr>
            <a:t> rated wellness as good or excellent </a:t>
          </a:r>
          <a:r>
            <a:rPr lang="en-US" sz="2400" kern="1200" baseline="0">
              <a:solidFill>
                <a:schemeClr val="tx1"/>
              </a:solidFill>
            </a:rPr>
            <a:t> </a:t>
          </a:r>
          <a:endParaRPr lang="en-US" sz="2400" kern="1200">
            <a:solidFill>
              <a:schemeClr val="tx1"/>
            </a:solidFill>
          </a:endParaRPr>
        </a:p>
      </dsp:txBody>
      <dsp:txXfrm rot="-5400000">
        <a:off x="3571304" y="227135"/>
        <a:ext cx="6285205" cy="1178961"/>
      </dsp:txXfrm>
    </dsp:sp>
    <dsp:sp modelId="{DF3E57A7-7EAF-E944-B875-14FD359BB2DA}">
      <dsp:nvSpPr>
        <dsp:cNvPr id="0" name=""/>
        <dsp:cNvSpPr/>
      </dsp:nvSpPr>
      <dsp:spPr>
        <a:xfrm>
          <a:off x="0" y="0"/>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2018</a:t>
          </a:r>
        </a:p>
      </dsp:txBody>
      <dsp:txXfrm>
        <a:off x="79724" y="79724"/>
        <a:ext cx="3411855" cy="1473700"/>
      </dsp:txXfrm>
    </dsp:sp>
    <dsp:sp modelId="{030E2D4B-1270-3A48-ADD9-F829F591BD78}">
      <dsp:nvSpPr>
        <dsp:cNvPr id="0" name=""/>
        <dsp:cNvSpPr/>
      </dsp:nvSpPr>
      <dsp:spPr>
        <a:xfrm rot="5400000">
          <a:off x="6092536" y="-643070"/>
          <a:ext cx="1306519" cy="6348984"/>
        </a:xfrm>
        <a:prstGeom prst="round2SameRect">
          <a:avLst/>
        </a:prstGeom>
        <a:solidFill>
          <a:schemeClr val="accent1">
            <a:lumMod val="20000"/>
            <a:lumOff val="8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100000"/>
            </a:lnSpc>
            <a:spcBef>
              <a:spcPct val="0"/>
            </a:spcBef>
            <a:spcAft>
              <a:spcPct val="15000"/>
            </a:spcAft>
            <a:buChar char="•"/>
          </a:pPr>
          <a:r>
            <a:rPr lang="en-US" sz="2400" b="1" kern="1200"/>
            <a:t>96% </a:t>
          </a:r>
          <a:r>
            <a:rPr lang="en-US" sz="2400" kern="1200"/>
            <a:t>rated wellness as good or excellent</a:t>
          </a:r>
        </a:p>
      </dsp:txBody>
      <dsp:txXfrm rot="-5400000">
        <a:off x="3571304" y="1941941"/>
        <a:ext cx="6285205" cy="1178961"/>
      </dsp:txXfrm>
    </dsp:sp>
    <dsp:sp modelId="{C11DFC02-53E6-6143-A7F5-C6906F361B53}">
      <dsp:nvSpPr>
        <dsp:cNvPr id="0" name=""/>
        <dsp:cNvSpPr/>
      </dsp:nvSpPr>
      <dsp:spPr>
        <a:xfrm>
          <a:off x="0" y="1714888"/>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2023</a:t>
          </a:r>
          <a:endParaRPr lang="en-US" sz="3000" kern="1200"/>
        </a:p>
      </dsp:txBody>
      <dsp:txXfrm>
        <a:off x="79724" y="1794612"/>
        <a:ext cx="3411855" cy="14737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7A623D-E9BD-E346-90BA-FE92773B6F44}">
      <dsp:nvSpPr>
        <dsp:cNvPr id="0" name=""/>
        <dsp:cNvSpPr/>
      </dsp:nvSpPr>
      <dsp:spPr>
        <a:xfrm rot="5400000">
          <a:off x="6092536" y="-2357876"/>
          <a:ext cx="1306519" cy="6348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rtl="0">
            <a:lnSpc>
              <a:spcPct val="100000"/>
            </a:lnSpc>
            <a:spcBef>
              <a:spcPct val="0"/>
            </a:spcBef>
            <a:spcAft>
              <a:spcPct val="15000"/>
            </a:spcAft>
            <a:buChar char="•"/>
          </a:pPr>
          <a:r>
            <a:rPr lang="en-US" sz="1800" kern="1200">
              <a:latin typeface="Calibri Light" panose="020F0302020204030204"/>
            </a:rPr>
            <a:t>"</a:t>
          </a:r>
          <a:r>
            <a:rPr lang="en-US" sz="1800" kern="1200"/>
            <a:t>Repairs are getting ahead of me. Need siding which is </a:t>
          </a:r>
          <a:r>
            <a:rPr lang="en-US" sz="1800" b="0" kern="1200"/>
            <a:t>very </a:t>
          </a:r>
          <a:r>
            <a:rPr lang="en-US" sz="1800" kern="1200"/>
            <a:t>expensive and beyond my capabilities at this time</a:t>
          </a:r>
          <a:r>
            <a:rPr lang="en-US" sz="1800" kern="1200">
              <a:latin typeface="Calibri Light" panose="020F0302020204030204"/>
            </a:rPr>
            <a:t>."</a:t>
          </a:r>
          <a:endParaRPr lang="en-US" sz="1800" kern="1200"/>
        </a:p>
        <a:p>
          <a:pPr marL="171450" lvl="1" indent="-171450" algn="l" defTabSz="711200">
            <a:lnSpc>
              <a:spcPct val="100000"/>
            </a:lnSpc>
            <a:spcBef>
              <a:spcPct val="0"/>
            </a:spcBef>
            <a:spcAft>
              <a:spcPct val="15000"/>
            </a:spcAft>
            <a:buChar char="•"/>
          </a:pPr>
          <a:endParaRPr lang="en-US" sz="1600" kern="1200">
            <a:solidFill>
              <a:schemeClr val="tx1"/>
            </a:solidFill>
          </a:endParaRPr>
        </a:p>
      </dsp:txBody>
      <dsp:txXfrm rot="-5400000">
        <a:off x="3571304" y="227135"/>
        <a:ext cx="6285205" cy="1178961"/>
      </dsp:txXfrm>
    </dsp:sp>
    <dsp:sp modelId="{DF3E57A7-7EAF-E944-B875-14FD359BB2DA}">
      <dsp:nvSpPr>
        <dsp:cNvPr id="0" name=""/>
        <dsp:cNvSpPr/>
      </dsp:nvSpPr>
      <dsp:spPr>
        <a:xfrm>
          <a:off x="0" y="0"/>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2018</a:t>
          </a:r>
        </a:p>
      </dsp:txBody>
      <dsp:txXfrm>
        <a:off x="79724" y="79724"/>
        <a:ext cx="3411855" cy="1473700"/>
      </dsp:txXfrm>
    </dsp:sp>
    <dsp:sp modelId="{030E2D4B-1270-3A48-ADD9-F829F591BD78}">
      <dsp:nvSpPr>
        <dsp:cNvPr id="0" name=""/>
        <dsp:cNvSpPr/>
      </dsp:nvSpPr>
      <dsp:spPr>
        <a:xfrm rot="5400000">
          <a:off x="6092536" y="-643070"/>
          <a:ext cx="1306519" cy="6348984"/>
        </a:xfrm>
        <a:prstGeom prst="round2SameRect">
          <a:avLst/>
        </a:prstGeom>
        <a:solidFill>
          <a:schemeClr val="accent1">
            <a:lumMod val="20000"/>
            <a:lumOff val="8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rtl="0">
            <a:lnSpc>
              <a:spcPct val="100000"/>
            </a:lnSpc>
            <a:spcBef>
              <a:spcPct val="0"/>
            </a:spcBef>
            <a:spcAft>
              <a:spcPct val="15000"/>
            </a:spcAft>
            <a:buChar char="•"/>
          </a:pPr>
          <a:r>
            <a:rPr lang="en-US" sz="1800" b="0" i="0" kern="1200"/>
            <a:t>“as a homeowner (aging) repairs seem to becoming somewhat of a problem. Very expensive and difficult to find people who will ever come.”</a:t>
          </a:r>
          <a:endParaRPr lang="en-US" sz="1800" kern="1200"/>
        </a:p>
      </dsp:txBody>
      <dsp:txXfrm rot="-5400000">
        <a:off x="3571304" y="1941941"/>
        <a:ext cx="6285205" cy="1178961"/>
      </dsp:txXfrm>
    </dsp:sp>
    <dsp:sp modelId="{C11DFC02-53E6-6143-A7F5-C6906F361B53}">
      <dsp:nvSpPr>
        <dsp:cNvPr id="0" name=""/>
        <dsp:cNvSpPr/>
      </dsp:nvSpPr>
      <dsp:spPr>
        <a:xfrm>
          <a:off x="0" y="1714888"/>
          <a:ext cx="3571303" cy="1633148"/>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100000"/>
            </a:lnSpc>
            <a:spcBef>
              <a:spcPct val="0"/>
            </a:spcBef>
            <a:spcAft>
              <a:spcPct val="35000"/>
            </a:spcAft>
            <a:buNone/>
          </a:pPr>
          <a:r>
            <a:rPr lang="en-US" sz="3000" kern="1200">
              <a:solidFill>
                <a:schemeClr val="tx1"/>
              </a:solidFill>
            </a:rPr>
            <a:t>2023</a:t>
          </a:r>
          <a:endParaRPr lang="en-US" sz="3000" kern="1200"/>
        </a:p>
      </dsp:txBody>
      <dsp:txXfrm>
        <a:off x="79724" y="1794612"/>
        <a:ext cx="3411855" cy="147370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3D236A-7342-384A-9C4A-7712F96CC00F}" type="datetimeFigureOut">
              <a:rPr lang="en-US" smtClean="0"/>
              <a:t>12/6/2023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B2840C-A8ED-D248-984E-C54B228A648C}" type="slidenum">
              <a:rPr lang="en-US" smtClean="0"/>
              <a:t>‹#›</a:t>
            </a:fld>
            <a:endParaRPr lang="en-US"/>
          </a:p>
        </p:txBody>
      </p:sp>
    </p:spTree>
    <p:extLst>
      <p:ext uri="{BB962C8B-B14F-4D97-AF65-F5344CB8AC3E}">
        <p14:creationId xmlns:p14="http://schemas.microsoft.com/office/powerpoint/2010/main" val="123468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solidFill>
                  <a:srgbClr val="242424"/>
                </a:solidFill>
                <a:ea typeface="+mn-lt"/>
                <a:cs typeface="+mn-lt"/>
              </a:rPr>
              <a:t>Age:</a:t>
            </a:r>
            <a:endParaRPr lang="en-US"/>
          </a:p>
          <a:p>
            <a:r>
              <a:rPr lang="en-US" sz="1200">
                <a:solidFill>
                  <a:srgbClr val="242424"/>
                </a:solidFill>
                <a:ea typeface="+mn-lt"/>
                <a:cs typeface="+mn-lt"/>
              </a:rPr>
              <a:t>2018:</a:t>
            </a:r>
            <a:endParaRPr lang="en-US"/>
          </a:p>
          <a:p>
            <a:r>
              <a:rPr lang="en-US" sz="1200">
                <a:solidFill>
                  <a:srgbClr val="242424"/>
                </a:solidFill>
                <a:ea typeface="+mn-lt"/>
                <a:cs typeface="+mn-lt"/>
              </a:rPr>
              <a:t>50-59 -</a:t>
            </a:r>
            <a:r>
              <a:rPr lang="en-US" sz="1200" b="1">
                <a:solidFill>
                  <a:srgbClr val="242424"/>
                </a:solidFill>
                <a:ea typeface="+mn-lt"/>
                <a:cs typeface="+mn-lt"/>
              </a:rPr>
              <a:t>11%</a:t>
            </a:r>
            <a:endParaRPr lang="en-US"/>
          </a:p>
          <a:p>
            <a:r>
              <a:rPr lang="en-US" sz="1200">
                <a:solidFill>
                  <a:srgbClr val="242424"/>
                </a:solidFill>
                <a:ea typeface="+mn-lt"/>
                <a:cs typeface="+mn-lt"/>
              </a:rPr>
              <a:t>60-69-</a:t>
            </a:r>
            <a:r>
              <a:rPr lang="en-US" sz="1200" b="1">
                <a:solidFill>
                  <a:srgbClr val="242424"/>
                </a:solidFill>
                <a:ea typeface="+mn-lt"/>
                <a:cs typeface="+mn-lt"/>
              </a:rPr>
              <a:t>40%</a:t>
            </a:r>
            <a:endParaRPr lang="en-US"/>
          </a:p>
          <a:p>
            <a:r>
              <a:rPr lang="en-US" sz="1200">
                <a:solidFill>
                  <a:srgbClr val="242424"/>
                </a:solidFill>
                <a:ea typeface="+mn-lt"/>
                <a:cs typeface="+mn-lt"/>
              </a:rPr>
              <a:t>70-79-</a:t>
            </a:r>
            <a:r>
              <a:rPr lang="en-US" sz="1200" b="1">
                <a:solidFill>
                  <a:srgbClr val="242424"/>
                </a:solidFill>
                <a:ea typeface="+mn-lt"/>
                <a:cs typeface="+mn-lt"/>
              </a:rPr>
              <a:t>30%</a:t>
            </a:r>
            <a:endParaRPr lang="en-US"/>
          </a:p>
          <a:p>
            <a:r>
              <a:rPr lang="en-US" sz="1200">
                <a:solidFill>
                  <a:srgbClr val="242424"/>
                </a:solidFill>
                <a:ea typeface="+mn-lt"/>
                <a:cs typeface="+mn-lt"/>
              </a:rPr>
              <a:t>80-89-</a:t>
            </a:r>
            <a:r>
              <a:rPr lang="en-US" sz="1200" b="1">
                <a:solidFill>
                  <a:srgbClr val="242424"/>
                </a:solidFill>
                <a:ea typeface="+mn-lt"/>
                <a:cs typeface="+mn-lt"/>
              </a:rPr>
              <a:t>15%</a:t>
            </a:r>
            <a:endParaRPr lang="en-US"/>
          </a:p>
          <a:p>
            <a:r>
              <a:rPr lang="en-US" sz="1200">
                <a:solidFill>
                  <a:srgbClr val="242424"/>
                </a:solidFill>
                <a:ea typeface="+mn-lt"/>
                <a:cs typeface="+mn-lt"/>
              </a:rPr>
              <a:t>90-99-</a:t>
            </a:r>
            <a:r>
              <a:rPr lang="en-US" sz="1200" b="1">
                <a:solidFill>
                  <a:srgbClr val="242424"/>
                </a:solidFill>
                <a:ea typeface="+mn-lt"/>
                <a:cs typeface="+mn-lt"/>
              </a:rPr>
              <a:t>3.9%</a:t>
            </a:r>
            <a:endParaRPr lang="en-US"/>
          </a:p>
          <a:p>
            <a:br>
              <a:rPr lang="en-US"/>
            </a:br>
            <a:endParaRPr lang="en-US"/>
          </a:p>
          <a:p>
            <a:r>
              <a:rPr lang="en-US" sz="1200">
                <a:solidFill>
                  <a:srgbClr val="242424"/>
                </a:solidFill>
                <a:ea typeface="+mn-lt"/>
                <a:cs typeface="+mn-lt"/>
              </a:rPr>
              <a:t>2023:</a:t>
            </a:r>
            <a:endParaRPr lang="en-US"/>
          </a:p>
          <a:p>
            <a:r>
              <a:rPr lang="en-US" sz="1200">
                <a:solidFill>
                  <a:srgbClr val="242424"/>
                </a:solidFill>
                <a:ea typeface="+mn-lt"/>
                <a:cs typeface="+mn-lt"/>
              </a:rPr>
              <a:t>50-59- 4% </a:t>
            </a:r>
            <a:endParaRPr lang="en-US"/>
          </a:p>
          <a:p>
            <a:r>
              <a:rPr lang="en-US" sz="1200">
                <a:solidFill>
                  <a:srgbClr val="242424"/>
                </a:solidFill>
                <a:ea typeface="+mn-lt"/>
                <a:cs typeface="+mn-lt"/>
              </a:rPr>
              <a:t>60-69-31%</a:t>
            </a:r>
            <a:endParaRPr lang="en-US"/>
          </a:p>
          <a:p>
            <a:r>
              <a:rPr lang="en-US" sz="1200">
                <a:solidFill>
                  <a:srgbClr val="242424"/>
                </a:solidFill>
                <a:ea typeface="+mn-lt"/>
                <a:cs typeface="+mn-lt"/>
              </a:rPr>
              <a:t>70-79-43%</a:t>
            </a:r>
            <a:endParaRPr lang="en-US"/>
          </a:p>
          <a:p>
            <a:r>
              <a:rPr lang="en-US" sz="1200">
                <a:solidFill>
                  <a:srgbClr val="242424"/>
                </a:solidFill>
                <a:ea typeface="+mn-lt"/>
                <a:cs typeface="+mn-lt"/>
              </a:rPr>
              <a:t>80-89-17%</a:t>
            </a:r>
            <a:endParaRPr lang="en-US"/>
          </a:p>
          <a:p>
            <a:r>
              <a:rPr lang="en-US" sz="1200">
                <a:solidFill>
                  <a:srgbClr val="242424"/>
                </a:solidFill>
                <a:ea typeface="+mn-lt"/>
                <a:cs typeface="+mn-lt"/>
              </a:rPr>
              <a:t>90-99-5%</a:t>
            </a:r>
            <a:endParaRPr lang="en-US"/>
          </a:p>
          <a:p>
            <a:endParaRPr lang="en-US"/>
          </a:p>
        </p:txBody>
      </p:sp>
      <p:sp>
        <p:nvSpPr>
          <p:cNvPr id="4" name="Slide Number Placeholder 3"/>
          <p:cNvSpPr>
            <a:spLocks noGrp="1"/>
          </p:cNvSpPr>
          <p:nvPr>
            <p:ph type="sldNum" sz="quarter" idx="5"/>
          </p:nvPr>
        </p:nvSpPr>
        <p:spPr/>
        <p:txBody>
          <a:bodyPr/>
          <a:lstStyle/>
          <a:p>
            <a:fld id="{EBB2840C-A8ED-D248-984E-C54B228A648C}" type="slidenum">
              <a:rPr lang="en-US" smtClean="0"/>
              <a:t>3</a:t>
            </a:fld>
            <a:endParaRPr lang="en-US"/>
          </a:p>
        </p:txBody>
      </p:sp>
    </p:spTree>
    <p:extLst>
      <p:ext uri="{BB962C8B-B14F-4D97-AF65-F5344CB8AC3E}">
        <p14:creationId xmlns:p14="http://schemas.microsoft.com/office/powerpoint/2010/main" val="2251617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solidFill>
                  <a:srgbClr val="242424"/>
                </a:solidFill>
                <a:latin typeface="Times New Roman"/>
                <a:cs typeface="Times New Roman"/>
              </a:rPr>
              <a:t>2018:</a:t>
            </a:r>
            <a:endParaRPr lang="en-US"/>
          </a:p>
          <a:p>
            <a:r>
              <a:rPr lang="en-US" sz="1200">
                <a:solidFill>
                  <a:srgbClr val="242424"/>
                </a:solidFill>
                <a:latin typeface="Times New Roman"/>
                <a:cs typeface="Times New Roman"/>
              </a:rPr>
              <a:t>Male 35.72%</a:t>
            </a:r>
            <a:endParaRPr lang="en-US"/>
          </a:p>
          <a:p>
            <a:r>
              <a:rPr lang="en-US" sz="1200">
                <a:solidFill>
                  <a:srgbClr val="242424"/>
                </a:solidFill>
                <a:latin typeface="Times New Roman"/>
                <a:cs typeface="Times New Roman"/>
              </a:rPr>
              <a:t>Female 64.28%</a:t>
            </a:r>
            <a:endParaRPr lang="en-US"/>
          </a:p>
          <a:p>
            <a:endParaRPr lang="en-US"/>
          </a:p>
        </p:txBody>
      </p:sp>
      <p:sp>
        <p:nvSpPr>
          <p:cNvPr id="4" name="Slide Number Placeholder 3"/>
          <p:cNvSpPr>
            <a:spLocks noGrp="1"/>
          </p:cNvSpPr>
          <p:nvPr>
            <p:ph type="sldNum" sz="quarter" idx="5"/>
          </p:nvPr>
        </p:nvSpPr>
        <p:spPr/>
        <p:txBody>
          <a:bodyPr/>
          <a:lstStyle/>
          <a:p>
            <a:fld id="{EBB2840C-A8ED-D248-984E-C54B228A648C}" type="slidenum">
              <a:rPr lang="en-US" smtClean="0"/>
              <a:t>4</a:t>
            </a:fld>
            <a:endParaRPr lang="en-US"/>
          </a:p>
        </p:txBody>
      </p:sp>
    </p:spTree>
    <p:extLst>
      <p:ext uri="{BB962C8B-B14F-4D97-AF65-F5344CB8AC3E}">
        <p14:creationId xmlns:p14="http://schemas.microsoft.com/office/powerpoint/2010/main" val="1103489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200" b="0" i="0" u="none" strike="noStrike">
                <a:solidFill>
                  <a:srgbClr val="242424"/>
                </a:solidFill>
                <a:effectLst/>
                <a:latin typeface="Calibri" panose="020F0502020204030204" pitchFamily="34" charset="0"/>
              </a:rPr>
              <a:t>2018: </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Race:</a:t>
            </a:r>
            <a:endParaRPr lang="en-US" b="0">
              <a:effectLst/>
            </a:endParaRPr>
          </a:p>
          <a:p>
            <a:pPr rtl="0">
              <a:spcBef>
                <a:spcPts val="0"/>
              </a:spcBef>
              <a:spcAft>
                <a:spcPts val="0"/>
              </a:spcAft>
            </a:pPr>
            <a:r>
              <a:rPr lang="en-US" sz="1200" b="0" i="0" u="none" strike="noStrike">
                <a:solidFill>
                  <a:srgbClr val="242424"/>
                </a:solidFill>
                <a:effectLst/>
                <a:latin typeface="Arial" panose="020B0604020202020204" pitchFamily="34" charset="0"/>
              </a:rPr>
              <a:t>Caucasian or White 98.33%</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Black or African American 0.38%</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Hispanic or Latino not listed</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Asian 0.51%</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American Indian or Alaskan Native 0.51%</a:t>
            </a:r>
            <a:endParaRPr lang="en-US" b="0">
              <a:effectLst/>
            </a:endParaRPr>
          </a:p>
          <a:p>
            <a:pPr rtl="0">
              <a:spcBef>
                <a:spcPts val="0"/>
              </a:spcBef>
              <a:spcAft>
                <a:spcPts val="0"/>
              </a:spcAft>
            </a:pPr>
            <a:r>
              <a:rPr lang="en-US" sz="1200" b="0" i="0" u="none" strike="noStrike">
                <a:solidFill>
                  <a:srgbClr val="242424"/>
                </a:solidFill>
                <a:effectLst/>
                <a:latin typeface="Times New Roman" panose="02020603050405020304" pitchFamily="18" charset="0"/>
              </a:rPr>
              <a:t>Native Hawaiian or Other Pacific Islander 0.26%</a:t>
            </a:r>
          </a:p>
          <a:p>
            <a:pPr marL="0" indent="0" rtl="0">
              <a:spcBef>
                <a:spcPts val="0"/>
              </a:spcBef>
              <a:spcAft>
                <a:spcPts val="0"/>
              </a:spcAft>
              <a:buNone/>
            </a:pPr>
            <a:r>
              <a:rPr lang="en-US" sz="1200" b="0" i="0" u="none" strike="noStrike">
                <a:solidFill>
                  <a:srgbClr val="242424"/>
                </a:solidFill>
                <a:effectLst/>
                <a:latin typeface="Calibri" panose="020F0502020204030204" pitchFamily="34" charset="0"/>
              </a:rPr>
              <a:t>2023: </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Race: </a:t>
            </a:r>
            <a:endParaRPr lang="en-US" b="0">
              <a:effectLst/>
            </a:endParaRPr>
          </a:p>
          <a:p>
            <a:pPr rtl="0">
              <a:spcBef>
                <a:spcPts val="0"/>
              </a:spcBef>
              <a:spcAft>
                <a:spcPts val="0"/>
              </a:spcAft>
            </a:pPr>
            <a:r>
              <a:rPr lang="en-US" sz="1200" b="0" i="0" u="none" strike="noStrike">
                <a:solidFill>
                  <a:srgbClr val="242424"/>
                </a:solidFill>
                <a:effectLst/>
                <a:latin typeface="Arial" panose="020B0604020202020204" pitchFamily="34" charset="0"/>
              </a:rPr>
              <a:t>Caucasian or White 96%</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Black or African American 1.6%</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Hispanic or Latino 1% </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Asian 0.5% </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American Indian or Alaskan Native 0.5%</a:t>
            </a:r>
            <a:endParaRPr lang="en-US" b="0">
              <a:effectLst/>
            </a:endParaRPr>
          </a:p>
          <a:p>
            <a:pPr rtl="0">
              <a:spcBef>
                <a:spcPts val="0"/>
              </a:spcBef>
              <a:spcAft>
                <a:spcPts val="0"/>
              </a:spcAft>
            </a:pPr>
            <a:r>
              <a:rPr lang="en-US" sz="1200" b="0" i="0" u="none" strike="noStrike">
                <a:solidFill>
                  <a:srgbClr val="242424"/>
                </a:solidFill>
                <a:effectLst/>
                <a:latin typeface="Times New Roman" panose="02020603050405020304" pitchFamily="18" charset="0"/>
              </a:rPr>
              <a:t>Native Hawaiian or Other Pacific Islander not listed </a:t>
            </a:r>
            <a:endParaRPr lang="en-US" b="0">
              <a:effectLst/>
            </a:endParaRPr>
          </a:p>
          <a:p>
            <a:endParaRPr lang="en-US"/>
          </a:p>
        </p:txBody>
      </p:sp>
      <p:sp>
        <p:nvSpPr>
          <p:cNvPr id="4" name="Slide Number Placeholder 3"/>
          <p:cNvSpPr>
            <a:spLocks noGrp="1"/>
          </p:cNvSpPr>
          <p:nvPr>
            <p:ph type="sldNum" sz="quarter" idx="5"/>
          </p:nvPr>
        </p:nvSpPr>
        <p:spPr/>
        <p:txBody>
          <a:bodyPr/>
          <a:lstStyle/>
          <a:p>
            <a:fld id="{EBB2840C-A8ED-D248-984E-C54B228A648C}" type="slidenum">
              <a:rPr lang="en-US" smtClean="0"/>
              <a:t>5</a:t>
            </a:fld>
            <a:endParaRPr lang="en-US"/>
          </a:p>
        </p:txBody>
      </p:sp>
    </p:spTree>
    <p:extLst>
      <p:ext uri="{BB962C8B-B14F-4D97-AF65-F5344CB8AC3E}">
        <p14:creationId xmlns:p14="http://schemas.microsoft.com/office/powerpoint/2010/main" val="1268183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200" b="0" i="0" u="none" strike="noStrike">
                <a:solidFill>
                  <a:srgbClr val="242424"/>
                </a:solidFill>
                <a:effectLst/>
                <a:latin typeface="Calibri" panose="020F0502020204030204" pitchFamily="34" charset="0"/>
              </a:rPr>
              <a:t>2018: </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Race:</a:t>
            </a:r>
            <a:endParaRPr lang="en-US" b="0">
              <a:effectLst/>
            </a:endParaRPr>
          </a:p>
          <a:p>
            <a:pPr rtl="0">
              <a:spcBef>
                <a:spcPts val="0"/>
              </a:spcBef>
              <a:spcAft>
                <a:spcPts val="0"/>
              </a:spcAft>
            </a:pPr>
            <a:r>
              <a:rPr lang="en-US" sz="1200" b="0" i="0" u="none" strike="noStrike">
                <a:solidFill>
                  <a:srgbClr val="242424"/>
                </a:solidFill>
                <a:effectLst/>
                <a:latin typeface="Arial" panose="020B0604020202020204" pitchFamily="34" charset="0"/>
              </a:rPr>
              <a:t>Caucasian or White 98.33%</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Black or African American 0.38%</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Hispanic or Latino not listed</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Asian 0.51%</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American Indian or Alaskan Native 0.51%</a:t>
            </a:r>
            <a:endParaRPr lang="en-US" b="0">
              <a:effectLst/>
            </a:endParaRPr>
          </a:p>
          <a:p>
            <a:pPr rtl="0">
              <a:spcBef>
                <a:spcPts val="0"/>
              </a:spcBef>
              <a:spcAft>
                <a:spcPts val="0"/>
              </a:spcAft>
            </a:pPr>
            <a:r>
              <a:rPr lang="en-US" sz="1200" b="0" i="0" u="none" strike="noStrike">
                <a:solidFill>
                  <a:srgbClr val="242424"/>
                </a:solidFill>
                <a:effectLst/>
                <a:latin typeface="Times New Roman" panose="02020603050405020304" pitchFamily="18" charset="0"/>
              </a:rPr>
              <a:t>Native Hawaiian or Other Pacific Islander 0.26%</a:t>
            </a:r>
          </a:p>
          <a:p>
            <a:pPr marL="0" indent="0" rtl="0">
              <a:spcBef>
                <a:spcPts val="0"/>
              </a:spcBef>
              <a:spcAft>
                <a:spcPts val="0"/>
              </a:spcAft>
              <a:buNone/>
            </a:pPr>
            <a:r>
              <a:rPr lang="en-US" sz="1200" b="0" i="0" u="none" strike="noStrike">
                <a:solidFill>
                  <a:srgbClr val="242424"/>
                </a:solidFill>
                <a:effectLst/>
                <a:latin typeface="Calibri" panose="020F0502020204030204" pitchFamily="34" charset="0"/>
              </a:rPr>
              <a:t>2023: </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Race: </a:t>
            </a:r>
            <a:endParaRPr lang="en-US" b="0">
              <a:effectLst/>
            </a:endParaRPr>
          </a:p>
          <a:p>
            <a:pPr rtl="0">
              <a:spcBef>
                <a:spcPts val="0"/>
              </a:spcBef>
              <a:spcAft>
                <a:spcPts val="0"/>
              </a:spcAft>
            </a:pPr>
            <a:r>
              <a:rPr lang="en-US" sz="1200" b="0" i="0" u="none" strike="noStrike">
                <a:solidFill>
                  <a:srgbClr val="242424"/>
                </a:solidFill>
                <a:effectLst/>
                <a:latin typeface="Arial" panose="020B0604020202020204" pitchFamily="34" charset="0"/>
              </a:rPr>
              <a:t>Caucasian or White 96%</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Black or African American 1.6%</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Hispanic or Latino 1% </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Asian 0.5% </a:t>
            </a:r>
            <a:endParaRPr lang="en-US" b="0">
              <a:effectLst/>
            </a:endParaRPr>
          </a:p>
          <a:p>
            <a:pPr rtl="0">
              <a:spcBef>
                <a:spcPts val="0"/>
              </a:spcBef>
              <a:spcAft>
                <a:spcPts val="0"/>
              </a:spcAft>
            </a:pPr>
            <a:r>
              <a:rPr lang="en-US" sz="1200" b="0" i="0" u="none" strike="noStrike">
                <a:solidFill>
                  <a:srgbClr val="242424"/>
                </a:solidFill>
                <a:effectLst/>
                <a:latin typeface="Calibri" panose="020F0502020204030204" pitchFamily="34" charset="0"/>
              </a:rPr>
              <a:t>American Indian or Alaskan Native 0.5%</a:t>
            </a:r>
            <a:endParaRPr lang="en-US" b="0">
              <a:effectLst/>
            </a:endParaRPr>
          </a:p>
          <a:p>
            <a:pPr rtl="0">
              <a:spcBef>
                <a:spcPts val="0"/>
              </a:spcBef>
              <a:spcAft>
                <a:spcPts val="0"/>
              </a:spcAft>
            </a:pPr>
            <a:r>
              <a:rPr lang="en-US" sz="1200" b="0" i="0" u="none" strike="noStrike">
                <a:solidFill>
                  <a:srgbClr val="242424"/>
                </a:solidFill>
                <a:effectLst/>
                <a:latin typeface="Times New Roman" panose="02020603050405020304" pitchFamily="18" charset="0"/>
              </a:rPr>
              <a:t>Native Hawaiian or Other Pacific Islander not listed </a:t>
            </a:r>
            <a:endParaRPr lang="en-US" b="0">
              <a:effectLst/>
            </a:endParaRPr>
          </a:p>
          <a:p>
            <a:endParaRPr lang="en-US"/>
          </a:p>
        </p:txBody>
      </p:sp>
      <p:sp>
        <p:nvSpPr>
          <p:cNvPr id="4" name="Slide Number Placeholder 3"/>
          <p:cNvSpPr>
            <a:spLocks noGrp="1"/>
          </p:cNvSpPr>
          <p:nvPr>
            <p:ph type="sldNum" sz="quarter" idx="5"/>
          </p:nvPr>
        </p:nvSpPr>
        <p:spPr/>
        <p:txBody>
          <a:bodyPr/>
          <a:lstStyle/>
          <a:p>
            <a:fld id="{EBB2840C-A8ED-D248-984E-C54B228A648C}" type="slidenum">
              <a:rPr lang="en-US" smtClean="0"/>
              <a:t>6</a:t>
            </a:fld>
            <a:endParaRPr lang="en-US"/>
          </a:p>
        </p:txBody>
      </p:sp>
    </p:spTree>
    <p:extLst>
      <p:ext uri="{BB962C8B-B14F-4D97-AF65-F5344CB8AC3E}">
        <p14:creationId xmlns:p14="http://schemas.microsoft.com/office/powerpoint/2010/main" val="636748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solidFill>
                  <a:srgbClr val="242424"/>
                </a:solidFill>
                <a:latin typeface="Times New Roman"/>
                <a:cs typeface="Times New Roman"/>
              </a:rPr>
              <a:t>Living Situation</a:t>
            </a:r>
            <a:endParaRPr lang="en-US"/>
          </a:p>
          <a:p>
            <a:r>
              <a:rPr lang="en-US" sz="1200">
                <a:solidFill>
                  <a:srgbClr val="242424"/>
                </a:solidFill>
                <a:latin typeface="Times New Roman"/>
                <a:cs typeface="Times New Roman"/>
              </a:rPr>
              <a:t>2018 32.69% living alone </a:t>
            </a:r>
            <a:endParaRPr lang="en-US"/>
          </a:p>
          <a:p>
            <a:r>
              <a:rPr lang="en-US" sz="1200">
                <a:solidFill>
                  <a:srgbClr val="242424"/>
                </a:solidFill>
                <a:latin typeface="Times New Roman"/>
                <a:cs typeface="Times New Roman"/>
              </a:rPr>
              <a:t>2023 40% living alone </a:t>
            </a:r>
            <a:endParaRPr lang="en-US"/>
          </a:p>
          <a:p>
            <a:endParaRPr lang="en-US"/>
          </a:p>
        </p:txBody>
      </p:sp>
      <p:sp>
        <p:nvSpPr>
          <p:cNvPr id="4" name="Slide Number Placeholder 3"/>
          <p:cNvSpPr>
            <a:spLocks noGrp="1"/>
          </p:cNvSpPr>
          <p:nvPr>
            <p:ph type="sldNum" sz="quarter" idx="5"/>
          </p:nvPr>
        </p:nvSpPr>
        <p:spPr/>
        <p:txBody>
          <a:bodyPr/>
          <a:lstStyle/>
          <a:p>
            <a:fld id="{EBB2840C-A8ED-D248-984E-C54B228A648C}" type="slidenum">
              <a:rPr lang="en-US" smtClean="0"/>
              <a:t>8</a:t>
            </a:fld>
            <a:endParaRPr lang="en-US"/>
          </a:p>
        </p:txBody>
      </p:sp>
    </p:spTree>
    <p:extLst>
      <p:ext uri="{BB962C8B-B14F-4D97-AF65-F5344CB8AC3E}">
        <p14:creationId xmlns:p14="http://schemas.microsoft.com/office/powerpoint/2010/main" val="261097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solidFill>
                  <a:srgbClr val="242424"/>
                </a:solidFill>
                <a:ea typeface="+mn-lt"/>
                <a:cs typeface="+mn-lt"/>
              </a:rPr>
              <a:t>2018 </a:t>
            </a:r>
            <a:endParaRPr lang="en-US"/>
          </a:p>
          <a:p>
            <a:r>
              <a:rPr lang="en-US" sz="1200">
                <a:solidFill>
                  <a:srgbClr val="242424"/>
                </a:solidFill>
                <a:ea typeface="+mn-lt"/>
                <a:cs typeface="+mn-lt"/>
              </a:rPr>
              <a:t>data collection from city of Amesbury COA and analysis conducted by Salem State University Social Work</a:t>
            </a:r>
            <a:endParaRPr lang="en-US"/>
          </a:p>
          <a:p>
            <a:r>
              <a:rPr lang="en-US" sz="1200">
                <a:solidFill>
                  <a:srgbClr val="242424"/>
                </a:solidFill>
                <a:ea typeface="+mn-lt"/>
                <a:cs typeface="+mn-lt"/>
              </a:rPr>
              <a:t>2023 </a:t>
            </a:r>
            <a:endParaRPr lang="en-US"/>
          </a:p>
          <a:p>
            <a:r>
              <a:rPr lang="en-US" sz="1200">
                <a:solidFill>
                  <a:srgbClr val="242424"/>
                </a:solidFill>
                <a:ea typeface="+mn-lt"/>
                <a:cs typeface="+mn-lt"/>
              </a:rPr>
              <a:t>Data collection by Amesbury COA and data analysis conducted by Erin and Kate from MOH Dietetics at UMass Lowell </a:t>
            </a:r>
            <a:endParaRPr lang="en-US"/>
          </a:p>
          <a:p>
            <a:br>
              <a:rPr lang="en-US"/>
            </a:br>
            <a:endParaRPr lang="en-US"/>
          </a:p>
          <a:p>
            <a:endParaRPr lang="en-US"/>
          </a:p>
        </p:txBody>
      </p:sp>
      <p:sp>
        <p:nvSpPr>
          <p:cNvPr id="4" name="Slide Number Placeholder 3"/>
          <p:cNvSpPr>
            <a:spLocks noGrp="1"/>
          </p:cNvSpPr>
          <p:nvPr>
            <p:ph type="sldNum" sz="quarter" idx="5"/>
          </p:nvPr>
        </p:nvSpPr>
        <p:spPr/>
        <p:txBody>
          <a:bodyPr/>
          <a:lstStyle/>
          <a:p>
            <a:fld id="{EBB2840C-A8ED-D248-984E-C54B228A648C}" type="slidenum">
              <a:rPr lang="en-US" smtClean="0"/>
              <a:t>19</a:t>
            </a:fld>
            <a:endParaRPr lang="en-US"/>
          </a:p>
        </p:txBody>
      </p:sp>
    </p:spTree>
    <p:extLst>
      <p:ext uri="{BB962C8B-B14F-4D97-AF65-F5344CB8AC3E}">
        <p14:creationId xmlns:p14="http://schemas.microsoft.com/office/powerpoint/2010/main" val="4008106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5C8BC-209F-F5E8-4235-2B4DE18B2C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897940A-C88B-D3FE-90C2-B50B08BC7C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ADEF7D8-C47C-4770-FE1F-1EDC27349B37}"/>
              </a:ext>
            </a:extLst>
          </p:cNvPr>
          <p:cNvSpPr>
            <a:spLocks noGrp="1"/>
          </p:cNvSpPr>
          <p:nvPr>
            <p:ph type="dt" sz="half" idx="10"/>
          </p:nvPr>
        </p:nvSpPr>
        <p:spPr/>
        <p:txBody>
          <a:bodyPr/>
          <a:lstStyle/>
          <a:p>
            <a:fld id="{6A4B53A7-3209-46A6-9454-F38EAC8F11E7}" type="datetimeFigureOut">
              <a:rPr lang="en-US" smtClean="0"/>
              <a:t>12/6/2023</a:t>
            </a:fld>
            <a:endParaRPr lang="en-US"/>
          </a:p>
        </p:txBody>
      </p:sp>
      <p:sp>
        <p:nvSpPr>
          <p:cNvPr id="5" name="Footer Placeholder 4">
            <a:extLst>
              <a:ext uri="{FF2B5EF4-FFF2-40B4-BE49-F238E27FC236}">
                <a16:creationId xmlns:a16="http://schemas.microsoft.com/office/drawing/2014/main" id="{7F73400A-5D6D-D6A0-0D29-7E494B77C6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CD7CC7-ED76-7488-315C-667AA911A1CA}"/>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533093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6FDAA-D886-26DF-C37E-3935F638E4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3EBD6D-3E03-1C88-296E-5B412B11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E13A03-3FBA-E656-F12C-3F185A7069FD}"/>
              </a:ext>
            </a:extLst>
          </p:cNvPr>
          <p:cNvSpPr>
            <a:spLocks noGrp="1"/>
          </p:cNvSpPr>
          <p:nvPr>
            <p:ph type="dt" sz="half" idx="10"/>
          </p:nvPr>
        </p:nvSpPr>
        <p:spPr/>
        <p:txBody>
          <a:bodyPr/>
          <a:lstStyle/>
          <a:p>
            <a:fld id="{6A4B53A7-3209-46A6-9454-F38EAC8F11E7}" type="datetimeFigureOut">
              <a:rPr lang="en-US" smtClean="0"/>
              <a:t>12/6/2023</a:t>
            </a:fld>
            <a:endParaRPr lang="en-US"/>
          </a:p>
        </p:txBody>
      </p:sp>
      <p:sp>
        <p:nvSpPr>
          <p:cNvPr id="5" name="Footer Placeholder 4">
            <a:extLst>
              <a:ext uri="{FF2B5EF4-FFF2-40B4-BE49-F238E27FC236}">
                <a16:creationId xmlns:a16="http://schemas.microsoft.com/office/drawing/2014/main" id="{3BA31B1C-1CF0-862E-99CD-55DF2A0FF5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E4C888-C03A-4A31-469C-7F0D07D6063E}"/>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653477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D7644A-E70B-83E6-9B1C-C3AB862537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94A46F-B712-D3A8-9482-74631263DC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2633AC-D3B8-5D34-55F2-122048EBFF4F}"/>
              </a:ext>
            </a:extLst>
          </p:cNvPr>
          <p:cNvSpPr>
            <a:spLocks noGrp="1"/>
          </p:cNvSpPr>
          <p:nvPr>
            <p:ph type="dt" sz="half" idx="10"/>
          </p:nvPr>
        </p:nvSpPr>
        <p:spPr/>
        <p:txBody>
          <a:bodyPr/>
          <a:lstStyle/>
          <a:p>
            <a:fld id="{6A4B53A7-3209-46A6-9454-F38EAC8F11E7}" type="datetimeFigureOut">
              <a:rPr lang="en-US" smtClean="0"/>
              <a:t>12/6/2023</a:t>
            </a:fld>
            <a:endParaRPr lang="en-US"/>
          </a:p>
        </p:txBody>
      </p:sp>
      <p:sp>
        <p:nvSpPr>
          <p:cNvPr id="5" name="Footer Placeholder 4">
            <a:extLst>
              <a:ext uri="{FF2B5EF4-FFF2-40B4-BE49-F238E27FC236}">
                <a16:creationId xmlns:a16="http://schemas.microsoft.com/office/drawing/2014/main" id="{4B3605E4-1D4C-45BE-7A9B-1ECD776C71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3412E-837B-DB52-30AC-D9D7B34F6D8A}"/>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466886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0747D-657D-BB26-6C59-25CB2F6A79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5A7DBD-D1BE-5D22-99C5-2E14CD91F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25AEEE-D94E-1A78-CAAB-0C15BB9C645A}"/>
              </a:ext>
            </a:extLst>
          </p:cNvPr>
          <p:cNvSpPr>
            <a:spLocks noGrp="1"/>
          </p:cNvSpPr>
          <p:nvPr>
            <p:ph type="dt" sz="half" idx="10"/>
          </p:nvPr>
        </p:nvSpPr>
        <p:spPr/>
        <p:txBody>
          <a:bodyPr/>
          <a:lstStyle/>
          <a:p>
            <a:fld id="{6A4B53A7-3209-46A6-9454-F38EAC8F11E7}" type="datetimeFigureOut">
              <a:rPr lang="en-US" smtClean="0"/>
              <a:t>12/6/2023</a:t>
            </a:fld>
            <a:endParaRPr lang="en-US"/>
          </a:p>
        </p:txBody>
      </p:sp>
      <p:sp>
        <p:nvSpPr>
          <p:cNvPr id="5" name="Footer Placeholder 4">
            <a:extLst>
              <a:ext uri="{FF2B5EF4-FFF2-40B4-BE49-F238E27FC236}">
                <a16:creationId xmlns:a16="http://schemas.microsoft.com/office/drawing/2014/main" id="{16A18984-0366-DD9B-A992-AC27F0210B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382484-7204-5F22-7C90-AC6496A34720}"/>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4242874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60C63-D574-A562-48FA-F3FB72F4D1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EB26A5-95F0-AE03-DE36-4E0D7C150A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16B11E-4873-9EE1-323D-D1FB71D162A6}"/>
              </a:ext>
            </a:extLst>
          </p:cNvPr>
          <p:cNvSpPr>
            <a:spLocks noGrp="1"/>
          </p:cNvSpPr>
          <p:nvPr>
            <p:ph type="dt" sz="half" idx="10"/>
          </p:nvPr>
        </p:nvSpPr>
        <p:spPr/>
        <p:txBody>
          <a:bodyPr/>
          <a:lstStyle/>
          <a:p>
            <a:fld id="{6A4B53A7-3209-46A6-9454-F38EAC8F11E7}" type="datetimeFigureOut">
              <a:rPr lang="en-US" smtClean="0"/>
              <a:t>12/6/2023</a:t>
            </a:fld>
            <a:endParaRPr lang="en-US"/>
          </a:p>
        </p:txBody>
      </p:sp>
      <p:sp>
        <p:nvSpPr>
          <p:cNvPr id="5" name="Footer Placeholder 4">
            <a:extLst>
              <a:ext uri="{FF2B5EF4-FFF2-40B4-BE49-F238E27FC236}">
                <a16:creationId xmlns:a16="http://schemas.microsoft.com/office/drawing/2014/main" id="{1590FD04-7294-0639-4EA6-6134FE94C7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11567-89E9-49CD-D715-FF8F22D77232}"/>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041681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274F0-4CF2-0FF9-75B6-20E00578EF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B3D3C8-3D39-E28E-D916-E294226308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02EE7DC-46A6-D1B1-0986-0DB06A271A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8FB548-7FA3-8B6C-6935-0B41A93621AE}"/>
              </a:ext>
            </a:extLst>
          </p:cNvPr>
          <p:cNvSpPr>
            <a:spLocks noGrp="1"/>
          </p:cNvSpPr>
          <p:nvPr>
            <p:ph type="dt" sz="half" idx="10"/>
          </p:nvPr>
        </p:nvSpPr>
        <p:spPr/>
        <p:txBody>
          <a:bodyPr/>
          <a:lstStyle/>
          <a:p>
            <a:fld id="{6A4B53A7-3209-46A6-9454-F38EAC8F11E7}" type="datetimeFigureOut">
              <a:rPr lang="en-US" smtClean="0"/>
              <a:t>12/6/2023</a:t>
            </a:fld>
            <a:endParaRPr lang="en-US"/>
          </a:p>
        </p:txBody>
      </p:sp>
      <p:sp>
        <p:nvSpPr>
          <p:cNvPr id="6" name="Footer Placeholder 5">
            <a:extLst>
              <a:ext uri="{FF2B5EF4-FFF2-40B4-BE49-F238E27FC236}">
                <a16:creationId xmlns:a16="http://schemas.microsoft.com/office/drawing/2014/main" id="{6C68AB0C-8773-08E3-A3D6-2823EDD509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EA848A-2F67-7B50-13A4-3040AAC8A07F}"/>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96139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BA409-F651-5BB1-0F48-02B761A904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4250A2-9B73-D0AC-DA78-8F2F2C0631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15A0F7-5FCE-2E5B-3EE3-F677FF6600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9871BD-898E-0E7A-C902-E0076DECDA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886CCB-FF8B-1F28-39AE-46C8507B113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C00A9F-154F-D23A-DFF6-93524A5D0318}"/>
              </a:ext>
            </a:extLst>
          </p:cNvPr>
          <p:cNvSpPr>
            <a:spLocks noGrp="1"/>
          </p:cNvSpPr>
          <p:nvPr>
            <p:ph type="dt" sz="half" idx="10"/>
          </p:nvPr>
        </p:nvSpPr>
        <p:spPr/>
        <p:txBody>
          <a:bodyPr/>
          <a:lstStyle/>
          <a:p>
            <a:fld id="{6A4B53A7-3209-46A6-9454-F38EAC8F11E7}" type="datetimeFigureOut">
              <a:rPr lang="en-US" smtClean="0"/>
              <a:t>12/6/2023</a:t>
            </a:fld>
            <a:endParaRPr lang="en-US"/>
          </a:p>
        </p:txBody>
      </p:sp>
      <p:sp>
        <p:nvSpPr>
          <p:cNvPr id="8" name="Footer Placeholder 7">
            <a:extLst>
              <a:ext uri="{FF2B5EF4-FFF2-40B4-BE49-F238E27FC236}">
                <a16:creationId xmlns:a16="http://schemas.microsoft.com/office/drawing/2014/main" id="{7D6E81AE-431A-B631-FB21-192FEEAA8E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B63B96-29F3-57FA-5F94-7995BCE988F0}"/>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279195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81028-614A-0DAB-7A4A-31079B3E22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E81FE6B-F711-06D5-FE64-CEDF15C7D507}"/>
              </a:ext>
            </a:extLst>
          </p:cNvPr>
          <p:cNvSpPr>
            <a:spLocks noGrp="1"/>
          </p:cNvSpPr>
          <p:nvPr>
            <p:ph type="dt" sz="half" idx="10"/>
          </p:nvPr>
        </p:nvSpPr>
        <p:spPr/>
        <p:txBody>
          <a:bodyPr/>
          <a:lstStyle/>
          <a:p>
            <a:fld id="{6A4B53A7-3209-46A6-9454-F38EAC8F11E7}" type="datetimeFigureOut">
              <a:rPr lang="en-US" smtClean="0"/>
              <a:t>12/6/2023</a:t>
            </a:fld>
            <a:endParaRPr lang="en-US"/>
          </a:p>
        </p:txBody>
      </p:sp>
      <p:sp>
        <p:nvSpPr>
          <p:cNvPr id="4" name="Footer Placeholder 3">
            <a:extLst>
              <a:ext uri="{FF2B5EF4-FFF2-40B4-BE49-F238E27FC236}">
                <a16:creationId xmlns:a16="http://schemas.microsoft.com/office/drawing/2014/main" id="{C71863D8-2841-CE05-2A5C-E18DA2EB9D0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EBB5F5-14A4-019A-8197-1A1C2C64B521}"/>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801418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35C67F-2F4A-68C5-9713-4EA95BD2460A}"/>
              </a:ext>
            </a:extLst>
          </p:cNvPr>
          <p:cNvSpPr>
            <a:spLocks noGrp="1"/>
          </p:cNvSpPr>
          <p:nvPr>
            <p:ph type="dt" sz="half" idx="10"/>
          </p:nvPr>
        </p:nvSpPr>
        <p:spPr/>
        <p:txBody>
          <a:bodyPr/>
          <a:lstStyle/>
          <a:p>
            <a:fld id="{6A4B53A7-3209-46A6-9454-F38EAC8F11E7}" type="datetimeFigureOut">
              <a:rPr lang="en-US" smtClean="0"/>
              <a:t>12/6/2023</a:t>
            </a:fld>
            <a:endParaRPr lang="en-US"/>
          </a:p>
        </p:txBody>
      </p:sp>
      <p:sp>
        <p:nvSpPr>
          <p:cNvPr id="3" name="Footer Placeholder 2">
            <a:extLst>
              <a:ext uri="{FF2B5EF4-FFF2-40B4-BE49-F238E27FC236}">
                <a16:creationId xmlns:a16="http://schemas.microsoft.com/office/drawing/2014/main" id="{EDA408BC-1E27-CDB1-4B3D-30613632EF2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2C62908-6D34-97D2-41BE-7FC0F96E2745}"/>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446160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74C70-8759-8130-DE8B-E38E91A3F2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A43A5F7-0F99-AE07-D36A-6DE49C4C03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57C3E5-D700-374E-86C9-2A162DE8B0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45A65D-8A3C-19BA-BCBE-F3B5D67BF4CC}"/>
              </a:ext>
            </a:extLst>
          </p:cNvPr>
          <p:cNvSpPr>
            <a:spLocks noGrp="1"/>
          </p:cNvSpPr>
          <p:nvPr>
            <p:ph type="dt" sz="half" idx="10"/>
          </p:nvPr>
        </p:nvSpPr>
        <p:spPr/>
        <p:txBody>
          <a:bodyPr/>
          <a:lstStyle/>
          <a:p>
            <a:fld id="{6A4B53A7-3209-46A6-9454-F38EAC8F11E7}" type="datetimeFigureOut">
              <a:rPr lang="en-US" smtClean="0"/>
              <a:t>12/6/2023</a:t>
            </a:fld>
            <a:endParaRPr lang="en-US"/>
          </a:p>
        </p:txBody>
      </p:sp>
      <p:sp>
        <p:nvSpPr>
          <p:cNvPr id="6" name="Footer Placeholder 5">
            <a:extLst>
              <a:ext uri="{FF2B5EF4-FFF2-40B4-BE49-F238E27FC236}">
                <a16:creationId xmlns:a16="http://schemas.microsoft.com/office/drawing/2014/main" id="{CA4B9D83-0B0A-C743-525B-9632596EAE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AEB886-A9FD-8586-58BD-E0294C8EDDE2}"/>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206698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DBF6D-F51C-BAB2-9B05-F3F4646DB4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233044-F820-7E73-8EE3-6A747F702D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7F5F53B-3530-0433-9D9C-E3229DBDCE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1D8023-07DD-62B4-53D4-714C160D9B17}"/>
              </a:ext>
            </a:extLst>
          </p:cNvPr>
          <p:cNvSpPr>
            <a:spLocks noGrp="1"/>
          </p:cNvSpPr>
          <p:nvPr>
            <p:ph type="dt" sz="half" idx="10"/>
          </p:nvPr>
        </p:nvSpPr>
        <p:spPr/>
        <p:txBody>
          <a:bodyPr/>
          <a:lstStyle/>
          <a:p>
            <a:fld id="{6A4B53A7-3209-46A6-9454-F38EAC8F11E7}" type="datetimeFigureOut">
              <a:rPr lang="en-US" smtClean="0"/>
              <a:t>12/6/2023</a:t>
            </a:fld>
            <a:endParaRPr lang="en-US"/>
          </a:p>
        </p:txBody>
      </p:sp>
      <p:sp>
        <p:nvSpPr>
          <p:cNvPr id="6" name="Footer Placeholder 5">
            <a:extLst>
              <a:ext uri="{FF2B5EF4-FFF2-40B4-BE49-F238E27FC236}">
                <a16:creationId xmlns:a16="http://schemas.microsoft.com/office/drawing/2014/main" id="{E2AE597F-CF94-3326-2BBA-F176F70597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4AA3E3-D943-9E20-897C-5A0B7B699678}"/>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736070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4EE17D-8B33-EE6D-DC70-2EF4D36BD7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20F602-794A-CFB6-09B7-834364B185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BF3C0E-1B7B-F9B2-57D9-789EB553AC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B53A7-3209-46A6-9454-F38EAC8F11E7}" type="datetimeFigureOut">
              <a:rPr lang="en-US" smtClean="0"/>
              <a:pPr/>
              <a:t>12/6/2023</a:t>
            </a:fld>
            <a:endParaRPr lang="en-US"/>
          </a:p>
        </p:txBody>
      </p:sp>
      <p:sp>
        <p:nvSpPr>
          <p:cNvPr id="5" name="Footer Placeholder 4">
            <a:extLst>
              <a:ext uri="{FF2B5EF4-FFF2-40B4-BE49-F238E27FC236}">
                <a16:creationId xmlns:a16="http://schemas.microsoft.com/office/drawing/2014/main" id="{52C06AF5-9985-75C7-B255-F956ABD330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8620D7-A50E-929B-7340-80434F95C3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899735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566348D-5E23-404C-A495-618E4EAA82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1525EE0A-A779-481E-A750-AD22CD1A02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3428992"/>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AAA5E51B-2964-E517-A96E-74E9FC749093}"/>
              </a:ext>
            </a:extLst>
          </p:cNvPr>
          <p:cNvSpPr>
            <a:spLocks noGrp="1"/>
          </p:cNvSpPr>
          <p:nvPr>
            <p:ph type="ctrTitle"/>
          </p:nvPr>
        </p:nvSpPr>
        <p:spPr>
          <a:xfrm>
            <a:off x="732567" y="1275389"/>
            <a:ext cx="10273849" cy="1886912"/>
          </a:xfrm>
        </p:spPr>
        <p:txBody>
          <a:bodyPr anchor="b">
            <a:normAutofit/>
          </a:bodyPr>
          <a:lstStyle/>
          <a:p>
            <a:pPr algn="l"/>
            <a:r>
              <a:rPr lang="en-US" sz="4200" b="1"/>
              <a:t>Data Analysis Comparing Results of the 2018 and 2023 Community Health Needs Assessment</a:t>
            </a:r>
          </a:p>
        </p:txBody>
      </p:sp>
      <p:sp>
        <p:nvSpPr>
          <p:cNvPr id="3" name="Subtitle 2">
            <a:extLst>
              <a:ext uri="{FF2B5EF4-FFF2-40B4-BE49-F238E27FC236}">
                <a16:creationId xmlns:a16="http://schemas.microsoft.com/office/drawing/2014/main" id="{CF413FCF-B4E5-632F-4CD5-61C25F809953}"/>
              </a:ext>
            </a:extLst>
          </p:cNvPr>
          <p:cNvSpPr>
            <a:spLocks noGrp="1"/>
          </p:cNvSpPr>
          <p:nvPr>
            <p:ph type="subTitle" idx="1"/>
          </p:nvPr>
        </p:nvSpPr>
        <p:spPr>
          <a:xfrm>
            <a:off x="732566" y="3911793"/>
            <a:ext cx="8687659" cy="2105766"/>
          </a:xfrm>
        </p:spPr>
        <p:txBody>
          <a:bodyPr anchor="t">
            <a:normAutofit/>
          </a:bodyPr>
          <a:lstStyle/>
          <a:p>
            <a:pPr algn="l"/>
            <a:r>
              <a:rPr lang="en-US" sz="2200" dirty="0"/>
              <a:t>Erin Connors and Kate Quinn</a:t>
            </a:r>
          </a:p>
          <a:p>
            <a:pPr algn="l"/>
            <a:r>
              <a:rPr lang="en-US" sz="2200" dirty="0"/>
              <a:t>UMass Lowell MPH Dietetic graduate students </a:t>
            </a:r>
          </a:p>
        </p:txBody>
      </p:sp>
      <p:cxnSp>
        <p:nvCxnSpPr>
          <p:cNvPr id="27" name="Straight Connector 26">
            <a:extLst>
              <a:ext uri="{FF2B5EF4-FFF2-40B4-BE49-F238E27FC236}">
                <a16:creationId xmlns:a16="http://schemas.microsoft.com/office/drawing/2014/main" id="{4AA7D802-E5E6-4ADF-8667-4B851036A96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2568" y="246028"/>
            <a:ext cx="255495" cy="54655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193B42-FCA7-403A-B854-1644AE67390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40441" y="6522756"/>
            <a:ext cx="10717187" cy="0"/>
          </a:xfrm>
          <a:prstGeom prst="line">
            <a:avLst/>
          </a:prstGeom>
          <a:ln w="12700" cap="sq">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grpSp>
        <p:nvGrpSpPr>
          <p:cNvPr id="31" name="Group 30">
            <a:extLst>
              <a:ext uri="{FF2B5EF4-FFF2-40B4-BE49-F238E27FC236}">
                <a16:creationId xmlns:a16="http://schemas.microsoft.com/office/drawing/2014/main" id="{72E971DC-609B-418C-9DDA-BA8D6DF36A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829917" y="6400800"/>
            <a:ext cx="338328" cy="240175"/>
            <a:chOff x="4089400" y="933450"/>
            <a:chExt cx="338328" cy="341938"/>
          </a:xfrm>
        </p:grpSpPr>
        <p:cxnSp>
          <p:nvCxnSpPr>
            <p:cNvPr id="32" name="Straight Connector 31">
              <a:extLst>
                <a:ext uri="{FF2B5EF4-FFF2-40B4-BE49-F238E27FC236}">
                  <a16:creationId xmlns:a16="http://schemas.microsoft.com/office/drawing/2014/main" id="{8B59CA3D-3E43-41CD-8013-21AAFEEBD22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258564" y="933450"/>
              <a:ext cx="0" cy="34193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A2ABBB0-0BA1-4721-B2C1-E311BA98949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089400" y="1104419"/>
              <a:ext cx="338328"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24631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a:t>Legal and Financial Needs Qualitative Data </a:t>
            </a:r>
          </a:p>
        </p:txBody>
      </p:sp>
      <p:sp>
        <p:nvSpPr>
          <p:cNvPr id="3" name="Content Placeholder 2">
            <a:extLst>
              <a:ext uri="{FF2B5EF4-FFF2-40B4-BE49-F238E27FC236}">
                <a16:creationId xmlns:a16="http://schemas.microsoft.com/office/drawing/2014/main" id="{8403908B-1B6E-6F5E-122F-2ADF3AB8EA91}"/>
              </a:ext>
            </a:extLst>
          </p:cNvPr>
          <p:cNvSpPr>
            <a:spLocks noGrp="1"/>
          </p:cNvSpPr>
          <p:nvPr>
            <p:ph idx="1"/>
          </p:nvPr>
        </p:nvSpPr>
        <p:spPr/>
        <p:txBody>
          <a:bodyPr vert="horz" lIns="91440" tIns="45720" rIns="91440" bIns="45720" rtlCol="0" anchor="t">
            <a:normAutofit/>
          </a:bodyPr>
          <a:lstStyle/>
          <a:p>
            <a:pPr marL="0" indent="0">
              <a:buNone/>
            </a:pPr>
            <a:br>
              <a:rPr lang="en-US" sz="2400" dirty="0"/>
            </a:br>
            <a:endParaRPr lang="en-US" sz="2400" dirty="0"/>
          </a:p>
        </p:txBody>
      </p:sp>
      <p:graphicFrame>
        <p:nvGraphicFramePr>
          <p:cNvPr id="7" name="Content Placeholder 2">
            <a:extLst>
              <a:ext uri="{FF2B5EF4-FFF2-40B4-BE49-F238E27FC236}">
                <a16:creationId xmlns:a16="http://schemas.microsoft.com/office/drawing/2014/main" id="{C2464189-1D3D-7B42-3ED4-D8E942881EC8}"/>
              </a:ext>
            </a:extLst>
          </p:cNvPr>
          <p:cNvGraphicFramePr>
            <a:graphicFrameLocks/>
          </p:cNvGraphicFramePr>
          <p:nvPr>
            <p:extLst>
              <p:ext uri="{D42A27DB-BD31-4B8C-83A1-F6EECF244321}">
                <p14:modId xmlns:p14="http://schemas.microsoft.com/office/powerpoint/2010/main" val="171967230"/>
              </p:ext>
            </p:extLst>
          </p:nvPr>
        </p:nvGraphicFramePr>
        <p:xfrm>
          <a:off x="838200" y="2139950"/>
          <a:ext cx="9920288" cy="3348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9607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a:t>Mental Health Quantitative Data</a:t>
            </a:r>
          </a:p>
        </p:txBody>
      </p:sp>
      <p:graphicFrame>
        <p:nvGraphicFramePr>
          <p:cNvPr id="5" name="Content Placeholder 2">
            <a:extLst>
              <a:ext uri="{FF2B5EF4-FFF2-40B4-BE49-F238E27FC236}">
                <a16:creationId xmlns:a16="http://schemas.microsoft.com/office/drawing/2014/main" id="{31BFA46C-B1BF-19A4-7253-E050CC37053D}"/>
              </a:ext>
            </a:extLst>
          </p:cNvPr>
          <p:cNvGraphicFramePr>
            <a:graphicFrameLocks noGrp="1"/>
          </p:cNvGraphicFramePr>
          <p:nvPr>
            <p:ph idx="1"/>
            <p:extLst>
              <p:ext uri="{D42A27DB-BD31-4B8C-83A1-F6EECF244321}">
                <p14:modId xmlns:p14="http://schemas.microsoft.com/office/powerpoint/2010/main" val="905365325"/>
              </p:ext>
            </p:extLst>
          </p:nvPr>
        </p:nvGraphicFramePr>
        <p:xfrm>
          <a:off x="838201" y="2828925"/>
          <a:ext cx="9920288" cy="3348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Content Placeholder 7">
            <a:extLst>
              <a:ext uri="{FF2B5EF4-FFF2-40B4-BE49-F238E27FC236}">
                <a16:creationId xmlns:a16="http://schemas.microsoft.com/office/drawing/2014/main" id="{08C44F9A-7575-4396-2D07-A750E64CA88F}"/>
              </a:ext>
            </a:extLst>
          </p:cNvPr>
          <p:cNvSpPr txBox="1">
            <a:spLocks/>
          </p:cNvSpPr>
          <p:nvPr/>
        </p:nvSpPr>
        <p:spPr>
          <a:xfrm>
            <a:off x="946148" y="1690688"/>
            <a:ext cx="10515600" cy="7810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Continued need for services, programs, and support </a:t>
            </a:r>
          </a:p>
        </p:txBody>
      </p:sp>
    </p:spTree>
    <p:extLst>
      <p:ext uri="{BB962C8B-B14F-4D97-AF65-F5344CB8AC3E}">
        <p14:creationId xmlns:p14="http://schemas.microsoft.com/office/powerpoint/2010/main" val="116560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a:t>Mental Health Qualitative Data</a:t>
            </a:r>
          </a:p>
        </p:txBody>
      </p:sp>
      <p:graphicFrame>
        <p:nvGraphicFramePr>
          <p:cNvPr id="5" name="Content Placeholder 2">
            <a:extLst>
              <a:ext uri="{FF2B5EF4-FFF2-40B4-BE49-F238E27FC236}">
                <a16:creationId xmlns:a16="http://schemas.microsoft.com/office/drawing/2014/main" id="{31BFA46C-B1BF-19A4-7253-E050CC37053D}"/>
              </a:ext>
            </a:extLst>
          </p:cNvPr>
          <p:cNvGraphicFramePr>
            <a:graphicFrameLocks noGrp="1"/>
          </p:cNvGraphicFramePr>
          <p:nvPr>
            <p:ph idx="1"/>
            <p:extLst>
              <p:ext uri="{D42A27DB-BD31-4B8C-83A1-F6EECF244321}">
                <p14:modId xmlns:p14="http://schemas.microsoft.com/office/powerpoint/2010/main" val="1865910534"/>
              </p:ext>
            </p:extLst>
          </p:nvPr>
        </p:nvGraphicFramePr>
        <p:xfrm>
          <a:off x="838200" y="1819275"/>
          <a:ext cx="9920288" cy="3348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Content Placeholder 7">
            <a:extLst>
              <a:ext uri="{FF2B5EF4-FFF2-40B4-BE49-F238E27FC236}">
                <a16:creationId xmlns:a16="http://schemas.microsoft.com/office/drawing/2014/main" id="{08C44F9A-7575-4396-2D07-A750E64CA88F}"/>
              </a:ext>
            </a:extLst>
          </p:cNvPr>
          <p:cNvSpPr txBox="1">
            <a:spLocks/>
          </p:cNvSpPr>
          <p:nvPr/>
        </p:nvSpPr>
        <p:spPr>
          <a:xfrm>
            <a:off x="946148" y="1690688"/>
            <a:ext cx="10515600" cy="7810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dirty="0"/>
          </a:p>
        </p:txBody>
      </p:sp>
    </p:spTree>
    <p:extLst>
      <p:ext uri="{BB962C8B-B14F-4D97-AF65-F5344CB8AC3E}">
        <p14:creationId xmlns:p14="http://schemas.microsoft.com/office/powerpoint/2010/main" val="3094211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a:t>Transportation Quantitative Data</a:t>
            </a:r>
          </a:p>
        </p:txBody>
      </p:sp>
      <p:sp>
        <p:nvSpPr>
          <p:cNvPr id="3" name="Content Placeholder 2">
            <a:extLst>
              <a:ext uri="{FF2B5EF4-FFF2-40B4-BE49-F238E27FC236}">
                <a16:creationId xmlns:a16="http://schemas.microsoft.com/office/drawing/2014/main" id="{8403908B-1B6E-6F5E-122F-2ADF3AB8EA91}"/>
              </a:ext>
            </a:extLst>
          </p:cNvPr>
          <p:cNvSpPr>
            <a:spLocks noGrp="1"/>
          </p:cNvSpPr>
          <p:nvPr>
            <p:ph idx="1"/>
          </p:nvPr>
        </p:nvSpPr>
        <p:spPr/>
        <p:txBody>
          <a:bodyPr vert="horz" lIns="91440" tIns="45720" rIns="91440" bIns="45720" rtlCol="0" anchor="t">
            <a:normAutofit/>
          </a:bodyPr>
          <a:lstStyle/>
          <a:p>
            <a:r>
              <a:rPr lang="en-US"/>
              <a:t>Transportation continues to be a needed service</a:t>
            </a:r>
            <a:br>
              <a:rPr lang="en-US"/>
            </a:br>
            <a:endParaRPr lang="en-US"/>
          </a:p>
        </p:txBody>
      </p:sp>
      <p:graphicFrame>
        <p:nvGraphicFramePr>
          <p:cNvPr id="4" name="Content Placeholder 2">
            <a:extLst>
              <a:ext uri="{FF2B5EF4-FFF2-40B4-BE49-F238E27FC236}">
                <a16:creationId xmlns:a16="http://schemas.microsoft.com/office/drawing/2014/main" id="{7CCC616F-356D-5991-D598-8BA1136DD5E5}"/>
              </a:ext>
            </a:extLst>
          </p:cNvPr>
          <p:cNvGraphicFramePr>
            <a:graphicFrameLocks/>
          </p:cNvGraphicFramePr>
          <p:nvPr>
            <p:extLst>
              <p:ext uri="{D42A27DB-BD31-4B8C-83A1-F6EECF244321}">
                <p14:modId xmlns:p14="http://schemas.microsoft.com/office/powerpoint/2010/main" val="1827741285"/>
              </p:ext>
            </p:extLst>
          </p:nvPr>
        </p:nvGraphicFramePr>
        <p:xfrm>
          <a:off x="838201" y="2828925"/>
          <a:ext cx="9920288" cy="3348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55765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a:t>Transportation Qualitative Data</a:t>
            </a:r>
          </a:p>
        </p:txBody>
      </p:sp>
      <p:sp>
        <p:nvSpPr>
          <p:cNvPr id="3" name="Content Placeholder 2">
            <a:extLst>
              <a:ext uri="{FF2B5EF4-FFF2-40B4-BE49-F238E27FC236}">
                <a16:creationId xmlns:a16="http://schemas.microsoft.com/office/drawing/2014/main" id="{8403908B-1B6E-6F5E-122F-2ADF3AB8EA91}"/>
              </a:ext>
            </a:extLst>
          </p:cNvPr>
          <p:cNvSpPr>
            <a:spLocks noGrp="1"/>
          </p:cNvSpPr>
          <p:nvPr>
            <p:ph idx="1"/>
          </p:nvPr>
        </p:nvSpPr>
        <p:spPr/>
        <p:txBody>
          <a:bodyPr vert="horz" lIns="91440" tIns="45720" rIns="91440" bIns="45720" rtlCol="0" anchor="t">
            <a:normAutofit/>
          </a:bodyPr>
          <a:lstStyle/>
          <a:p>
            <a:pPr marL="0" indent="0">
              <a:buNone/>
            </a:pPr>
            <a:br>
              <a:rPr lang="en-US"/>
            </a:br>
            <a:endParaRPr lang="en-US">
              <a:cs typeface="Calibri" panose="020F0502020204030204"/>
            </a:endParaRPr>
          </a:p>
        </p:txBody>
      </p:sp>
      <p:graphicFrame>
        <p:nvGraphicFramePr>
          <p:cNvPr id="4" name="Content Placeholder 2">
            <a:extLst>
              <a:ext uri="{FF2B5EF4-FFF2-40B4-BE49-F238E27FC236}">
                <a16:creationId xmlns:a16="http://schemas.microsoft.com/office/drawing/2014/main" id="{7CCC616F-356D-5991-D598-8BA1136DD5E5}"/>
              </a:ext>
            </a:extLst>
          </p:cNvPr>
          <p:cNvGraphicFramePr>
            <a:graphicFrameLocks/>
          </p:cNvGraphicFramePr>
          <p:nvPr>
            <p:extLst>
              <p:ext uri="{D42A27DB-BD31-4B8C-83A1-F6EECF244321}">
                <p14:modId xmlns:p14="http://schemas.microsoft.com/office/powerpoint/2010/main" val="1646124569"/>
              </p:ext>
            </p:extLst>
          </p:nvPr>
        </p:nvGraphicFramePr>
        <p:xfrm>
          <a:off x="838200" y="2057400"/>
          <a:ext cx="9920288" cy="3348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2740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a:t>Ratings of Learning Opportunities </a:t>
            </a:r>
            <a:endParaRPr lang="en-US">
              <a:cs typeface="Calibri Light"/>
            </a:endParaRPr>
          </a:p>
        </p:txBody>
      </p:sp>
      <p:sp>
        <p:nvSpPr>
          <p:cNvPr id="3" name="Content Placeholder 2">
            <a:extLst>
              <a:ext uri="{FF2B5EF4-FFF2-40B4-BE49-F238E27FC236}">
                <a16:creationId xmlns:a16="http://schemas.microsoft.com/office/drawing/2014/main" id="{8403908B-1B6E-6F5E-122F-2ADF3AB8EA91}"/>
              </a:ext>
            </a:extLst>
          </p:cNvPr>
          <p:cNvSpPr>
            <a:spLocks noGrp="1"/>
          </p:cNvSpPr>
          <p:nvPr>
            <p:ph idx="1"/>
          </p:nvPr>
        </p:nvSpPr>
        <p:spPr/>
        <p:txBody>
          <a:bodyPr vert="horz" lIns="91440" tIns="45720" rIns="91440" bIns="45720" rtlCol="0" anchor="t">
            <a:normAutofit/>
          </a:bodyPr>
          <a:lstStyle/>
          <a:p>
            <a:r>
              <a:rPr lang="en-US" dirty="0"/>
              <a:t>COA Senior Center has had an 18% increase in ratings as good or excellent </a:t>
            </a:r>
            <a:br>
              <a:rPr lang="en-US" dirty="0"/>
            </a:br>
            <a:endParaRPr lang="en-US" dirty="0"/>
          </a:p>
        </p:txBody>
      </p:sp>
      <p:graphicFrame>
        <p:nvGraphicFramePr>
          <p:cNvPr id="4" name="Content Placeholder 2">
            <a:extLst>
              <a:ext uri="{FF2B5EF4-FFF2-40B4-BE49-F238E27FC236}">
                <a16:creationId xmlns:a16="http://schemas.microsoft.com/office/drawing/2014/main" id="{4F05C48A-79B9-8BF0-FE4F-25EA0F945204}"/>
              </a:ext>
            </a:extLst>
          </p:cNvPr>
          <p:cNvGraphicFramePr>
            <a:graphicFrameLocks/>
          </p:cNvGraphicFramePr>
          <p:nvPr>
            <p:extLst>
              <p:ext uri="{D42A27DB-BD31-4B8C-83A1-F6EECF244321}">
                <p14:modId xmlns:p14="http://schemas.microsoft.com/office/powerpoint/2010/main" val="1782474517"/>
              </p:ext>
            </p:extLst>
          </p:nvPr>
        </p:nvGraphicFramePr>
        <p:xfrm>
          <a:off x="838201" y="2828925"/>
          <a:ext cx="9920288" cy="3348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38317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a:t>Ratings of Wellness Opportunities </a:t>
            </a:r>
          </a:p>
        </p:txBody>
      </p:sp>
      <p:sp>
        <p:nvSpPr>
          <p:cNvPr id="3" name="Content Placeholder 2">
            <a:extLst>
              <a:ext uri="{FF2B5EF4-FFF2-40B4-BE49-F238E27FC236}">
                <a16:creationId xmlns:a16="http://schemas.microsoft.com/office/drawing/2014/main" id="{8403908B-1B6E-6F5E-122F-2ADF3AB8EA91}"/>
              </a:ext>
            </a:extLst>
          </p:cNvPr>
          <p:cNvSpPr>
            <a:spLocks noGrp="1"/>
          </p:cNvSpPr>
          <p:nvPr>
            <p:ph idx="1"/>
          </p:nvPr>
        </p:nvSpPr>
        <p:spPr/>
        <p:txBody>
          <a:bodyPr vert="horz" lIns="91440" tIns="45720" rIns="91440" bIns="45720" rtlCol="0" anchor="t">
            <a:normAutofit/>
          </a:bodyPr>
          <a:lstStyle/>
          <a:p>
            <a:r>
              <a:rPr lang="en-US"/>
              <a:t>COA Senior Center has had a 24% increase in ratings as good or excellent</a:t>
            </a:r>
            <a:br>
              <a:rPr lang="en-US"/>
            </a:br>
            <a:endParaRPr lang="en-US"/>
          </a:p>
        </p:txBody>
      </p:sp>
      <p:graphicFrame>
        <p:nvGraphicFramePr>
          <p:cNvPr id="4" name="Content Placeholder 2">
            <a:extLst>
              <a:ext uri="{FF2B5EF4-FFF2-40B4-BE49-F238E27FC236}">
                <a16:creationId xmlns:a16="http://schemas.microsoft.com/office/drawing/2014/main" id="{22DCDB3A-0F03-0ED7-E117-44B225757854}"/>
              </a:ext>
            </a:extLst>
          </p:cNvPr>
          <p:cNvGraphicFramePr>
            <a:graphicFrameLocks/>
          </p:cNvGraphicFramePr>
          <p:nvPr>
            <p:extLst>
              <p:ext uri="{D42A27DB-BD31-4B8C-83A1-F6EECF244321}">
                <p14:modId xmlns:p14="http://schemas.microsoft.com/office/powerpoint/2010/main" val="4006224169"/>
              </p:ext>
            </p:extLst>
          </p:nvPr>
        </p:nvGraphicFramePr>
        <p:xfrm>
          <a:off x="838201" y="2828925"/>
          <a:ext cx="9920288" cy="3348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58005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a:t>Need for Home Repairs </a:t>
            </a:r>
          </a:p>
        </p:txBody>
      </p:sp>
      <p:sp>
        <p:nvSpPr>
          <p:cNvPr id="3" name="Content Placeholder 2">
            <a:extLst>
              <a:ext uri="{FF2B5EF4-FFF2-40B4-BE49-F238E27FC236}">
                <a16:creationId xmlns:a16="http://schemas.microsoft.com/office/drawing/2014/main" id="{8403908B-1B6E-6F5E-122F-2ADF3AB8EA91}"/>
              </a:ext>
            </a:extLst>
          </p:cNvPr>
          <p:cNvSpPr>
            <a:spLocks noGrp="1"/>
          </p:cNvSpPr>
          <p:nvPr>
            <p:ph idx="1"/>
          </p:nvPr>
        </p:nvSpPr>
        <p:spPr/>
        <p:txBody>
          <a:bodyPr vert="horz" lIns="91440" tIns="45720" rIns="91440" bIns="45720" rtlCol="0" anchor="t">
            <a:normAutofit/>
          </a:bodyPr>
          <a:lstStyle/>
          <a:p>
            <a:r>
              <a:rPr lang="en-US"/>
              <a:t>There is an ongoing need for assistance with home repairs</a:t>
            </a:r>
            <a:br>
              <a:rPr lang="en-US"/>
            </a:br>
            <a:endParaRPr lang="en-US"/>
          </a:p>
        </p:txBody>
      </p:sp>
      <p:graphicFrame>
        <p:nvGraphicFramePr>
          <p:cNvPr id="4" name="Content Placeholder 2">
            <a:extLst>
              <a:ext uri="{FF2B5EF4-FFF2-40B4-BE49-F238E27FC236}">
                <a16:creationId xmlns:a16="http://schemas.microsoft.com/office/drawing/2014/main" id="{4F05C48A-79B9-8BF0-FE4F-25EA0F945204}"/>
              </a:ext>
            </a:extLst>
          </p:cNvPr>
          <p:cNvGraphicFramePr>
            <a:graphicFrameLocks/>
          </p:cNvGraphicFramePr>
          <p:nvPr>
            <p:extLst>
              <p:ext uri="{D42A27DB-BD31-4B8C-83A1-F6EECF244321}">
                <p14:modId xmlns:p14="http://schemas.microsoft.com/office/powerpoint/2010/main" val="4257985960"/>
              </p:ext>
            </p:extLst>
          </p:nvPr>
        </p:nvGraphicFramePr>
        <p:xfrm>
          <a:off x="838201" y="2828925"/>
          <a:ext cx="9920288" cy="3348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72428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dirty="0"/>
              <a:t>Common limitations</a:t>
            </a:r>
          </a:p>
        </p:txBody>
      </p:sp>
      <p:sp>
        <p:nvSpPr>
          <p:cNvPr id="3" name="Content Placeholder 2">
            <a:extLst>
              <a:ext uri="{FF2B5EF4-FFF2-40B4-BE49-F238E27FC236}">
                <a16:creationId xmlns:a16="http://schemas.microsoft.com/office/drawing/2014/main" id="{8403908B-1B6E-6F5E-122F-2ADF3AB8EA91}"/>
              </a:ext>
            </a:extLst>
          </p:cNvPr>
          <p:cNvSpPr>
            <a:spLocks noGrp="1"/>
          </p:cNvSpPr>
          <p:nvPr>
            <p:ph idx="1"/>
          </p:nvPr>
        </p:nvSpPr>
        <p:spPr/>
        <p:txBody>
          <a:bodyPr vert="horz" lIns="91440" tIns="45720" rIns="91440" bIns="45720" rtlCol="0" anchor="t">
            <a:normAutofit/>
          </a:bodyPr>
          <a:lstStyle/>
          <a:p>
            <a:r>
              <a:rPr lang="en-US" dirty="0"/>
              <a:t>Accessibility due to when, where, and how the survey was distributed to Amesbury residents</a:t>
            </a:r>
          </a:p>
          <a:p>
            <a:pPr lvl="1"/>
            <a:r>
              <a:rPr lang="en-US" dirty="0">
                <a:ea typeface="+mn-lt"/>
                <a:cs typeface="+mn-lt"/>
              </a:rPr>
              <a:t>Specifically in the 2023 CHNA, initially, not all surveys were mailed out resulting in a low response rate   </a:t>
            </a:r>
            <a:endParaRPr lang="en-US" dirty="0">
              <a:cs typeface="Calibri"/>
            </a:endParaRPr>
          </a:p>
          <a:p>
            <a:r>
              <a:rPr lang="en-US" dirty="0"/>
              <a:t> Length of survey</a:t>
            </a:r>
            <a:endParaRPr lang="en-US">
              <a:cs typeface="Calibri"/>
            </a:endParaRPr>
          </a:p>
          <a:p>
            <a:pPr lvl="1"/>
            <a:r>
              <a:rPr lang="en-US" dirty="0"/>
              <a:t>Lengthy survey may have contributed to the low response rate </a:t>
            </a:r>
          </a:p>
          <a:p>
            <a:r>
              <a:rPr lang="en-US" dirty="0"/>
              <a:t>Differences in response data between the two assessments </a:t>
            </a:r>
          </a:p>
          <a:p>
            <a:pPr lvl="1"/>
            <a:r>
              <a:rPr lang="en-US" dirty="0"/>
              <a:t>Limited ability to compare certain outcomes between 2018 and 2023 </a:t>
            </a:r>
            <a:br>
              <a:rPr lang="en-US" dirty="0"/>
            </a:br>
            <a:endParaRPr lang="en-US" dirty="0">
              <a:cs typeface="Calibri"/>
            </a:endParaRPr>
          </a:p>
        </p:txBody>
      </p:sp>
    </p:spTree>
    <p:extLst>
      <p:ext uri="{BB962C8B-B14F-4D97-AF65-F5344CB8AC3E}">
        <p14:creationId xmlns:p14="http://schemas.microsoft.com/office/powerpoint/2010/main" val="2608389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dirty="0"/>
              <a:t>Summary: Comparison of Findings </a:t>
            </a:r>
          </a:p>
        </p:txBody>
      </p:sp>
      <p:sp>
        <p:nvSpPr>
          <p:cNvPr id="3" name="Content Placeholder 2">
            <a:extLst>
              <a:ext uri="{FF2B5EF4-FFF2-40B4-BE49-F238E27FC236}">
                <a16:creationId xmlns:a16="http://schemas.microsoft.com/office/drawing/2014/main" id="{8403908B-1B6E-6F5E-122F-2ADF3AB8EA91}"/>
              </a:ext>
            </a:extLst>
          </p:cNvPr>
          <p:cNvSpPr>
            <a:spLocks noGrp="1"/>
          </p:cNvSpPr>
          <p:nvPr>
            <p:ph idx="1"/>
          </p:nvPr>
        </p:nvSpPr>
        <p:spPr>
          <a:xfrm>
            <a:off x="838200" y="1825625"/>
            <a:ext cx="10406063" cy="1325563"/>
          </a:xfrm>
        </p:spPr>
        <p:txBody>
          <a:bodyPr vert="horz" lIns="91440" tIns="45720" rIns="91440" bIns="45720" rtlCol="0" anchor="t">
            <a:normAutofit fontScale="92500" lnSpcReduction="10000"/>
          </a:bodyPr>
          <a:lstStyle/>
          <a:p>
            <a:r>
              <a:rPr lang="en-US" sz="2600" dirty="0"/>
              <a:t>Similar strategies of promotion, marketing, or advertising of COA services</a:t>
            </a:r>
          </a:p>
          <a:p>
            <a:pPr lvl="1"/>
            <a:r>
              <a:rPr lang="en-US" sz="2600" dirty="0"/>
              <a:t>Most people accessed COA information through newsletters and phone calls   </a:t>
            </a:r>
            <a:br>
              <a:rPr lang="en-US" dirty="0"/>
            </a:br>
            <a:endParaRPr lang="en-US" dirty="0"/>
          </a:p>
        </p:txBody>
      </p:sp>
    </p:spTree>
    <p:extLst>
      <p:ext uri="{BB962C8B-B14F-4D97-AF65-F5344CB8AC3E}">
        <p14:creationId xmlns:p14="http://schemas.microsoft.com/office/powerpoint/2010/main" val="1374148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AD4E1-1759-1A97-BA40-35586FB4C07D}"/>
              </a:ext>
            </a:extLst>
          </p:cNvPr>
          <p:cNvSpPr>
            <a:spLocks noGrp="1"/>
          </p:cNvSpPr>
          <p:nvPr>
            <p:ph type="title"/>
          </p:nvPr>
        </p:nvSpPr>
        <p:spPr>
          <a:xfrm>
            <a:off x="838200" y="365125"/>
            <a:ext cx="5934075" cy="1325563"/>
          </a:xfrm>
        </p:spPr>
        <p:txBody>
          <a:bodyPr/>
          <a:lstStyle/>
          <a:p>
            <a:r>
              <a:rPr lang="en-US" b="1"/>
              <a:t>Response Rate </a:t>
            </a:r>
          </a:p>
        </p:txBody>
      </p:sp>
      <p:sp>
        <p:nvSpPr>
          <p:cNvPr id="3" name="Content Placeholder 2">
            <a:extLst>
              <a:ext uri="{FF2B5EF4-FFF2-40B4-BE49-F238E27FC236}">
                <a16:creationId xmlns:a16="http://schemas.microsoft.com/office/drawing/2014/main" id="{0745D4EB-5680-8F09-C58B-660C275CD52A}"/>
              </a:ext>
            </a:extLst>
          </p:cNvPr>
          <p:cNvSpPr>
            <a:spLocks noGrp="1"/>
          </p:cNvSpPr>
          <p:nvPr>
            <p:ph idx="1"/>
          </p:nvPr>
        </p:nvSpPr>
        <p:spPr>
          <a:xfrm>
            <a:off x="838200" y="1825625"/>
            <a:ext cx="5257800" cy="4351338"/>
          </a:xfrm>
        </p:spPr>
        <p:txBody>
          <a:bodyPr vert="horz" lIns="91440" tIns="45720" rIns="91440" bIns="45720" rtlCol="0" anchor="t">
            <a:normAutofit/>
          </a:bodyPr>
          <a:lstStyle/>
          <a:p>
            <a:r>
              <a:rPr lang="en-US" sz="2400"/>
              <a:t>8.7% drop-in response rate from 2018</a:t>
            </a:r>
          </a:p>
          <a:p>
            <a:pPr marL="0" indent="0">
              <a:buNone/>
            </a:pPr>
            <a:r>
              <a:rPr lang="en-US" sz="2400"/>
              <a:t>Why?</a:t>
            </a:r>
          </a:p>
          <a:p>
            <a:r>
              <a:rPr lang="en-US" sz="2400"/>
              <a:t>Delays in mailing out surveys in 2023 </a:t>
            </a:r>
            <a:br>
              <a:rPr lang="en-US"/>
            </a:br>
            <a:endParaRPr lang="en-US"/>
          </a:p>
        </p:txBody>
      </p:sp>
      <p:graphicFrame>
        <p:nvGraphicFramePr>
          <p:cNvPr id="5" name="Chart 4">
            <a:extLst>
              <a:ext uri="{FF2B5EF4-FFF2-40B4-BE49-F238E27FC236}">
                <a16:creationId xmlns:a16="http://schemas.microsoft.com/office/drawing/2014/main" id="{89087803-E671-0C9D-E452-90AD844C7F61}"/>
              </a:ext>
            </a:extLst>
          </p:cNvPr>
          <p:cNvGraphicFramePr/>
          <p:nvPr>
            <p:extLst>
              <p:ext uri="{D42A27DB-BD31-4B8C-83A1-F6EECF244321}">
                <p14:modId xmlns:p14="http://schemas.microsoft.com/office/powerpoint/2010/main" val="1421121877"/>
              </p:ext>
            </p:extLst>
          </p:nvPr>
        </p:nvGraphicFramePr>
        <p:xfrm>
          <a:off x="6772275" y="365125"/>
          <a:ext cx="4610989" cy="294573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a:extLst>
              <a:ext uri="{FF2B5EF4-FFF2-40B4-BE49-F238E27FC236}">
                <a16:creationId xmlns:a16="http://schemas.microsoft.com/office/drawing/2014/main" id="{E901EA8D-DC86-E879-BE21-2EF160AE747C}"/>
              </a:ext>
            </a:extLst>
          </p:cNvPr>
          <p:cNvGraphicFramePr/>
          <p:nvPr>
            <p:extLst>
              <p:ext uri="{D42A27DB-BD31-4B8C-83A1-F6EECF244321}">
                <p14:modId xmlns:p14="http://schemas.microsoft.com/office/powerpoint/2010/main" val="2231131627"/>
              </p:ext>
            </p:extLst>
          </p:nvPr>
        </p:nvGraphicFramePr>
        <p:xfrm>
          <a:off x="6772275" y="3310858"/>
          <a:ext cx="4797933" cy="31756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44656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8FCD8-8CE6-6B1D-9231-892E012D7ED8}"/>
              </a:ext>
            </a:extLst>
          </p:cNvPr>
          <p:cNvSpPr>
            <a:spLocks noGrp="1"/>
          </p:cNvSpPr>
          <p:nvPr>
            <p:ph type="title"/>
          </p:nvPr>
        </p:nvSpPr>
        <p:spPr>
          <a:xfrm>
            <a:off x="838200" y="369094"/>
            <a:ext cx="10515600" cy="1325563"/>
          </a:xfrm>
        </p:spPr>
        <p:txBody>
          <a:bodyPr/>
          <a:lstStyle/>
          <a:p>
            <a:r>
              <a:rPr lang="en-US" b="1"/>
              <a:t>Age</a:t>
            </a:r>
          </a:p>
        </p:txBody>
      </p:sp>
      <p:sp>
        <p:nvSpPr>
          <p:cNvPr id="3" name="Content Placeholder 2">
            <a:extLst>
              <a:ext uri="{FF2B5EF4-FFF2-40B4-BE49-F238E27FC236}">
                <a16:creationId xmlns:a16="http://schemas.microsoft.com/office/drawing/2014/main" id="{B063F8F9-A2BB-ED36-0FA1-65C056BB022A}"/>
              </a:ext>
            </a:extLst>
          </p:cNvPr>
          <p:cNvSpPr>
            <a:spLocks noGrp="1"/>
          </p:cNvSpPr>
          <p:nvPr>
            <p:ph idx="1"/>
          </p:nvPr>
        </p:nvSpPr>
        <p:spPr>
          <a:xfrm>
            <a:off x="838200" y="1707356"/>
            <a:ext cx="8353588" cy="642277"/>
          </a:xfrm>
        </p:spPr>
        <p:txBody>
          <a:bodyPr vert="horz" lIns="91440" tIns="45720" rIns="91440" bIns="45720" rtlCol="0" anchor="t">
            <a:normAutofit fontScale="85000" lnSpcReduction="20000"/>
          </a:bodyPr>
          <a:lstStyle/>
          <a:p>
            <a:r>
              <a:rPr lang="en-US"/>
              <a:t>A greater proportion of adults over 70 in 2023</a:t>
            </a:r>
            <a:br>
              <a:rPr lang="en-US"/>
            </a:br>
            <a:endParaRPr lang="en-US"/>
          </a:p>
        </p:txBody>
      </p:sp>
      <p:graphicFrame>
        <p:nvGraphicFramePr>
          <p:cNvPr id="6" name="Chart 5">
            <a:extLst>
              <a:ext uri="{FF2B5EF4-FFF2-40B4-BE49-F238E27FC236}">
                <a16:creationId xmlns:a16="http://schemas.microsoft.com/office/drawing/2014/main" id="{560697F8-12BD-19F5-8921-2E978C65F247}"/>
              </a:ext>
            </a:extLst>
          </p:cNvPr>
          <p:cNvGraphicFramePr/>
          <p:nvPr>
            <p:extLst>
              <p:ext uri="{D42A27DB-BD31-4B8C-83A1-F6EECF244321}">
                <p14:modId xmlns:p14="http://schemas.microsoft.com/office/powerpoint/2010/main" val="3832477343"/>
              </p:ext>
            </p:extLst>
          </p:nvPr>
        </p:nvGraphicFramePr>
        <p:xfrm>
          <a:off x="287969" y="2362332"/>
          <a:ext cx="5976937" cy="435133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F188E7DB-1E9A-033F-8DAE-979153A54719}"/>
              </a:ext>
            </a:extLst>
          </p:cNvPr>
          <p:cNvGraphicFramePr/>
          <p:nvPr>
            <p:extLst>
              <p:ext uri="{D42A27DB-BD31-4B8C-83A1-F6EECF244321}">
                <p14:modId xmlns:p14="http://schemas.microsoft.com/office/powerpoint/2010/main" val="131183542"/>
              </p:ext>
            </p:extLst>
          </p:nvPr>
        </p:nvGraphicFramePr>
        <p:xfrm>
          <a:off x="5234625" y="2367226"/>
          <a:ext cx="6669406" cy="435133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17596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DD4BB-2327-D353-7DF3-499D2E4A8645}"/>
              </a:ext>
            </a:extLst>
          </p:cNvPr>
          <p:cNvSpPr>
            <a:spLocks noGrp="1"/>
          </p:cNvSpPr>
          <p:nvPr>
            <p:ph type="title"/>
          </p:nvPr>
        </p:nvSpPr>
        <p:spPr/>
        <p:txBody>
          <a:bodyPr/>
          <a:lstStyle/>
          <a:p>
            <a:r>
              <a:rPr lang="en-US"/>
              <a:t>Gender</a:t>
            </a:r>
          </a:p>
        </p:txBody>
      </p:sp>
      <p:sp>
        <p:nvSpPr>
          <p:cNvPr id="7" name="Content Placeholder 2">
            <a:extLst>
              <a:ext uri="{FF2B5EF4-FFF2-40B4-BE49-F238E27FC236}">
                <a16:creationId xmlns:a16="http://schemas.microsoft.com/office/drawing/2014/main" id="{4D559E06-369B-8FF8-2F84-6F8F840FC55D}"/>
              </a:ext>
            </a:extLst>
          </p:cNvPr>
          <p:cNvSpPr>
            <a:spLocks noGrp="1"/>
          </p:cNvSpPr>
          <p:nvPr>
            <p:ph idx="1"/>
          </p:nvPr>
        </p:nvSpPr>
        <p:spPr>
          <a:xfrm>
            <a:off x="838200" y="1675142"/>
            <a:ext cx="8353588" cy="642277"/>
          </a:xfrm>
        </p:spPr>
        <p:txBody>
          <a:bodyPr vert="horz" lIns="91440" tIns="45720" rIns="91440" bIns="45720" rtlCol="0" anchor="t">
            <a:normAutofit fontScale="85000" lnSpcReduction="20000"/>
          </a:bodyPr>
          <a:lstStyle/>
          <a:p>
            <a:r>
              <a:rPr lang="en-US"/>
              <a:t>An 11% increase of female residents in 2023 </a:t>
            </a:r>
            <a:br>
              <a:rPr lang="en-US"/>
            </a:br>
            <a:endParaRPr lang="en-US"/>
          </a:p>
        </p:txBody>
      </p:sp>
      <p:graphicFrame>
        <p:nvGraphicFramePr>
          <p:cNvPr id="4" name="Chart 3">
            <a:extLst>
              <a:ext uri="{FF2B5EF4-FFF2-40B4-BE49-F238E27FC236}">
                <a16:creationId xmlns:a16="http://schemas.microsoft.com/office/drawing/2014/main" id="{3772C3F3-1C05-3CE9-2049-0A04EF7CF76A}"/>
              </a:ext>
            </a:extLst>
          </p:cNvPr>
          <p:cNvGraphicFramePr/>
          <p:nvPr>
            <p:extLst>
              <p:ext uri="{D42A27DB-BD31-4B8C-83A1-F6EECF244321}">
                <p14:modId xmlns:p14="http://schemas.microsoft.com/office/powerpoint/2010/main" val="3967601348"/>
              </p:ext>
            </p:extLst>
          </p:nvPr>
        </p:nvGraphicFramePr>
        <p:xfrm>
          <a:off x="838200" y="2273202"/>
          <a:ext cx="5976937" cy="4055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25C611A0-ED94-59E5-4277-EF55AF2E1E01}"/>
              </a:ext>
            </a:extLst>
          </p:cNvPr>
          <p:cNvGraphicFramePr/>
          <p:nvPr>
            <p:extLst>
              <p:ext uri="{D42A27DB-BD31-4B8C-83A1-F6EECF244321}">
                <p14:modId xmlns:p14="http://schemas.microsoft.com/office/powerpoint/2010/main" val="3661380059"/>
              </p:ext>
            </p:extLst>
          </p:nvPr>
        </p:nvGraphicFramePr>
        <p:xfrm>
          <a:off x="5376863" y="2273201"/>
          <a:ext cx="5976937" cy="405599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70061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9D5E2-CA90-0D86-DB01-7262AAACEDA0}"/>
              </a:ext>
            </a:extLst>
          </p:cNvPr>
          <p:cNvSpPr>
            <a:spLocks noGrp="1"/>
          </p:cNvSpPr>
          <p:nvPr>
            <p:ph type="title"/>
          </p:nvPr>
        </p:nvSpPr>
        <p:spPr>
          <a:xfrm>
            <a:off x="838200" y="137318"/>
            <a:ext cx="10515600" cy="1325563"/>
          </a:xfrm>
        </p:spPr>
        <p:txBody>
          <a:bodyPr/>
          <a:lstStyle/>
          <a:p>
            <a:r>
              <a:rPr lang="en-US"/>
              <a:t>Race </a:t>
            </a:r>
          </a:p>
        </p:txBody>
      </p:sp>
      <p:graphicFrame>
        <p:nvGraphicFramePr>
          <p:cNvPr id="8" name="Chart 7">
            <a:extLst>
              <a:ext uri="{FF2B5EF4-FFF2-40B4-BE49-F238E27FC236}">
                <a16:creationId xmlns:a16="http://schemas.microsoft.com/office/drawing/2014/main" id="{A7CBDE25-6845-99DA-AD74-DD7A1CD8A02A}"/>
              </a:ext>
            </a:extLst>
          </p:cNvPr>
          <p:cNvGraphicFramePr/>
          <p:nvPr>
            <p:extLst>
              <p:ext uri="{D42A27DB-BD31-4B8C-83A1-F6EECF244321}">
                <p14:modId xmlns:p14="http://schemas.microsoft.com/office/powerpoint/2010/main" val="2575876581"/>
              </p:ext>
            </p:extLst>
          </p:nvPr>
        </p:nvGraphicFramePr>
        <p:xfrm>
          <a:off x="385763" y="1462881"/>
          <a:ext cx="6229349" cy="50616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4CC1D87E-3B6C-FAC1-3A9D-A2A1B3408285}"/>
              </a:ext>
            </a:extLst>
          </p:cNvPr>
          <p:cNvGraphicFramePr/>
          <p:nvPr>
            <p:extLst>
              <p:ext uri="{D42A27DB-BD31-4B8C-83A1-F6EECF244321}">
                <p14:modId xmlns:p14="http://schemas.microsoft.com/office/powerpoint/2010/main" val="3086687652"/>
              </p:ext>
            </p:extLst>
          </p:nvPr>
        </p:nvGraphicFramePr>
        <p:xfrm>
          <a:off x="5857874" y="1462881"/>
          <a:ext cx="6605587" cy="506161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3411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9D5E2-CA90-0D86-DB01-7262AAACEDA0}"/>
              </a:ext>
            </a:extLst>
          </p:cNvPr>
          <p:cNvSpPr>
            <a:spLocks noGrp="1"/>
          </p:cNvSpPr>
          <p:nvPr>
            <p:ph type="title"/>
          </p:nvPr>
        </p:nvSpPr>
        <p:spPr>
          <a:xfrm>
            <a:off x="838200" y="233893"/>
            <a:ext cx="10515600" cy="1325563"/>
          </a:xfrm>
        </p:spPr>
        <p:txBody>
          <a:bodyPr/>
          <a:lstStyle/>
          <a:p>
            <a:r>
              <a:rPr lang="en-US" dirty="0"/>
              <a:t>Differences between Community Needs Assessment Data of 2018 and 2023</a:t>
            </a:r>
          </a:p>
        </p:txBody>
      </p:sp>
      <p:sp>
        <p:nvSpPr>
          <p:cNvPr id="3" name="Content Placeholder 2">
            <a:extLst>
              <a:ext uri="{FF2B5EF4-FFF2-40B4-BE49-F238E27FC236}">
                <a16:creationId xmlns:a16="http://schemas.microsoft.com/office/drawing/2014/main" id="{3ED1D4A5-FBFD-4CFC-1EB9-4C756944D665}"/>
              </a:ext>
            </a:extLst>
          </p:cNvPr>
          <p:cNvSpPr>
            <a:spLocks noGrp="1"/>
          </p:cNvSpPr>
          <p:nvPr>
            <p:ph idx="1"/>
          </p:nvPr>
        </p:nvSpPr>
        <p:spPr>
          <a:xfrm>
            <a:off x="838200" y="1825625"/>
            <a:ext cx="10306050" cy="4351338"/>
          </a:xfrm>
        </p:spPr>
        <p:txBody>
          <a:bodyPr vert="horz" lIns="91440" tIns="45720" rIns="91440" bIns="45720" rtlCol="0" anchor="t">
            <a:normAutofit/>
          </a:bodyPr>
          <a:lstStyle/>
          <a:p>
            <a:pPr>
              <a:spcBef>
                <a:spcPts val="0"/>
              </a:spcBef>
            </a:pPr>
            <a:r>
              <a:rPr lang="en-US" dirty="0"/>
              <a:t>There were differences between the data from the two community needs assessments  </a:t>
            </a:r>
          </a:p>
          <a:p>
            <a:pPr lvl="1">
              <a:spcBef>
                <a:spcPts val="0"/>
              </a:spcBef>
            </a:pPr>
            <a:r>
              <a:rPr lang="en-US" dirty="0"/>
              <a:t>For example:</a:t>
            </a:r>
          </a:p>
          <a:p>
            <a:pPr lvl="2">
              <a:spcBef>
                <a:spcPts val="0"/>
              </a:spcBef>
            </a:pPr>
            <a:r>
              <a:rPr lang="en-US" dirty="0"/>
              <a:t>Data collection of race by group was different in the surveys </a:t>
            </a:r>
            <a:endParaRPr lang="en-US" dirty="0">
              <a:cs typeface="Calibri"/>
            </a:endParaRPr>
          </a:p>
          <a:p>
            <a:pPr lvl="3"/>
            <a:r>
              <a:rPr lang="en-US" dirty="0"/>
              <a:t>2018 included Native Hawaiian or Other Pacific Islanders but not Hispanic or Latino </a:t>
            </a:r>
            <a:endParaRPr lang="en-US" dirty="0">
              <a:cs typeface="Calibri"/>
            </a:endParaRPr>
          </a:p>
          <a:p>
            <a:pPr lvl="3"/>
            <a:r>
              <a:rPr lang="en-US" dirty="0"/>
              <a:t>2023 included Hispanics or Latinos but not Native Hawaiians or Other Pacific Islanders</a:t>
            </a:r>
            <a:endParaRPr lang="en-US" dirty="0">
              <a:cs typeface="Calibri"/>
            </a:endParaRPr>
          </a:p>
          <a:p>
            <a:r>
              <a:rPr lang="en-US" sz="2800" dirty="0"/>
              <a:t>An overall increase in diversity by race from 2018 to 2023</a:t>
            </a:r>
            <a:endParaRPr lang="en-US" sz="2800" dirty="0">
              <a:cs typeface="Calibri"/>
            </a:endParaRPr>
          </a:p>
          <a:p>
            <a:pPr lvl="1"/>
            <a:r>
              <a:rPr lang="en-US" dirty="0"/>
              <a:t>2.33 decrease in </a:t>
            </a:r>
            <a:r>
              <a:rPr lang="en-US" sz="2400" b="0" i="0" u="none" strike="noStrike" dirty="0">
                <a:solidFill>
                  <a:srgbClr val="242424"/>
                </a:solidFill>
                <a:effectLst/>
              </a:rPr>
              <a:t>Caucasian or White residents</a:t>
            </a:r>
            <a:r>
              <a:rPr lang="en-US" dirty="0">
                <a:solidFill>
                  <a:srgbClr val="242424"/>
                </a:solidFill>
              </a:rPr>
              <a:t> </a:t>
            </a:r>
            <a:endParaRPr lang="en-US" sz="2400" b="0" i="0" u="none" strike="noStrike" dirty="0">
              <a:solidFill>
                <a:srgbClr val="242424"/>
              </a:solidFill>
              <a:effectLst/>
              <a:cs typeface="Calibri"/>
            </a:endParaRPr>
          </a:p>
          <a:p>
            <a:pPr lvl="1"/>
            <a:r>
              <a:rPr lang="en-US" dirty="0">
                <a:solidFill>
                  <a:srgbClr val="242424"/>
                </a:solidFill>
              </a:rPr>
              <a:t>1.22 increase in </a:t>
            </a:r>
            <a:r>
              <a:rPr lang="en-US" sz="2400" b="0" i="0" u="none" strike="noStrike" dirty="0">
                <a:solidFill>
                  <a:srgbClr val="242424"/>
                </a:solidFill>
                <a:effectLst/>
              </a:rPr>
              <a:t>Black or African American residents</a:t>
            </a:r>
            <a:r>
              <a:rPr lang="en-US" dirty="0">
                <a:solidFill>
                  <a:srgbClr val="242424"/>
                </a:solidFill>
              </a:rPr>
              <a:t> </a:t>
            </a:r>
            <a:endParaRPr lang="en-US" sz="2400" b="0" i="0" u="none" strike="noStrike" dirty="0">
              <a:solidFill>
                <a:srgbClr val="242424"/>
              </a:solidFill>
              <a:effectLst/>
              <a:cs typeface="Calibri"/>
            </a:endParaRPr>
          </a:p>
          <a:p>
            <a:pPr lvl="1"/>
            <a:endParaRPr lang="en-US" dirty="0"/>
          </a:p>
        </p:txBody>
      </p:sp>
    </p:spTree>
    <p:extLst>
      <p:ext uri="{BB962C8B-B14F-4D97-AF65-F5344CB8AC3E}">
        <p14:creationId xmlns:p14="http://schemas.microsoft.com/office/powerpoint/2010/main" val="918727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a:t>Using Senior Center Services </a:t>
            </a:r>
          </a:p>
        </p:txBody>
      </p:sp>
      <p:sp>
        <p:nvSpPr>
          <p:cNvPr id="11" name="Content Placeholder 7">
            <a:extLst>
              <a:ext uri="{FF2B5EF4-FFF2-40B4-BE49-F238E27FC236}">
                <a16:creationId xmlns:a16="http://schemas.microsoft.com/office/drawing/2014/main" id="{0BF1614A-B401-CE51-3B66-94B3A9CC186B}"/>
              </a:ext>
            </a:extLst>
          </p:cNvPr>
          <p:cNvSpPr>
            <a:spLocks noGrp="1"/>
          </p:cNvSpPr>
          <p:nvPr>
            <p:ph idx="1"/>
          </p:nvPr>
        </p:nvSpPr>
        <p:spPr>
          <a:xfrm>
            <a:off x="1003298" y="1690689"/>
            <a:ext cx="10515600" cy="796480"/>
          </a:xfrm>
        </p:spPr>
        <p:txBody>
          <a:bodyPr vert="horz" lIns="91440" tIns="45720" rIns="91440" bIns="45720" rtlCol="0" anchor="t">
            <a:normAutofit/>
          </a:bodyPr>
          <a:lstStyle/>
          <a:p>
            <a:r>
              <a:rPr lang="en-US" sz="2400"/>
              <a:t>Based on the reported results from 2018 there was a 33% increase in the use of Senior Center services </a:t>
            </a:r>
          </a:p>
        </p:txBody>
      </p:sp>
      <p:graphicFrame>
        <p:nvGraphicFramePr>
          <p:cNvPr id="4" name="Chart 3">
            <a:extLst>
              <a:ext uri="{FF2B5EF4-FFF2-40B4-BE49-F238E27FC236}">
                <a16:creationId xmlns:a16="http://schemas.microsoft.com/office/drawing/2014/main" id="{17899601-9D40-A680-EE0A-AB9A1FE3B24E}"/>
              </a:ext>
            </a:extLst>
          </p:cNvPr>
          <p:cNvGraphicFramePr/>
          <p:nvPr>
            <p:extLst>
              <p:ext uri="{D42A27DB-BD31-4B8C-83A1-F6EECF244321}">
                <p14:modId xmlns:p14="http://schemas.microsoft.com/office/powerpoint/2010/main" val="2388634998"/>
              </p:ext>
            </p:extLst>
          </p:nvPr>
        </p:nvGraphicFramePr>
        <p:xfrm>
          <a:off x="384744" y="2599446"/>
          <a:ext cx="6354770" cy="354277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a16="http://schemas.microsoft.com/office/drawing/2014/main" id="{CB182F5F-E162-99AA-840D-E35F4E22AF9A}"/>
              </a:ext>
            </a:extLst>
          </p:cNvPr>
          <p:cNvGraphicFramePr/>
          <p:nvPr>
            <p:extLst>
              <p:ext uri="{D42A27DB-BD31-4B8C-83A1-F6EECF244321}">
                <p14:modId xmlns:p14="http://schemas.microsoft.com/office/powerpoint/2010/main" val="3097504906"/>
              </p:ext>
            </p:extLst>
          </p:nvPr>
        </p:nvGraphicFramePr>
        <p:xfrm>
          <a:off x="5286373" y="2617733"/>
          <a:ext cx="6067427" cy="354277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2619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a:t>Living Situation </a:t>
            </a:r>
          </a:p>
        </p:txBody>
      </p:sp>
      <p:sp>
        <p:nvSpPr>
          <p:cNvPr id="3" name="Content Placeholder 2">
            <a:extLst>
              <a:ext uri="{FF2B5EF4-FFF2-40B4-BE49-F238E27FC236}">
                <a16:creationId xmlns:a16="http://schemas.microsoft.com/office/drawing/2014/main" id="{8403908B-1B6E-6F5E-122F-2ADF3AB8EA91}"/>
              </a:ext>
            </a:extLst>
          </p:cNvPr>
          <p:cNvSpPr>
            <a:spLocks noGrp="1"/>
          </p:cNvSpPr>
          <p:nvPr>
            <p:ph idx="1"/>
          </p:nvPr>
        </p:nvSpPr>
        <p:spPr>
          <a:xfrm>
            <a:off x="838200" y="1613693"/>
            <a:ext cx="8128001" cy="417513"/>
          </a:xfrm>
        </p:spPr>
        <p:txBody>
          <a:bodyPr vert="horz" lIns="91440" tIns="45720" rIns="91440" bIns="45720" rtlCol="0" anchor="t">
            <a:noAutofit/>
          </a:bodyPr>
          <a:lstStyle/>
          <a:p>
            <a:r>
              <a:rPr lang="en-US" sz="2400" dirty="0"/>
              <a:t>7% increase in aging older </a:t>
            </a:r>
            <a:r>
              <a:rPr lang="en-US" sz="2400"/>
              <a:t>adults </a:t>
            </a:r>
            <a:r>
              <a:rPr lang="en-US" sz="2400" dirty="0"/>
              <a:t>living alone </a:t>
            </a:r>
            <a:br>
              <a:rPr lang="en-US" sz="2400" dirty="0"/>
            </a:br>
            <a:endParaRPr lang="en-US" sz="2400" dirty="0"/>
          </a:p>
        </p:txBody>
      </p:sp>
      <p:graphicFrame>
        <p:nvGraphicFramePr>
          <p:cNvPr id="4" name="Chart 3">
            <a:extLst>
              <a:ext uri="{FF2B5EF4-FFF2-40B4-BE49-F238E27FC236}">
                <a16:creationId xmlns:a16="http://schemas.microsoft.com/office/drawing/2014/main" id="{B2131CF5-3711-C01D-D022-DEF4E698A022}"/>
              </a:ext>
            </a:extLst>
          </p:cNvPr>
          <p:cNvGraphicFramePr/>
          <p:nvPr>
            <p:extLst>
              <p:ext uri="{D42A27DB-BD31-4B8C-83A1-F6EECF244321}">
                <p14:modId xmlns:p14="http://schemas.microsoft.com/office/powerpoint/2010/main" val="2377742202"/>
              </p:ext>
            </p:extLst>
          </p:nvPr>
        </p:nvGraphicFramePr>
        <p:xfrm>
          <a:off x="838200" y="2378076"/>
          <a:ext cx="5645149" cy="4114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E8A323A4-EC4B-1FE9-2C14-7D2373F6079F}"/>
              </a:ext>
            </a:extLst>
          </p:cNvPr>
          <p:cNvGraphicFramePr/>
          <p:nvPr>
            <p:extLst>
              <p:ext uri="{D42A27DB-BD31-4B8C-83A1-F6EECF244321}">
                <p14:modId xmlns:p14="http://schemas.microsoft.com/office/powerpoint/2010/main" val="3762492230"/>
              </p:ext>
            </p:extLst>
          </p:nvPr>
        </p:nvGraphicFramePr>
        <p:xfrm>
          <a:off x="4484311" y="2378076"/>
          <a:ext cx="7158035" cy="411479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24308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37C8F-54DC-833F-5BCE-0B25190703F4}"/>
              </a:ext>
            </a:extLst>
          </p:cNvPr>
          <p:cNvSpPr>
            <a:spLocks noGrp="1"/>
          </p:cNvSpPr>
          <p:nvPr>
            <p:ph type="title"/>
          </p:nvPr>
        </p:nvSpPr>
        <p:spPr/>
        <p:txBody>
          <a:bodyPr/>
          <a:lstStyle/>
          <a:p>
            <a:r>
              <a:rPr lang="en-US"/>
              <a:t>Legal and Financial Needs Quantitative Data</a:t>
            </a:r>
          </a:p>
        </p:txBody>
      </p:sp>
      <p:sp>
        <p:nvSpPr>
          <p:cNvPr id="3" name="Content Placeholder 2">
            <a:extLst>
              <a:ext uri="{FF2B5EF4-FFF2-40B4-BE49-F238E27FC236}">
                <a16:creationId xmlns:a16="http://schemas.microsoft.com/office/drawing/2014/main" id="{8403908B-1B6E-6F5E-122F-2ADF3AB8EA91}"/>
              </a:ext>
            </a:extLst>
          </p:cNvPr>
          <p:cNvSpPr>
            <a:spLocks noGrp="1"/>
          </p:cNvSpPr>
          <p:nvPr>
            <p:ph idx="1"/>
          </p:nvPr>
        </p:nvSpPr>
        <p:spPr/>
        <p:txBody>
          <a:bodyPr vert="horz" lIns="91440" tIns="45720" rIns="91440" bIns="45720" rtlCol="0" anchor="t">
            <a:normAutofit/>
          </a:bodyPr>
          <a:lstStyle/>
          <a:p>
            <a:r>
              <a:rPr lang="en-US" sz="2400"/>
              <a:t>19% increase in need for Legal and Financial services </a:t>
            </a:r>
            <a:br>
              <a:rPr lang="en-US" sz="2400"/>
            </a:br>
            <a:endParaRPr lang="en-US" sz="2400"/>
          </a:p>
        </p:txBody>
      </p:sp>
      <p:graphicFrame>
        <p:nvGraphicFramePr>
          <p:cNvPr id="7" name="Content Placeholder 2">
            <a:extLst>
              <a:ext uri="{FF2B5EF4-FFF2-40B4-BE49-F238E27FC236}">
                <a16:creationId xmlns:a16="http://schemas.microsoft.com/office/drawing/2014/main" id="{C2464189-1D3D-7B42-3ED4-D8E942881EC8}"/>
              </a:ext>
            </a:extLst>
          </p:cNvPr>
          <p:cNvGraphicFramePr>
            <a:graphicFrameLocks/>
          </p:cNvGraphicFramePr>
          <p:nvPr>
            <p:extLst>
              <p:ext uri="{D42A27DB-BD31-4B8C-83A1-F6EECF244321}">
                <p14:modId xmlns:p14="http://schemas.microsoft.com/office/powerpoint/2010/main" val="40637810"/>
              </p:ext>
            </p:extLst>
          </p:nvPr>
        </p:nvGraphicFramePr>
        <p:xfrm>
          <a:off x="838201" y="2828925"/>
          <a:ext cx="9920288" cy="3348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86859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{1C64AFA3-3170-2C4B-89F9-A3C2E1FDDC69}tf16401378</Template>
  <TotalTime>2</TotalTime>
  <Words>1013</Words>
  <Application>Microsoft Office PowerPoint</Application>
  <PresentationFormat>Widescreen</PresentationFormat>
  <Paragraphs>170</Paragraphs>
  <Slides>19</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Gill Sans MT</vt:lpstr>
      <vt:lpstr>Times New Roman</vt:lpstr>
      <vt:lpstr>Office Theme</vt:lpstr>
      <vt:lpstr>Data Analysis Comparing Results of the 2018 and 2023 Community Health Needs Assessment</vt:lpstr>
      <vt:lpstr>Response Rate </vt:lpstr>
      <vt:lpstr>Age</vt:lpstr>
      <vt:lpstr>Gender</vt:lpstr>
      <vt:lpstr>Race </vt:lpstr>
      <vt:lpstr>Differences between Community Needs Assessment Data of 2018 and 2023</vt:lpstr>
      <vt:lpstr>Using Senior Center Services </vt:lpstr>
      <vt:lpstr>Living Situation </vt:lpstr>
      <vt:lpstr>Legal and Financial Needs Quantitative Data</vt:lpstr>
      <vt:lpstr>Legal and Financial Needs Qualitative Data </vt:lpstr>
      <vt:lpstr>Mental Health Quantitative Data</vt:lpstr>
      <vt:lpstr>Mental Health Qualitative Data</vt:lpstr>
      <vt:lpstr>Transportation Quantitative Data</vt:lpstr>
      <vt:lpstr>Transportation Qualitative Data</vt:lpstr>
      <vt:lpstr>Ratings of Learning Opportunities </vt:lpstr>
      <vt:lpstr>Ratings of Wellness Opportunities </vt:lpstr>
      <vt:lpstr>Need for Home Repairs </vt:lpstr>
      <vt:lpstr>Common limitations</vt:lpstr>
      <vt:lpstr>Summary: Comparison of Findings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Doreen Arnfield</dc:creator>
  <cp:lastModifiedBy>Doreen Arnfield</cp:lastModifiedBy>
  <cp:revision>1</cp:revision>
  <dcterms:created xsi:type="dcterms:W3CDTF">2023-11-06T15:52:37Z</dcterms:created>
  <dcterms:modified xsi:type="dcterms:W3CDTF">2023-12-06T14:10:29Z</dcterms:modified>
</cp:coreProperties>
</file>