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3" r:id="rId8"/>
    <p:sldId id="262" r:id="rId9"/>
    <p:sldId id="265" r:id="rId10"/>
    <p:sldId id="266" r:id="rId11"/>
    <p:sldId id="267" r:id="rId12"/>
    <p:sldId id="268" r:id="rId13"/>
    <p:sldId id="269" r:id="rId14"/>
    <p:sldId id="270" r:id="rId15"/>
    <p:sldId id="271" r:id="rId16"/>
    <p:sldId id="272" r:id="rId17"/>
    <p:sldId id="274" r:id="rId18"/>
    <p:sldId id="273" r:id="rId19"/>
  </p:sldIdLst>
  <p:sldSz cx="12192000" cy="6858000"/>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274" y="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r>
              <a:rPr lang="en-US" sz="2000" baseline="0">
                <a:solidFill>
                  <a:schemeClr val="bg1"/>
                </a:solidFill>
              </a:rPr>
              <a:t>Commercial and Industrial Tax Base</a:t>
            </a:r>
          </a:p>
        </c:rich>
      </c:tx>
      <c:layout>
        <c:manualLayout>
          <c:xMode val="edge"/>
          <c:yMode val="edge"/>
          <c:x val="0.14012594789770325"/>
          <c:y val="2.93542671830413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1"/>
          <c:order val="1"/>
          <c:spPr>
            <a:solidFill>
              <a:schemeClr val="accent2"/>
            </a:solidFill>
            <a:ln>
              <a:noFill/>
            </a:ln>
            <a:effectLst/>
          </c:spPr>
          <c:invertIfNegative val="0"/>
          <c:cat>
            <c:strRef>
              <c:f>'[commind chart.xlsx]Sheet1'!$A$1:$A$5</c:f>
              <c:strCache>
                <c:ptCount val="5"/>
                <c:pt idx="0">
                  <c:v>under 500,000</c:v>
                </c:pt>
                <c:pt idx="1">
                  <c:v>502,000-1,000,000</c:v>
                </c:pt>
                <c:pt idx="2">
                  <c:v>1,010,000-5,000,000</c:v>
                </c:pt>
                <c:pt idx="3">
                  <c:v>5,100,000-9,000,000</c:v>
                </c:pt>
                <c:pt idx="4">
                  <c:v>11,000,000-19,200,000</c:v>
                </c:pt>
              </c:strCache>
            </c:strRef>
          </c:cat>
          <c:val>
            <c:numRef>
              <c:f>'[commind chart.xlsx]Sheet1'!$C$1:$C$5</c:f>
              <c:numCache>
                <c:formatCode>General</c:formatCode>
                <c:ptCount val="5"/>
                <c:pt idx="0">
                  <c:v>37.229999999999997</c:v>
                </c:pt>
                <c:pt idx="1">
                  <c:v>29.44</c:v>
                </c:pt>
                <c:pt idx="2">
                  <c:v>28.14</c:v>
                </c:pt>
                <c:pt idx="3">
                  <c:v>4.33</c:v>
                </c:pt>
                <c:pt idx="4">
                  <c:v>1.29</c:v>
                </c:pt>
              </c:numCache>
            </c:numRef>
          </c:val>
          <c:extLst>
            <c:ext xmlns:c16="http://schemas.microsoft.com/office/drawing/2014/chart" uri="{C3380CC4-5D6E-409C-BE32-E72D297353CC}">
              <c16:uniqueId val="{00000000-6C8C-4439-A838-9C1DD45CBFE5}"/>
            </c:ext>
          </c:extLst>
        </c:ser>
        <c:dLbls>
          <c:showLegendKey val="0"/>
          <c:showVal val="0"/>
          <c:showCatName val="0"/>
          <c:showSerName val="0"/>
          <c:showPercent val="0"/>
          <c:showBubbleSize val="0"/>
        </c:dLbls>
        <c:gapWidth val="219"/>
        <c:overlap val="-27"/>
        <c:axId val="462262768"/>
        <c:axId val="462259888"/>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'[commind chart.xlsx]Sheet1'!$A$1:$A$5</c15:sqref>
                        </c15:formulaRef>
                      </c:ext>
                    </c:extLst>
                    <c:strCache>
                      <c:ptCount val="5"/>
                      <c:pt idx="0">
                        <c:v>under 500,000</c:v>
                      </c:pt>
                      <c:pt idx="1">
                        <c:v>502,000-1,000,000</c:v>
                      </c:pt>
                      <c:pt idx="2">
                        <c:v>1,010,000-5,000,000</c:v>
                      </c:pt>
                      <c:pt idx="3">
                        <c:v>5,100,000-9,000,000</c:v>
                      </c:pt>
                      <c:pt idx="4">
                        <c:v>11,000,000-19,200,000</c:v>
                      </c:pt>
                    </c:strCache>
                  </c:strRef>
                </c:cat>
                <c:val>
                  <c:numRef>
                    <c:extLst>
                      <c:ext uri="{02D57815-91ED-43cb-92C2-25804820EDAC}">
                        <c15:formulaRef>
                          <c15:sqref>'[commind chart.xlsx]Sheet1'!$B$1:$B$5</c15:sqref>
                        </c15:formulaRef>
                      </c:ext>
                    </c:extLst>
                    <c:numCache>
                      <c:formatCode>General</c:formatCode>
                      <c:ptCount val="5"/>
                    </c:numCache>
                  </c:numRef>
                </c:val>
                <c:extLst>
                  <c:ext xmlns:c16="http://schemas.microsoft.com/office/drawing/2014/chart" uri="{C3380CC4-5D6E-409C-BE32-E72D297353CC}">
                    <c16:uniqueId val="{00000001-6C8C-4439-A838-9C1DD45CBFE5}"/>
                  </c:ext>
                </c:extLst>
              </c15:ser>
            </c15:filteredBarSeries>
          </c:ext>
        </c:extLst>
      </c:barChart>
      <c:catAx>
        <c:axId val="46226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462259888"/>
        <c:crosses val="autoZero"/>
        <c:auto val="1"/>
        <c:lblAlgn val="ctr"/>
        <c:lblOffset val="100"/>
        <c:noMultiLvlLbl val="0"/>
      </c:catAx>
      <c:valAx>
        <c:axId val="46225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462262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3029711"/>
            <a:ext cx="12191998" cy="3828288"/>
          </a:xfrm>
          <a:prstGeom prst="rect">
            <a:avLst/>
          </a:prstGeom>
        </p:spPr>
      </p:pic>
      <p:sp>
        <p:nvSpPr>
          <p:cNvPr id="17" name="bg object 17"/>
          <p:cNvSpPr/>
          <p:nvPr/>
        </p:nvSpPr>
        <p:spPr>
          <a:xfrm>
            <a:off x="0" y="4860035"/>
            <a:ext cx="12192000" cy="1998345"/>
          </a:xfrm>
          <a:custGeom>
            <a:avLst/>
            <a:gdLst/>
            <a:ahLst/>
            <a:cxnLst/>
            <a:rect l="l" t="t" r="r" b="b"/>
            <a:pathLst>
              <a:path w="12192000" h="1998345">
                <a:moveTo>
                  <a:pt x="0" y="1997964"/>
                </a:moveTo>
                <a:lnTo>
                  <a:pt x="12192000" y="1997964"/>
                </a:lnTo>
                <a:lnTo>
                  <a:pt x="12192000" y="0"/>
                </a:lnTo>
                <a:lnTo>
                  <a:pt x="0" y="0"/>
                </a:lnTo>
                <a:lnTo>
                  <a:pt x="0" y="1997964"/>
                </a:lnTo>
                <a:close/>
              </a:path>
            </a:pathLst>
          </a:custGeom>
          <a:solidFill>
            <a:srgbClr val="1189CA">
              <a:alpha val="76078"/>
            </a:srgbClr>
          </a:solidFill>
        </p:spPr>
        <p:txBody>
          <a:bodyPr wrap="square" lIns="0" tIns="0" rIns="0" bIns="0" rtlCol="0"/>
          <a:lstStyle/>
          <a:p>
            <a:endParaRPr/>
          </a:p>
        </p:txBody>
      </p:sp>
      <p:sp>
        <p:nvSpPr>
          <p:cNvPr id="18" name="bg object 18"/>
          <p:cNvSpPr/>
          <p:nvPr/>
        </p:nvSpPr>
        <p:spPr>
          <a:xfrm>
            <a:off x="0" y="0"/>
            <a:ext cx="12192000" cy="6858000"/>
          </a:xfrm>
          <a:custGeom>
            <a:avLst/>
            <a:gdLst/>
            <a:ahLst/>
            <a:cxnLst/>
            <a:rect l="l" t="t" r="r" b="b"/>
            <a:pathLst>
              <a:path w="12192000" h="6858000">
                <a:moveTo>
                  <a:pt x="0" y="0"/>
                </a:moveTo>
                <a:lnTo>
                  <a:pt x="12192000" y="0"/>
                </a:lnTo>
                <a:lnTo>
                  <a:pt x="12192000" y="6858000"/>
                </a:lnTo>
              </a:path>
            </a:pathLst>
          </a:custGeom>
          <a:ln w="12700">
            <a:solidFill>
              <a:srgbClr val="1189CA"/>
            </a:solidFill>
          </a:ln>
        </p:spPr>
        <p:txBody>
          <a:bodyPr wrap="square" lIns="0" tIns="0" rIns="0" bIns="0" rtlCol="0"/>
          <a:lstStyle/>
          <a:p>
            <a:endParaRPr/>
          </a:p>
        </p:txBody>
      </p:sp>
      <p:sp>
        <p:nvSpPr>
          <p:cNvPr id="19" name="bg object 19"/>
          <p:cNvSpPr/>
          <p:nvPr/>
        </p:nvSpPr>
        <p:spPr>
          <a:xfrm>
            <a:off x="0" y="0"/>
            <a:ext cx="12192000" cy="4860290"/>
          </a:xfrm>
          <a:custGeom>
            <a:avLst/>
            <a:gdLst/>
            <a:ahLst/>
            <a:cxnLst/>
            <a:rect l="l" t="t" r="r" b="b"/>
            <a:pathLst>
              <a:path w="12192000" h="4860290">
                <a:moveTo>
                  <a:pt x="12192000" y="0"/>
                </a:moveTo>
                <a:lnTo>
                  <a:pt x="0" y="0"/>
                </a:lnTo>
                <a:lnTo>
                  <a:pt x="0" y="4860036"/>
                </a:lnTo>
                <a:lnTo>
                  <a:pt x="12192000" y="4860036"/>
                </a:lnTo>
                <a:lnTo>
                  <a:pt x="12192000" y="0"/>
                </a:lnTo>
                <a:close/>
              </a:path>
            </a:pathLst>
          </a:custGeom>
          <a:solidFill>
            <a:srgbClr val="0D2745"/>
          </a:solidFill>
        </p:spPr>
        <p:txBody>
          <a:bodyPr wrap="square" lIns="0" tIns="0" rIns="0" bIns="0" rtlCol="0"/>
          <a:lstStyle/>
          <a:p>
            <a:endParaRPr/>
          </a:p>
        </p:txBody>
      </p:sp>
      <p:sp>
        <p:nvSpPr>
          <p:cNvPr id="20" name="bg object 20"/>
          <p:cNvSpPr/>
          <p:nvPr/>
        </p:nvSpPr>
        <p:spPr>
          <a:xfrm>
            <a:off x="0" y="0"/>
            <a:ext cx="12192000" cy="4860290"/>
          </a:xfrm>
          <a:custGeom>
            <a:avLst/>
            <a:gdLst/>
            <a:ahLst/>
            <a:cxnLst/>
            <a:rect l="l" t="t" r="r" b="b"/>
            <a:pathLst>
              <a:path w="12192000" h="4860290">
                <a:moveTo>
                  <a:pt x="0" y="4860036"/>
                </a:moveTo>
                <a:lnTo>
                  <a:pt x="12192000" y="4860036"/>
                </a:lnTo>
                <a:lnTo>
                  <a:pt x="12192000" y="0"/>
                </a:lnTo>
                <a:lnTo>
                  <a:pt x="0" y="0"/>
                </a:lnTo>
              </a:path>
            </a:pathLst>
          </a:custGeom>
          <a:ln w="12699">
            <a:solidFill>
              <a:srgbClr val="0D2745"/>
            </a:solidFill>
          </a:ln>
        </p:spPr>
        <p:txBody>
          <a:bodyPr wrap="square" lIns="0" tIns="0" rIns="0" bIns="0" rtlCol="0"/>
          <a:lstStyle/>
          <a:p>
            <a:endParaRPr/>
          </a:p>
        </p:txBody>
      </p:sp>
      <p:sp>
        <p:nvSpPr>
          <p:cNvPr id="21" name="bg object 21"/>
          <p:cNvSpPr/>
          <p:nvPr/>
        </p:nvSpPr>
        <p:spPr>
          <a:xfrm>
            <a:off x="286511" y="4855464"/>
            <a:ext cx="5793105" cy="5080"/>
          </a:xfrm>
          <a:custGeom>
            <a:avLst/>
            <a:gdLst/>
            <a:ahLst/>
            <a:cxnLst/>
            <a:rect l="l" t="t" r="r" b="b"/>
            <a:pathLst>
              <a:path w="5793105" h="5079">
                <a:moveTo>
                  <a:pt x="0" y="0"/>
                </a:moveTo>
                <a:lnTo>
                  <a:pt x="5792876" y="4622"/>
                </a:lnTo>
              </a:path>
            </a:pathLst>
          </a:custGeom>
          <a:ln w="57149">
            <a:solidFill>
              <a:srgbClr val="F9A61A"/>
            </a:solidFill>
          </a:ln>
        </p:spPr>
        <p:txBody>
          <a:bodyPr wrap="square" lIns="0" tIns="0" rIns="0" bIns="0" rtlCol="0"/>
          <a:lstStyle/>
          <a:p>
            <a:endParaRPr/>
          </a:p>
        </p:txBody>
      </p:sp>
      <p:pic>
        <p:nvPicPr>
          <p:cNvPr id="22" name="bg object 22"/>
          <p:cNvPicPr/>
          <p:nvPr/>
        </p:nvPicPr>
        <p:blipFill>
          <a:blip r:embed="rId3" cstate="print"/>
          <a:stretch>
            <a:fillRect/>
          </a:stretch>
        </p:blipFill>
        <p:spPr>
          <a:xfrm>
            <a:off x="9674352" y="5131308"/>
            <a:ext cx="2209799" cy="1629155"/>
          </a:xfrm>
          <a:prstGeom prst="rect">
            <a:avLst/>
          </a:prstGeom>
        </p:spPr>
      </p:pic>
      <p:sp>
        <p:nvSpPr>
          <p:cNvPr id="2" name="Holder 2"/>
          <p:cNvSpPr>
            <a:spLocks noGrp="1"/>
          </p:cNvSpPr>
          <p:nvPr>
            <p:ph type="ctrTitle"/>
          </p:nvPr>
        </p:nvSpPr>
        <p:spPr>
          <a:xfrm>
            <a:off x="1933900" y="410371"/>
            <a:ext cx="8266430" cy="1122680"/>
          </a:xfrm>
          <a:prstGeom prst="rect">
            <a:avLst/>
          </a:prstGeom>
        </p:spPr>
        <p:txBody>
          <a:bodyPr wrap="square" lIns="0" tIns="0" rIns="0" bIns="0">
            <a:spAutoFit/>
          </a:bodyPr>
          <a:lstStyle>
            <a:lvl1pPr>
              <a:defRPr sz="5400" b="0" i="0">
                <a:solidFill>
                  <a:srgbClr val="EC7C30"/>
                </a:solidFill>
                <a:latin typeface="Tahoma"/>
                <a:cs typeface="Tahom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EC7C30"/>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EC7C30"/>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EC7C30"/>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D2745"/>
          </a:solidFill>
        </p:spPr>
        <p:txBody>
          <a:bodyPr wrap="square" lIns="0" tIns="0" rIns="0" bIns="0" rtlCol="0"/>
          <a:lstStyle/>
          <a:p>
            <a:endParaRPr/>
          </a:p>
        </p:txBody>
      </p:sp>
      <p:sp>
        <p:nvSpPr>
          <p:cNvPr id="2" name="Holder 2"/>
          <p:cNvSpPr>
            <a:spLocks noGrp="1"/>
          </p:cNvSpPr>
          <p:nvPr>
            <p:ph type="title"/>
          </p:nvPr>
        </p:nvSpPr>
        <p:spPr>
          <a:xfrm>
            <a:off x="323293" y="310399"/>
            <a:ext cx="11494770" cy="941069"/>
          </a:xfrm>
          <a:prstGeom prst="rect">
            <a:avLst/>
          </a:prstGeom>
        </p:spPr>
        <p:txBody>
          <a:bodyPr wrap="square" lIns="0" tIns="0" rIns="0" bIns="0">
            <a:spAutoFit/>
          </a:bodyPr>
          <a:lstStyle>
            <a:lvl1pPr>
              <a:defRPr sz="5400" b="0" i="0">
                <a:solidFill>
                  <a:srgbClr val="EC7C30"/>
                </a:solidFill>
                <a:latin typeface="Tahoma"/>
                <a:cs typeface="Tahoma"/>
              </a:defRPr>
            </a:lvl1pPr>
          </a:lstStyle>
          <a:p>
            <a:endParaRPr/>
          </a:p>
        </p:txBody>
      </p:sp>
      <p:sp>
        <p:nvSpPr>
          <p:cNvPr id="3" name="Holder 3"/>
          <p:cNvSpPr>
            <a:spLocks noGrp="1"/>
          </p:cNvSpPr>
          <p:nvPr>
            <p:ph type="body" idx="1"/>
          </p:nvPr>
        </p:nvSpPr>
        <p:spPr>
          <a:xfrm>
            <a:off x="6890509" y="2088732"/>
            <a:ext cx="5159375" cy="1397000"/>
          </a:xfrm>
          <a:prstGeom prst="rect">
            <a:avLst/>
          </a:prstGeom>
        </p:spPr>
        <p:txBody>
          <a:bodyPr wrap="square" lIns="0" tIns="0" rIns="0" bIns="0">
            <a:spAutoFit/>
          </a:bodyPr>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mailto:assessor@amesburyma.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6350"/>
            <a:ext cx="12204700" cy="6870700"/>
            <a:chOff x="-6350" y="-6350"/>
            <a:chExt cx="12204700" cy="6870700"/>
          </a:xfrm>
        </p:grpSpPr>
        <p:pic>
          <p:nvPicPr>
            <p:cNvPr id="3" name="object 3"/>
            <p:cNvPicPr/>
            <p:nvPr/>
          </p:nvPicPr>
          <p:blipFill>
            <a:blip r:embed="rId2" cstate="print"/>
            <a:stretch>
              <a:fillRect/>
            </a:stretch>
          </p:blipFill>
          <p:spPr>
            <a:xfrm>
              <a:off x="0" y="0"/>
              <a:ext cx="12191998" cy="6858000"/>
            </a:xfrm>
            <a:prstGeom prst="rect">
              <a:avLst/>
            </a:prstGeom>
          </p:spPr>
        </p:pic>
        <p:sp>
          <p:nvSpPr>
            <p:cNvPr id="4" name="object 4"/>
            <p:cNvSpPr/>
            <p:nvPr/>
          </p:nvSpPr>
          <p:spPr>
            <a:xfrm>
              <a:off x="0" y="0"/>
              <a:ext cx="12192000" cy="4860290"/>
            </a:xfrm>
            <a:custGeom>
              <a:avLst/>
              <a:gdLst/>
              <a:ahLst/>
              <a:cxnLst/>
              <a:rect l="l" t="t" r="r" b="b"/>
              <a:pathLst>
                <a:path w="12192000" h="4860290">
                  <a:moveTo>
                    <a:pt x="0" y="4860036"/>
                  </a:moveTo>
                  <a:lnTo>
                    <a:pt x="12192000" y="4860036"/>
                  </a:lnTo>
                  <a:lnTo>
                    <a:pt x="12192000" y="0"/>
                  </a:lnTo>
                  <a:lnTo>
                    <a:pt x="0" y="0"/>
                  </a:lnTo>
                  <a:lnTo>
                    <a:pt x="0" y="4860036"/>
                  </a:lnTo>
                  <a:close/>
                </a:path>
              </a:pathLst>
            </a:custGeom>
            <a:solidFill>
              <a:srgbClr val="1189CA">
                <a:alpha val="76078"/>
              </a:srgbClr>
            </a:solidFill>
          </p:spPr>
          <p:txBody>
            <a:bodyPr wrap="square" lIns="0" tIns="0" rIns="0" bIns="0" rtlCol="0"/>
            <a:lstStyle/>
            <a:p>
              <a:endParaRPr/>
            </a:p>
          </p:txBody>
        </p:sp>
        <p:sp>
          <p:nvSpPr>
            <p:cNvPr id="5" name="object 5"/>
            <p:cNvSpPr/>
            <p:nvPr/>
          </p:nvSpPr>
          <p:spPr>
            <a:xfrm>
              <a:off x="0" y="0"/>
              <a:ext cx="12192000" cy="6858000"/>
            </a:xfrm>
            <a:custGeom>
              <a:avLst/>
              <a:gdLst/>
              <a:ahLst/>
              <a:cxnLst/>
              <a:rect l="l" t="t" r="r" b="b"/>
              <a:pathLst>
                <a:path w="12192000" h="6858000">
                  <a:moveTo>
                    <a:pt x="0" y="0"/>
                  </a:moveTo>
                  <a:lnTo>
                    <a:pt x="12192000" y="0"/>
                  </a:lnTo>
                  <a:lnTo>
                    <a:pt x="12192000" y="6858000"/>
                  </a:lnTo>
                </a:path>
              </a:pathLst>
            </a:custGeom>
            <a:ln w="12700">
              <a:solidFill>
                <a:srgbClr val="1189CA"/>
              </a:solidFill>
            </a:ln>
          </p:spPr>
          <p:txBody>
            <a:bodyPr wrap="square" lIns="0" tIns="0" rIns="0" bIns="0" rtlCol="0"/>
            <a:lstStyle/>
            <a:p>
              <a:endParaRPr/>
            </a:p>
          </p:txBody>
        </p:sp>
        <p:sp>
          <p:nvSpPr>
            <p:cNvPr id="6" name="object 6"/>
            <p:cNvSpPr/>
            <p:nvPr/>
          </p:nvSpPr>
          <p:spPr>
            <a:xfrm>
              <a:off x="0" y="4860035"/>
              <a:ext cx="12192000" cy="1998345"/>
            </a:xfrm>
            <a:custGeom>
              <a:avLst/>
              <a:gdLst/>
              <a:ahLst/>
              <a:cxnLst/>
              <a:rect l="l" t="t" r="r" b="b"/>
              <a:pathLst>
                <a:path w="12192000" h="1998345">
                  <a:moveTo>
                    <a:pt x="12192000" y="0"/>
                  </a:moveTo>
                  <a:lnTo>
                    <a:pt x="0" y="0"/>
                  </a:lnTo>
                  <a:lnTo>
                    <a:pt x="0" y="1997964"/>
                  </a:lnTo>
                  <a:lnTo>
                    <a:pt x="12192000" y="1997964"/>
                  </a:lnTo>
                  <a:lnTo>
                    <a:pt x="12192000" y="0"/>
                  </a:lnTo>
                  <a:close/>
                </a:path>
              </a:pathLst>
            </a:custGeom>
            <a:solidFill>
              <a:srgbClr val="0D2745"/>
            </a:solidFill>
          </p:spPr>
          <p:txBody>
            <a:bodyPr wrap="square" lIns="0" tIns="0" rIns="0" bIns="0" rtlCol="0"/>
            <a:lstStyle/>
            <a:p>
              <a:endParaRPr/>
            </a:p>
          </p:txBody>
        </p:sp>
        <p:sp>
          <p:nvSpPr>
            <p:cNvPr id="7" name="object 7"/>
            <p:cNvSpPr/>
            <p:nvPr/>
          </p:nvSpPr>
          <p:spPr>
            <a:xfrm>
              <a:off x="0" y="4860035"/>
              <a:ext cx="12192000" cy="1998345"/>
            </a:xfrm>
            <a:custGeom>
              <a:avLst/>
              <a:gdLst/>
              <a:ahLst/>
              <a:cxnLst/>
              <a:rect l="l" t="t" r="r" b="b"/>
              <a:pathLst>
                <a:path w="12192000" h="1998345">
                  <a:moveTo>
                    <a:pt x="0" y="0"/>
                  </a:moveTo>
                  <a:lnTo>
                    <a:pt x="12192000" y="0"/>
                  </a:lnTo>
                  <a:lnTo>
                    <a:pt x="12192000" y="1997963"/>
                  </a:lnTo>
                </a:path>
              </a:pathLst>
            </a:custGeom>
            <a:ln w="12700">
              <a:solidFill>
                <a:srgbClr val="0D2745"/>
              </a:solidFill>
            </a:ln>
          </p:spPr>
          <p:txBody>
            <a:bodyPr wrap="square" lIns="0" tIns="0" rIns="0" bIns="0" rtlCol="0"/>
            <a:lstStyle/>
            <a:p>
              <a:endParaRPr/>
            </a:p>
          </p:txBody>
        </p:sp>
        <p:pic>
          <p:nvPicPr>
            <p:cNvPr id="8" name="object 8"/>
            <p:cNvPicPr/>
            <p:nvPr/>
          </p:nvPicPr>
          <p:blipFill>
            <a:blip r:embed="rId3" cstate="print"/>
            <a:stretch>
              <a:fillRect/>
            </a:stretch>
          </p:blipFill>
          <p:spPr>
            <a:xfrm>
              <a:off x="9855707" y="5120640"/>
              <a:ext cx="1967482" cy="1449323"/>
            </a:xfrm>
            <a:prstGeom prst="rect">
              <a:avLst/>
            </a:prstGeom>
          </p:spPr>
        </p:pic>
      </p:grpSp>
      <p:sp>
        <p:nvSpPr>
          <p:cNvPr id="9" name="object 9"/>
          <p:cNvSpPr txBox="1">
            <a:spLocks noGrp="1"/>
          </p:cNvSpPr>
          <p:nvPr>
            <p:ph type="title"/>
          </p:nvPr>
        </p:nvSpPr>
        <p:spPr>
          <a:xfrm>
            <a:off x="365066" y="213165"/>
            <a:ext cx="9110345" cy="1809750"/>
          </a:xfrm>
          <a:prstGeom prst="rect">
            <a:avLst/>
          </a:prstGeom>
        </p:spPr>
        <p:txBody>
          <a:bodyPr vert="horz" wrap="square" lIns="0" tIns="168910" rIns="0" bIns="0" rtlCol="0">
            <a:spAutoFit/>
          </a:bodyPr>
          <a:lstStyle/>
          <a:p>
            <a:pPr marL="12700">
              <a:lnSpc>
                <a:spcPct val="100000"/>
              </a:lnSpc>
              <a:spcBef>
                <a:spcPts val="1330"/>
              </a:spcBef>
            </a:pPr>
            <a:r>
              <a:rPr sz="6000" dirty="0">
                <a:solidFill>
                  <a:srgbClr val="0D2745"/>
                </a:solidFill>
              </a:rPr>
              <a:t>FY2</a:t>
            </a:r>
            <a:r>
              <a:rPr lang="en-US" sz="6000" dirty="0">
                <a:solidFill>
                  <a:srgbClr val="0D2745"/>
                </a:solidFill>
              </a:rPr>
              <a:t>5</a:t>
            </a:r>
            <a:r>
              <a:rPr sz="6000" spc="-180" dirty="0">
                <a:solidFill>
                  <a:srgbClr val="0D2745"/>
                </a:solidFill>
              </a:rPr>
              <a:t> </a:t>
            </a:r>
            <a:r>
              <a:rPr sz="6000" dirty="0">
                <a:solidFill>
                  <a:srgbClr val="0D2745"/>
                </a:solidFill>
              </a:rPr>
              <a:t>Classification</a:t>
            </a:r>
            <a:r>
              <a:rPr sz="6000" spc="-125" dirty="0">
                <a:solidFill>
                  <a:srgbClr val="0D2745"/>
                </a:solidFill>
              </a:rPr>
              <a:t> </a:t>
            </a:r>
            <a:r>
              <a:rPr sz="6000" spc="-10" dirty="0">
                <a:solidFill>
                  <a:srgbClr val="0D2745"/>
                </a:solidFill>
              </a:rPr>
              <a:t>Hearing</a:t>
            </a:r>
            <a:endParaRPr sz="6000" dirty="0"/>
          </a:p>
          <a:p>
            <a:pPr marL="95250">
              <a:lnSpc>
                <a:spcPct val="100000"/>
              </a:lnSpc>
              <a:spcBef>
                <a:spcPts val="819"/>
              </a:spcBef>
            </a:pPr>
            <a:r>
              <a:rPr sz="4000" dirty="0">
                <a:solidFill>
                  <a:srgbClr val="FFFFFF"/>
                </a:solidFill>
              </a:rPr>
              <a:t>Assessor’s</a:t>
            </a:r>
            <a:r>
              <a:rPr sz="4000" spc="-245" dirty="0">
                <a:solidFill>
                  <a:srgbClr val="FFFFFF"/>
                </a:solidFill>
              </a:rPr>
              <a:t> </a:t>
            </a:r>
            <a:r>
              <a:rPr sz="4000" spc="-10" dirty="0">
                <a:solidFill>
                  <a:srgbClr val="FFFFFF"/>
                </a:solidFill>
              </a:rPr>
              <a:t>Office</a:t>
            </a:r>
            <a:endParaRPr sz="4000" dirty="0"/>
          </a:p>
        </p:txBody>
      </p:sp>
      <p:sp>
        <p:nvSpPr>
          <p:cNvPr id="10" name="object 10"/>
          <p:cNvSpPr/>
          <p:nvPr/>
        </p:nvSpPr>
        <p:spPr>
          <a:xfrm>
            <a:off x="286511" y="4855464"/>
            <a:ext cx="5793105" cy="5080"/>
          </a:xfrm>
          <a:custGeom>
            <a:avLst/>
            <a:gdLst/>
            <a:ahLst/>
            <a:cxnLst/>
            <a:rect l="l" t="t" r="r" b="b"/>
            <a:pathLst>
              <a:path w="5793105" h="5079">
                <a:moveTo>
                  <a:pt x="0" y="0"/>
                </a:moveTo>
                <a:lnTo>
                  <a:pt x="5792876" y="4622"/>
                </a:lnTo>
              </a:path>
            </a:pathLst>
          </a:custGeom>
          <a:ln w="57149">
            <a:solidFill>
              <a:srgbClr val="F9A61A"/>
            </a:solidFill>
          </a:ln>
        </p:spPr>
        <p:txBody>
          <a:bodyPr wrap="square" lIns="0" tIns="0" rIns="0" bIns="0" rtlCol="0"/>
          <a:lstStyle/>
          <a:p>
            <a:endParaRPr/>
          </a:p>
        </p:txBody>
      </p:sp>
      <p:sp>
        <p:nvSpPr>
          <p:cNvPr id="11" name="object 11"/>
          <p:cNvSpPr txBox="1"/>
          <p:nvPr/>
        </p:nvSpPr>
        <p:spPr>
          <a:xfrm>
            <a:off x="365066" y="5558703"/>
            <a:ext cx="5355590" cy="1001394"/>
          </a:xfrm>
          <a:prstGeom prst="rect">
            <a:avLst/>
          </a:prstGeom>
        </p:spPr>
        <p:txBody>
          <a:bodyPr vert="horz" wrap="square" lIns="0" tIns="12700" rIns="0" bIns="0" rtlCol="0">
            <a:spAutoFit/>
          </a:bodyPr>
          <a:lstStyle/>
          <a:p>
            <a:pPr marL="12700" marR="5080">
              <a:lnSpc>
                <a:spcPct val="100000"/>
              </a:lnSpc>
              <a:spcBef>
                <a:spcPts val="100"/>
              </a:spcBef>
            </a:pPr>
            <a:r>
              <a:rPr sz="3200" dirty="0">
                <a:solidFill>
                  <a:srgbClr val="FFFFFF"/>
                </a:solidFill>
                <a:latin typeface="Tahoma"/>
                <a:cs typeface="Tahoma"/>
              </a:rPr>
              <a:t>Diana</a:t>
            </a:r>
            <a:r>
              <a:rPr sz="3200" spc="-75" dirty="0">
                <a:solidFill>
                  <a:srgbClr val="FFFFFF"/>
                </a:solidFill>
                <a:latin typeface="Tahoma"/>
                <a:cs typeface="Tahoma"/>
              </a:rPr>
              <a:t> </a:t>
            </a:r>
            <a:r>
              <a:rPr sz="3200" dirty="0">
                <a:solidFill>
                  <a:srgbClr val="FFFFFF"/>
                </a:solidFill>
                <a:latin typeface="Tahoma"/>
                <a:cs typeface="Tahoma"/>
              </a:rPr>
              <a:t>Caswell,</a:t>
            </a:r>
            <a:r>
              <a:rPr sz="3200" spc="-50" dirty="0">
                <a:solidFill>
                  <a:srgbClr val="FFFFFF"/>
                </a:solidFill>
                <a:latin typeface="Tahoma"/>
                <a:cs typeface="Tahoma"/>
              </a:rPr>
              <a:t> </a:t>
            </a:r>
            <a:r>
              <a:rPr sz="3200" dirty="0">
                <a:solidFill>
                  <a:srgbClr val="FFFFFF"/>
                </a:solidFill>
                <a:latin typeface="Tahoma"/>
                <a:cs typeface="Tahoma"/>
              </a:rPr>
              <a:t>Chief</a:t>
            </a:r>
            <a:r>
              <a:rPr sz="3200" spc="-55" dirty="0">
                <a:solidFill>
                  <a:srgbClr val="FFFFFF"/>
                </a:solidFill>
                <a:latin typeface="Tahoma"/>
                <a:cs typeface="Tahoma"/>
              </a:rPr>
              <a:t> </a:t>
            </a:r>
            <a:r>
              <a:rPr sz="3200" spc="-10" dirty="0">
                <a:solidFill>
                  <a:srgbClr val="FFFFFF"/>
                </a:solidFill>
                <a:latin typeface="Tahoma"/>
                <a:cs typeface="Tahoma"/>
              </a:rPr>
              <a:t>Assessor </a:t>
            </a:r>
            <a:r>
              <a:rPr sz="3200" dirty="0">
                <a:solidFill>
                  <a:srgbClr val="FFFFFF"/>
                </a:solidFill>
                <a:latin typeface="Tahoma"/>
                <a:cs typeface="Tahoma"/>
              </a:rPr>
              <a:t>November</a:t>
            </a:r>
            <a:r>
              <a:rPr sz="3200" spc="-110" dirty="0">
                <a:solidFill>
                  <a:srgbClr val="FFFFFF"/>
                </a:solidFill>
                <a:latin typeface="Tahoma"/>
                <a:cs typeface="Tahoma"/>
              </a:rPr>
              <a:t> </a:t>
            </a:r>
            <a:r>
              <a:rPr sz="3200" dirty="0">
                <a:solidFill>
                  <a:srgbClr val="FFFFFF"/>
                </a:solidFill>
                <a:latin typeface="Tahoma"/>
                <a:cs typeface="Tahoma"/>
              </a:rPr>
              <a:t>1</a:t>
            </a:r>
            <a:r>
              <a:rPr lang="en-US" sz="3200" dirty="0">
                <a:solidFill>
                  <a:srgbClr val="FFFFFF"/>
                </a:solidFill>
                <a:latin typeface="Tahoma"/>
                <a:cs typeface="Tahoma"/>
              </a:rPr>
              <a:t>2</a:t>
            </a:r>
            <a:r>
              <a:rPr sz="3200" dirty="0">
                <a:solidFill>
                  <a:srgbClr val="FFFFFF"/>
                </a:solidFill>
                <a:latin typeface="Tahoma"/>
                <a:cs typeface="Tahoma"/>
              </a:rPr>
              <a:t>,</a:t>
            </a:r>
            <a:r>
              <a:rPr sz="3200" spc="-95" dirty="0">
                <a:solidFill>
                  <a:srgbClr val="FFFFFF"/>
                </a:solidFill>
                <a:latin typeface="Tahoma"/>
                <a:cs typeface="Tahoma"/>
              </a:rPr>
              <a:t> </a:t>
            </a:r>
            <a:r>
              <a:rPr sz="3200" spc="-20" dirty="0">
                <a:solidFill>
                  <a:srgbClr val="FFFFFF"/>
                </a:solidFill>
                <a:latin typeface="Tahoma"/>
                <a:cs typeface="Tahoma"/>
              </a:rPr>
              <a:t>202</a:t>
            </a:r>
            <a:r>
              <a:rPr lang="en-US" sz="3200" spc="-20" dirty="0">
                <a:solidFill>
                  <a:srgbClr val="FFFFFF"/>
                </a:solidFill>
                <a:latin typeface="Tahoma"/>
                <a:cs typeface="Tahoma"/>
              </a:rPr>
              <a:t>4</a:t>
            </a:r>
            <a:endParaRPr sz="3200" dirty="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24616" y="5620511"/>
            <a:ext cx="880871" cy="882395"/>
          </a:xfrm>
          <a:prstGeom prst="rect">
            <a:avLst/>
          </a:prstGeom>
        </p:spPr>
      </p:pic>
      <p:sp>
        <p:nvSpPr>
          <p:cNvPr id="15" name="object 15"/>
          <p:cNvSpPr txBox="1">
            <a:spLocks noGrp="1"/>
          </p:cNvSpPr>
          <p:nvPr>
            <p:ph type="title"/>
          </p:nvPr>
        </p:nvSpPr>
        <p:spPr>
          <a:xfrm>
            <a:off x="1321635" y="545466"/>
            <a:ext cx="4577080"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C0504D"/>
                </a:solidFill>
                <a:latin typeface="Tahoma"/>
                <a:cs typeface="Tahoma"/>
              </a:rPr>
              <a:t>Commercial</a:t>
            </a:r>
            <a:r>
              <a:rPr sz="2000" b="1" spc="-45" dirty="0">
                <a:solidFill>
                  <a:srgbClr val="C0504D"/>
                </a:solidFill>
                <a:latin typeface="Tahoma"/>
                <a:cs typeface="Tahoma"/>
              </a:rPr>
              <a:t> </a:t>
            </a:r>
            <a:r>
              <a:rPr sz="2000" b="1" dirty="0">
                <a:solidFill>
                  <a:srgbClr val="C0504D"/>
                </a:solidFill>
                <a:latin typeface="Tahoma"/>
                <a:cs typeface="Tahoma"/>
              </a:rPr>
              <a:t>and</a:t>
            </a:r>
            <a:r>
              <a:rPr sz="2000" b="1" spc="-40" dirty="0">
                <a:solidFill>
                  <a:srgbClr val="C0504D"/>
                </a:solidFill>
                <a:latin typeface="Tahoma"/>
                <a:cs typeface="Tahoma"/>
              </a:rPr>
              <a:t> </a:t>
            </a:r>
            <a:r>
              <a:rPr sz="2000" b="1" dirty="0">
                <a:solidFill>
                  <a:srgbClr val="C0504D"/>
                </a:solidFill>
                <a:latin typeface="Tahoma"/>
                <a:cs typeface="Tahoma"/>
              </a:rPr>
              <a:t>Industrial</a:t>
            </a:r>
            <a:r>
              <a:rPr sz="2000" b="1" spc="-55" dirty="0">
                <a:solidFill>
                  <a:srgbClr val="C0504D"/>
                </a:solidFill>
                <a:latin typeface="Tahoma"/>
                <a:cs typeface="Tahoma"/>
              </a:rPr>
              <a:t> </a:t>
            </a:r>
            <a:r>
              <a:rPr sz="2000" b="1" dirty="0">
                <a:solidFill>
                  <a:srgbClr val="C0504D"/>
                </a:solidFill>
                <a:latin typeface="Tahoma"/>
                <a:cs typeface="Tahoma"/>
              </a:rPr>
              <a:t>tax</a:t>
            </a:r>
            <a:r>
              <a:rPr sz="2000" b="1" spc="-40" dirty="0">
                <a:solidFill>
                  <a:srgbClr val="C0504D"/>
                </a:solidFill>
                <a:latin typeface="Tahoma"/>
                <a:cs typeface="Tahoma"/>
              </a:rPr>
              <a:t> </a:t>
            </a:r>
            <a:r>
              <a:rPr sz="2000" b="1" spc="-20" dirty="0">
                <a:solidFill>
                  <a:srgbClr val="C0504D"/>
                </a:solidFill>
                <a:latin typeface="Tahoma"/>
                <a:cs typeface="Tahoma"/>
              </a:rPr>
              <a:t>base</a:t>
            </a:r>
            <a:endParaRPr sz="2000">
              <a:latin typeface="Tahoma"/>
              <a:cs typeface="Tahoma"/>
            </a:endParaRPr>
          </a:p>
        </p:txBody>
      </p:sp>
      <p:sp>
        <p:nvSpPr>
          <p:cNvPr id="16" name="object 16"/>
          <p:cNvSpPr txBox="1"/>
          <p:nvPr/>
        </p:nvSpPr>
        <p:spPr>
          <a:xfrm>
            <a:off x="6324599" y="876302"/>
            <a:ext cx="5725285" cy="289823"/>
          </a:xfrm>
          <a:prstGeom prst="rect">
            <a:avLst/>
          </a:prstGeom>
        </p:spPr>
        <p:txBody>
          <a:bodyPr vert="horz" wrap="square" lIns="0" tIns="12700" rIns="0" bIns="0" rtlCol="0">
            <a:spAutoFit/>
          </a:bodyPr>
          <a:lstStyle/>
          <a:p>
            <a:pPr marL="1242060" marR="5080" indent="-1229995">
              <a:lnSpc>
                <a:spcPct val="100000"/>
              </a:lnSpc>
              <a:spcBef>
                <a:spcPts val="100"/>
              </a:spcBef>
            </a:pPr>
            <a:r>
              <a:rPr sz="1800" dirty="0">
                <a:solidFill>
                  <a:srgbClr val="FFFFFF"/>
                </a:solidFill>
                <a:latin typeface="Calibri"/>
                <a:cs typeface="Calibri"/>
              </a:rPr>
              <a:t>In</a:t>
            </a:r>
            <a:r>
              <a:rPr sz="1800" spc="-50" dirty="0">
                <a:solidFill>
                  <a:srgbClr val="FFFFFF"/>
                </a:solidFill>
                <a:latin typeface="Calibri"/>
                <a:cs typeface="Calibri"/>
              </a:rPr>
              <a:t> </a:t>
            </a:r>
            <a:r>
              <a:rPr sz="1800" dirty="0">
                <a:solidFill>
                  <a:srgbClr val="FFFFFF"/>
                </a:solidFill>
                <a:latin typeface="Calibri"/>
                <a:cs typeface="Calibri"/>
              </a:rPr>
              <a:t>Amesbury</a:t>
            </a:r>
            <a:r>
              <a:rPr sz="1800" spc="-55" dirty="0">
                <a:solidFill>
                  <a:srgbClr val="FFFFFF"/>
                </a:solidFill>
                <a:latin typeface="Calibri"/>
                <a:cs typeface="Calibri"/>
              </a:rPr>
              <a:t> </a:t>
            </a:r>
            <a:r>
              <a:rPr sz="1800" dirty="0">
                <a:solidFill>
                  <a:srgbClr val="FFFFFF"/>
                </a:solidFill>
                <a:latin typeface="Calibri"/>
                <a:cs typeface="Calibri"/>
              </a:rPr>
              <a:t>there</a:t>
            </a:r>
            <a:r>
              <a:rPr sz="1800" spc="-30" dirty="0">
                <a:solidFill>
                  <a:srgbClr val="FFFFFF"/>
                </a:solidFill>
                <a:latin typeface="Calibri"/>
                <a:cs typeface="Calibri"/>
              </a:rPr>
              <a:t> </a:t>
            </a:r>
            <a:r>
              <a:rPr sz="1800" dirty="0">
                <a:solidFill>
                  <a:srgbClr val="FFFFFF"/>
                </a:solidFill>
                <a:latin typeface="Calibri"/>
                <a:cs typeface="Calibri"/>
              </a:rPr>
              <a:t>are</a:t>
            </a:r>
            <a:r>
              <a:rPr sz="1800" spc="-45" dirty="0">
                <a:solidFill>
                  <a:srgbClr val="FFFFFF"/>
                </a:solidFill>
                <a:latin typeface="Calibri"/>
                <a:cs typeface="Calibri"/>
              </a:rPr>
              <a:t> </a:t>
            </a:r>
            <a:r>
              <a:rPr lang="en-US" sz="1800" spc="-45" dirty="0">
                <a:solidFill>
                  <a:srgbClr val="FFFFFF"/>
                </a:solidFill>
                <a:latin typeface="Calibri"/>
                <a:cs typeface="Calibri"/>
              </a:rPr>
              <a:t>231</a:t>
            </a:r>
            <a:r>
              <a:rPr sz="1800" spc="-45" dirty="0">
                <a:solidFill>
                  <a:srgbClr val="FFFFFF"/>
                </a:solidFill>
                <a:latin typeface="Calibri"/>
                <a:cs typeface="Calibri"/>
              </a:rPr>
              <a:t> </a:t>
            </a:r>
            <a:r>
              <a:rPr sz="1800" dirty="0">
                <a:solidFill>
                  <a:srgbClr val="FFFFFF"/>
                </a:solidFill>
                <a:latin typeface="Calibri"/>
                <a:cs typeface="Calibri"/>
              </a:rPr>
              <a:t>Commercial</a:t>
            </a:r>
            <a:r>
              <a:rPr sz="1800" spc="-35" dirty="0">
                <a:solidFill>
                  <a:srgbClr val="FFFFFF"/>
                </a:solidFill>
                <a:latin typeface="Calibri"/>
                <a:cs typeface="Calibri"/>
              </a:rPr>
              <a:t> </a:t>
            </a:r>
            <a:r>
              <a:rPr sz="1800" spc="-25" dirty="0">
                <a:solidFill>
                  <a:srgbClr val="FFFFFF"/>
                </a:solidFill>
                <a:latin typeface="Calibri"/>
                <a:cs typeface="Calibri"/>
              </a:rPr>
              <a:t>and </a:t>
            </a:r>
            <a:r>
              <a:rPr sz="1800" dirty="0">
                <a:solidFill>
                  <a:srgbClr val="FFFFFF"/>
                </a:solidFill>
                <a:latin typeface="Calibri"/>
                <a:cs typeface="Calibri"/>
              </a:rPr>
              <a:t>Industrial</a:t>
            </a:r>
            <a:r>
              <a:rPr sz="1800" spc="-70" dirty="0">
                <a:solidFill>
                  <a:srgbClr val="FFFFFF"/>
                </a:solidFill>
                <a:latin typeface="Calibri"/>
                <a:cs typeface="Calibri"/>
              </a:rPr>
              <a:t> </a:t>
            </a:r>
            <a:r>
              <a:rPr sz="1800" spc="-10" dirty="0">
                <a:solidFill>
                  <a:srgbClr val="FFFFFF"/>
                </a:solidFill>
                <a:latin typeface="Calibri"/>
                <a:cs typeface="Calibri"/>
              </a:rPr>
              <a:t>parcels</a:t>
            </a:r>
            <a:endParaRPr sz="1800" dirty="0">
              <a:latin typeface="Calibri"/>
              <a:cs typeface="Calibri"/>
            </a:endParaRPr>
          </a:p>
        </p:txBody>
      </p:sp>
      <p:sp>
        <p:nvSpPr>
          <p:cNvPr id="17" name="object 17"/>
          <p:cNvSpPr txBox="1">
            <a:spLocks noGrp="1"/>
          </p:cNvSpPr>
          <p:nvPr>
            <p:ph type="body" idx="1"/>
          </p:nvPr>
        </p:nvSpPr>
        <p:spPr>
          <a:xfrm>
            <a:off x="6477001" y="2088732"/>
            <a:ext cx="5572884" cy="1397819"/>
          </a:xfrm>
          <a:prstGeom prst="rect">
            <a:avLst/>
          </a:prstGeom>
        </p:spPr>
        <p:txBody>
          <a:bodyPr vert="horz" wrap="square" lIns="0" tIns="12700" rIns="0" bIns="0" rtlCol="0">
            <a:spAutoFit/>
          </a:bodyPr>
          <a:lstStyle/>
          <a:p>
            <a:pPr marL="12700" marR="292735">
              <a:lnSpc>
                <a:spcPct val="100000"/>
              </a:lnSpc>
              <a:spcBef>
                <a:spcPts val="100"/>
              </a:spcBef>
            </a:pPr>
            <a:r>
              <a:rPr lang="en-US" dirty="0"/>
              <a:t>37.23</a:t>
            </a:r>
            <a:r>
              <a:rPr dirty="0"/>
              <a:t>%</a:t>
            </a:r>
            <a:r>
              <a:rPr spc="-45" dirty="0"/>
              <a:t> </a:t>
            </a:r>
            <a:r>
              <a:rPr dirty="0"/>
              <a:t>are</a:t>
            </a:r>
            <a:r>
              <a:rPr spc="-30" dirty="0"/>
              <a:t> </a:t>
            </a:r>
            <a:r>
              <a:rPr dirty="0"/>
              <a:t>valued</a:t>
            </a:r>
            <a:r>
              <a:rPr spc="-25" dirty="0"/>
              <a:t> </a:t>
            </a:r>
            <a:r>
              <a:rPr dirty="0"/>
              <a:t>at</a:t>
            </a:r>
            <a:r>
              <a:rPr spc="-40" dirty="0"/>
              <a:t> </a:t>
            </a:r>
            <a:r>
              <a:rPr dirty="0"/>
              <a:t>under</a:t>
            </a:r>
            <a:r>
              <a:rPr spc="-30" dirty="0"/>
              <a:t> </a:t>
            </a:r>
            <a:r>
              <a:rPr spc="-10" dirty="0"/>
              <a:t>$500,000 </a:t>
            </a:r>
            <a:endParaRPr lang="en-US" spc="-10" dirty="0"/>
          </a:p>
          <a:p>
            <a:pPr marL="12700" marR="292735">
              <a:lnSpc>
                <a:spcPct val="100000"/>
              </a:lnSpc>
              <a:spcBef>
                <a:spcPts val="100"/>
              </a:spcBef>
            </a:pPr>
            <a:r>
              <a:rPr lang="en-US" spc="-10" dirty="0"/>
              <a:t>29.44</a:t>
            </a:r>
            <a:r>
              <a:rPr dirty="0"/>
              <a:t>%</a:t>
            </a:r>
            <a:r>
              <a:rPr spc="-60" dirty="0"/>
              <a:t> </a:t>
            </a:r>
            <a:r>
              <a:rPr dirty="0"/>
              <a:t>are</a:t>
            </a:r>
            <a:r>
              <a:rPr spc="-40" dirty="0"/>
              <a:t> </a:t>
            </a:r>
            <a:r>
              <a:rPr dirty="0"/>
              <a:t>valued</a:t>
            </a:r>
            <a:r>
              <a:rPr spc="-60" dirty="0"/>
              <a:t> </a:t>
            </a:r>
            <a:r>
              <a:rPr dirty="0"/>
              <a:t>between</a:t>
            </a:r>
            <a:r>
              <a:rPr spc="-40" dirty="0"/>
              <a:t> </a:t>
            </a:r>
            <a:r>
              <a:rPr spc="-10" dirty="0"/>
              <a:t>$5</a:t>
            </a:r>
            <a:r>
              <a:rPr lang="en-US" spc="-10" dirty="0"/>
              <a:t>02</a:t>
            </a:r>
            <a:r>
              <a:rPr spc="-10" dirty="0"/>
              <a:t>,000-$1,000,000</a:t>
            </a:r>
          </a:p>
          <a:p>
            <a:pPr marL="12700" marR="5080">
              <a:lnSpc>
                <a:spcPct val="100000"/>
              </a:lnSpc>
            </a:pPr>
            <a:r>
              <a:rPr lang="en-US" dirty="0"/>
              <a:t>28.14</a:t>
            </a:r>
            <a:r>
              <a:rPr dirty="0"/>
              <a:t>%</a:t>
            </a:r>
            <a:r>
              <a:rPr spc="-40" dirty="0"/>
              <a:t> </a:t>
            </a:r>
            <a:r>
              <a:rPr dirty="0"/>
              <a:t>are</a:t>
            </a:r>
            <a:r>
              <a:rPr spc="-20" dirty="0"/>
              <a:t> </a:t>
            </a:r>
            <a:r>
              <a:rPr dirty="0"/>
              <a:t>valued</a:t>
            </a:r>
            <a:r>
              <a:rPr spc="-40" dirty="0"/>
              <a:t> </a:t>
            </a:r>
            <a:r>
              <a:rPr dirty="0"/>
              <a:t>between</a:t>
            </a:r>
            <a:r>
              <a:rPr spc="-15" dirty="0"/>
              <a:t> </a:t>
            </a:r>
            <a:r>
              <a:rPr spc="-20" dirty="0"/>
              <a:t>$1,0</a:t>
            </a:r>
            <a:r>
              <a:rPr lang="en-US" spc="-20" dirty="0"/>
              <a:t>10</a:t>
            </a:r>
            <a:r>
              <a:rPr spc="-20" dirty="0"/>
              <a:t>,000-</a:t>
            </a:r>
            <a:r>
              <a:rPr spc="-10" dirty="0"/>
              <a:t>$5,000,000 </a:t>
            </a:r>
            <a:endParaRPr lang="en-US" spc="-10" dirty="0"/>
          </a:p>
          <a:p>
            <a:pPr marL="12700" marR="5080">
              <a:lnSpc>
                <a:spcPct val="100000"/>
              </a:lnSpc>
            </a:pPr>
            <a:r>
              <a:rPr lang="en-US" dirty="0"/>
              <a:t>4.33</a:t>
            </a:r>
            <a:r>
              <a:rPr dirty="0"/>
              <a:t>%</a:t>
            </a:r>
            <a:r>
              <a:rPr spc="-40" dirty="0"/>
              <a:t> </a:t>
            </a:r>
            <a:r>
              <a:rPr dirty="0"/>
              <a:t>are</a:t>
            </a:r>
            <a:r>
              <a:rPr spc="-15" dirty="0"/>
              <a:t> </a:t>
            </a:r>
            <a:r>
              <a:rPr dirty="0"/>
              <a:t>valued</a:t>
            </a:r>
            <a:r>
              <a:rPr spc="-35" dirty="0"/>
              <a:t> </a:t>
            </a:r>
            <a:r>
              <a:rPr dirty="0"/>
              <a:t>between</a:t>
            </a:r>
            <a:r>
              <a:rPr spc="-15" dirty="0"/>
              <a:t> </a:t>
            </a:r>
            <a:r>
              <a:rPr spc="-20" dirty="0"/>
              <a:t>$5,100,000-</a:t>
            </a:r>
            <a:r>
              <a:rPr spc="-10" dirty="0"/>
              <a:t>$9,000,000 </a:t>
            </a:r>
            <a:endParaRPr lang="en-US" spc="-10" dirty="0"/>
          </a:p>
          <a:p>
            <a:pPr marL="12700" marR="5080">
              <a:lnSpc>
                <a:spcPct val="100000"/>
              </a:lnSpc>
            </a:pPr>
            <a:r>
              <a:rPr lang="en-US" spc="-40" dirty="0"/>
              <a:t>1.29% </a:t>
            </a:r>
            <a:r>
              <a:rPr dirty="0"/>
              <a:t>are</a:t>
            </a:r>
            <a:r>
              <a:rPr spc="-15" dirty="0"/>
              <a:t> </a:t>
            </a:r>
            <a:r>
              <a:rPr dirty="0"/>
              <a:t>valued</a:t>
            </a:r>
            <a:r>
              <a:rPr spc="-35" dirty="0"/>
              <a:t> </a:t>
            </a:r>
            <a:r>
              <a:rPr dirty="0"/>
              <a:t>between</a:t>
            </a:r>
            <a:r>
              <a:rPr spc="-15" dirty="0"/>
              <a:t> </a:t>
            </a:r>
            <a:r>
              <a:rPr spc="-20" dirty="0"/>
              <a:t>$11,000,000-</a:t>
            </a:r>
            <a:r>
              <a:rPr spc="-10" dirty="0"/>
              <a:t>$19,</a:t>
            </a:r>
            <a:r>
              <a:rPr lang="en-US" spc="-10" dirty="0"/>
              <a:t>200</a:t>
            </a:r>
            <a:r>
              <a:rPr spc="-10" dirty="0"/>
              <a:t>,000</a:t>
            </a:r>
          </a:p>
        </p:txBody>
      </p:sp>
      <p:graphicFrame>
        <p:nvGraphicFramePr>
          <p:cNvPr id="21" name="Chart 20">
            <a:extLst>
              <a:ext uri="{FF2B5EF4-FFF2-40B4-BE49-F238E27FC236}">
                <a16:creationId xmlns:a16="http://schemas.microsoft.com/office/drawing/2014/main" id="{6745C092-45B0-00E9-815E-5725D1818705}"/>
              </a:ext>
            </a:extLst>
          </p:cNvPr>
          <p:cNvGraphicFramePr>
            <a:graphicFrameLocks/>
          </p:cNvGraphicFramePr>
          <p:nvPr>
            <p:extLst>
              <p:ext uri="{D42A27DB-BD31-4B8C-83A1-F6EECF244321}">
                <p14:modId xmlns:p14="http://schemas.microsoft.com/office/powerpoint/2010/main" val="3238769480"/>
              </p:ext>
            </p:extLst>
          </p:nvPr>
        </p:nvGraphicFramePr>
        <p:xfrm>
          <a:off x="542599" y="1174230"/>
          <a:ext cx="5576100" cy="41597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2631" y="85628"/>
            <a:ext cx="11031855" cy="1330960"/>
          </a:xfrm>
          <a:prstGeom prst="rect">
            <a:avLst/>
          </a:prstGeom>
        </p:spPr>
        <p:txBody>
          <a:bodyPr vert="horz" wrap="square" lIns="0" tIns="12065" rIns="0" bIns="0" rtlCol="0">
            <a:spAutoFit/>
          </a:bodyPr>
          <a:lstStyle/>
          <a:p>
            <a:pPr marR="19685" algn="ctr">
              <a:lnSpc>
                <a:spcPct val="100000"/>
              </a:lnSpc>
              <a:spcBef>
                <a:spcPts val="95"/>
              </a:spcBef>
            </a:pPr>
            <a:r>
              <a:rPr sz="1600" spc="-10" dirty="0">
                <a:solidFill>
                  <a:srgbClr val="EC7C30"/>
                </a:solidFill>
                <a:latin typeface="Tahoma"/>
                <a:cs typeface="Tahoma"/>
              </a:rPr>
              <a:t>SPLITTING</a:t>
            </a:r>
            <a:r>
              <a:rPr sz="1600" spc="-65" dirty="0">
                <a:solidFill>
                  <a:srgbClr val="EC7C30"/>
                </a:solidFill>
                <a:latin typeface="Tahoma"/>
                <a:cs typeface="Tahoma"/>
              </a:rPr>
              <a:t> </a:t>
            </a:r>
            <a:r>
              <a:rPr sz="1600" dirty="0">
                <a:solidFill>
                  <a:srgbClr val="EC7C30"/>
                </a:solidFill>
                <a:latin typeface="Tahoma"/>
                <a:cs typeface="Tahoma"/>
              </a:rPr>
              <a:t>THE</a:t>
            </a:r>
            <a:r>
              <a:rPr sz="1600" spc="-110" dirty="0">
                <a:solidFill>
                  <a:srgbClr val="EC7C30"/>
                </a:solidFill>
                <a:latin typeface="Tahoma"/>
                <a:cs typeface="Tahoma"/>
              </a:rPr>
              <a:t> </a:t>
            </a:r>
            <a:r>
              <a:rPr sz="1600" spc="-25" dirty="0">
                <a:solidFill>
                  <a:srgbClr val="EC7C30"/>
                </a:solidFill>
                <a:latin typeface="Tahoma"/>
                <a:cs typeface="Tahoma"/>
              </a:rPr>
              <a:t>TAX</a:t>
            </a:r>
            <a:r>
              <a:rPr sz="1600" spc="-100" dirty="0">
                <a:solidFill>
                  <a:srgbClr val="EC7C30"/>
                </a:solidFill>
                <a:latin typeface="Tahoma"/>
                <a:cs typeface="Tahoma"/>
              </a:rPr>
              <a:t> </a:t>
            </a:r>
            <a:r>
              <a:rPr sz="1600" spc="-20" dirty="0">
                <a:solidFill>
                  <a:srgbClr val="EC7C30"/>
                </a:solidFill>
                <a:latin typeface="Tahoma"/>
                <a:cs typeface="Tahoma"/>
              </a:rPr>
              <a:t>RATE</a:t>
            </a:r>
            <a:endParaRPr sz="1600">
              <a:latin typeface="Tahoma"/>
              <a:cs typeface="Tahoma"/>
            </a:endParaRPr>
          </a:p>
          <a:p>
            <a:pPr marL="12700" marR="5080" indent="-635">
              <a:lnSpc>
                <a:spcPct val="100000"/>
              </a:lnSpc>
              <a:spcBef>
                <a:spcPts val="1639"/>
              </a:spcBef>
            </a:pPr>
            <a:r>
              <a:rPr sz="1400" dirty="0">
                <a:solidFill>
                  <a:srgbClr val="EC7C30"/>
                </a:solidFill>
                <a:latin typeface="Arial"/>
                <a:cs typeface="Arial"/>
              </a:rPr>
              <a:t>The</a:t>
            </a:r>
            <a:r>
              <a:rPr sz="1400" spc="-75" dirty="0">
                <a:solidFill>
                  <a:srgbClr val="EC7C30"/>
                </a:solidFill>
                <a:latin typeface="Arial"/>
                <a:cs typeface="Arial"/>
              </a:rPr>
              <a:t> </a:t>
            </a:r>
            <a:r>
              <a:rPr sz="1400" dirty="0">
                <a:solidFill>
                  <a:srgbClr val="EC7C30"/>
                </a:solidFill>
                <a:latin typeface="Arial"/>
                <a:cs typeface="Arial"/>
              </a:rPr>
              <a:t>following</a:t>
            </a:r>
            <a:r>
              <a:rPr sz="1400" spc="-10" dirty="0">
                <a:solidFill>
                  <a:srgbClr val="EC7C30"/>
                </a:solidFill>
                <a:latin typeface="Arial"/>
                <a:cs typeface="Arial"/>
              </a:rPr>
              <a:t> </a:t>
            </a:r>
            <a:r>
              <a:rPr sz="1400" dirty="0">
                <a:solidFill>
                  <a:srgbClr val="EC7C30"/>
                </a:solidFill>
                <a:latin typeface="Arial"/>
                <a:cs typeface="Arial"/>
              </a:rPr>
              <a:t>data</a:t>
            </a:r>
            <a:r>
              <a:rPr sz="1400" spc="-90" dirty="0">
                <a:solidFill>
                  <a:srgbClr val="EC7C30"/>
                </a:solidFill>
                <a:latin typeface="Arial"/>
                <a:cs typeface="Arial"/>
              </a:rPr>
              <a:t> </a:t>
            </a:r>
            <a:r>
              <a:rPr sz="1400" dirty="0">
                <a:solidFill>
                  <a:srgbClr val="EC7C30"/>
                </a:solidFill>
                <a:latin typeface="Arial"/>
                <a:cs typeface="Arial"/>
              </a:rPr>
              <a:t>is</a:t>
            </a:r>
            <a:r>
              <a:rPr sz="1400" spc="-50" dirty="0">
                <a:solidFill>
                  <a:srgbClr val="EC7C30"/>
                </a:solidFill>
                <a:latin typeface="Arial"/>
                <a:cs typeface="Arial"/>
              </a:rPr>
              <a:t> </a:t>
            </a:r>
            <a:r>
              <a:rPr sz="1400" dirty="0">
                <a:solidFill>
                  <a:srgbClr val="EC7C30"/>
                </a:solidFill>
                <a:latin typeface="Arial"/>
                <a:cs typeface="Arial"/>
              </a:rPr>
              <a:t>submitted</a:t>
            </a:r>
            <a:r>
              <a:rPr sz="1400" spc="-45" dirty="0">
                <a:solidFill>
                  <a:srgbClr val="EC7C30"/>
                </a:solidFill>
                <a:latin typeface="Arial"/>
                <a:cs typeface="Arial"/>
              </a:rPr>
              <a:t> </a:t>
            </a:r>
            <a:r>
              <a:rPr sz="1400" dirty="0">
                <a:solidFill>
                  <a:srgbClr val="EC7C30"/>
                </a:solidFill>
                <a:latin typeface="Arial"/>
                <a:cs typeface="Arial"/>
              </a:rPr>
              <a:t>in</a:t>
            </a:r>
            <a:r>
              <a:rPr sz="1400" spc="-55" dirty="0">
                <a:solidFill>
                  <a:srgbClr val="EC7C30"/>
                </a:solidFill>
                <a:latin typeface="Arial"/>
                <a:cs typeface="Arial"/>
              </a:rPr>
              <a:t> </a:t>
            </a:r>
            <a:r>
              <a:rPr sz="1400" dirty="0">
                <a:solidFill>
                  <a:srgbClr val="EC7C30"/>
                </a:solidFill>
                <a:latin typeface="Arial"/>
                <a:cs typeface="Arial"/>
              </a:rPr>
              <a:t>order</a:t>
            </a:r>
            <a:r>
              <a:rPr sz="1400" spc="-35" dirty="0">
                <a:solidFill>
                  <a:srgbClr val="EC7C30"/>
                </a:solidFill>
                <a:latin typeface="Arial"/>
                <a:cs typeface="Arial"/>
              </a:rPr>
              <a:t> </a:t>
            </a:r>
            <a:r>
              <a:rPr sz="1400" dirty="0">
                <a:solidFill>
                  <a:srgbClr val="EC7C30"/>
                </a:solidFill>
                <a:latin typeface="Arial"/>
                <a:cs typeface="Arial"/>
              </a:rPr>
              <a:t>to</a:t>
            </a:r>
            <a:r>
              <a:rPr sz="1400" spc="-35" dirty="0">
                <a:solidFill>
                  <a:srgbClr val="EC7C30"/>
                </a:solidFill>
                <a:latin typeface="Arial"/>
                <a:cs typeface="Arial"/>
              </a:rPr>
              <a:t> </a:t>
            </a:r>
            <a:r>
              <a:rPr sz="1400" dirty="0">
                <a:solidFill>
                  <a:srgbClr val="EC7C30"/>
                </a:solidFill>
                <a:latin typeface="Arial"/>
                <a:cs typeface="Arial"/>
              </a:rPr>
              <a:t>exemplify</a:t>
            </a:r>
            <a:r>
              <a:rPr sz="1400" spc="-15" dirty="0">
                <a:solidFill>
                  <a:srgbClr val="EC7C30"/>
                </a:solidFill>
                <a:latin typeface="Arial"/>
                <a:cs typeface="Arial"/>
              </a:rPr>
              <a:t> </a:t>
            </a:r>
            <a:r>
              <a:rPr sz="1400" dirty="0">
                <a:solidFill>
                  <a:srgbClr val="EC7C30"/>
                </a:solidFill>
                <a:latin typeface="Arial"/>
                <a:cs typeface="Arial"/>
              </a:rPr>
              <a:t>the</a:t>
            </a:r>
            <a:r>
              <a:rPr sz="1400" spc="-80" dirty="0">
                <a:solidFill>
                  <a:srgbClr val="EC7C30"/>
                </a:solidFill>
                <a:latin typeface="Arial"/>
                <a:cs typeface="Arial"/>
              </a:rPr>
              <a:t> </a:t>
            </a:r>
            <a:r>
              <a:rPr sz="1400" b="1" spc="-20" dirty="0">
                <a:solidFill>
                  <a:srgbClr val="FF0000"/>
                </a:solidFill>
                <a:latin typeface="Arial"/>
                <a:cs typeface="Arial"/>
              </a:rPr>
              <a:t>ESTIMATED</a:t>
            </a:r>
            <a:r>
              <a:rPr sz="1400" b="1" spc="10" dirty="0">
                <a:solidFill>
                  <a:srgbClr val="FF0000"/>
                </a:solidFill>
                <a:latin typeface="Arial"/>
                <a:cs typeface="Arial"/>
              </a:rPr>
              <a:t> </a:t>
            </a:r>
            <a:r>
              <a:rPr sz="1400" b="1" spc="-45" dirty="0">
                <a:solidFill>
                  <a:srgbClr val="FF0000"/>
                </a:solidFill>
                <a:latin typeface="Arial"/>
                <a:cs typeface="Arial"/>
              </a:rPr>
              <a:t>TAX</a:t>
            </a:r>
            <a:r>
              <a:rPr sz="1400" b="1" spc="-10" dirty="0">
                <a:solidFill>
                  <a:srgbClr val="FF0000"/>
                </a:solidFill>
                <a:latin typeface="Arial"/>
                <a:cs typeface="Arial"/>
              </a:rPr>
              <a:t> </a:t>
            </a:r>
            <a:r>
              <a:rPr sz="1400" b="1" spc="-20" dirty="0">
                <a:solidFill>
                  <a:srgbClr val="FF0000"/>
                </a:solidFill>
                <a:latin typeface="Arial"/>
                <a:cs typeface="Arial"/>
              </a:rPr>
              <a:t>RATES</a:t>
            </a:r>
            <a:r>
              <a:rPr sz="1400" b="1" spc="30" dirty="0">
                <a:solidFill>
                  <a:srgbClr val="FF0000"/>
                </a:solidFill>
                <a:latin typeface="Arial"/>
                <a:cs typeface="Arial"/>
              </a:rPr>
              <a:t> </a:t>
            </a:r>
            <a:r>
              <a:rPr sz="1400" dirty="0">
                <a:solidFill>
                  <a:srgbClr val="EC7C30"/>
                </a:solidFill>
                <a:latin typeface="Arial"/>
                <a:cs typeface="Arial"/>
              </a:rPr>
              <a:t>for</a:t>
            </a:r>
            <a:r>
              <a:rPr sz="1400" spc="-30" dirty="0">
                <a:solidFill>
                  <a:srgbClr val="EC7C30"/>
                </a:solidFill>
                <a:latin typeface="Arial"/>
                <a:cs typeface="Arial"/>
              </a:rPr>
              <a:t> </a:t>
            </a:r>
            <a:r>
              <a:rPr sz="1400" dirty="0">
                <a:solidFill>
                  <a:srgbClr val="EC7C30"/>
                </a:solidFill>
                <a:latin typeface="Arial"/>
                <a:cs typeface="Arial"/>
              </a:rPr>
              <a:t>the</a:t>
            </a:r>
            <a:r>
              <a:rPr sz="1400" spc="-20" dirty="0">
                <a:solidFill>
                  <a:srgbClr val="EC7C30"/>
                </a:solidFill>
                <a:latin typeface="Arial"/>
                <a:cs typeface="Arial"/>
              </a:rPr>
              <a:t> </a:t>
            </a:r>
            <a:r>
              <a:rPr sz="1400" spc="-10" dirty="0">
                <a:solidFill>
                  <a:srgbClr val="EC7C30"/>
                </a:solidFill>
                <a:latin typeface="Arial"/>
                <a:cs typeface="Arial"/>
              </a:rPr>
              <a:t>Residential</a:t>
            </a:r>
            <a:r>
              <a:rPr sz="1400" spc="-100" dirty="0">
                <a:solidFill>
                  <a:srgbClr val="EC7C30"/>
                </a:solidFill>
                <a:latin typeface="Arial"/>
                <a:cs typeface="Arial"/>
              </a:rPr>
              <a:t> </a:t>
            </a:r>
            <a:r>
              <a:rPr sz="1400" spc="-10" dirty="0">
                <a:solidFill>
                  <a:srgbClr val="EC7C30"/>
                </a:solidFill>
                <a:latin typeface="Arial"/>
                <a:cs typeface="Arial"/>
              </a:rPr>
              <a:t>vs.Commercial,</a:t>
            </a:r>
            <a:r>
              <a:rPr sz="1400" spc="-100" dirty="0">
                <a:solidFill>
                  <a:srgbClr val="EC7C30"/>
                </a:solidFill>
                <a:latin typeface="Arial"/>
                <a:cs typeface="Arial"/>
              </a:rPr>
              <a:t> </a:t>
            </a:r>
            <a:r>
              <a:rPr sz="1400" spc="-10" dirty="0">
                <a:solidFill>
                  <a:srgbClr val="EC7C30"/>
                </a:solidFill>
                <a:latin typeface="Arial"/>
                <a:cs typeface="Arial"/>
              </a:rPr>
              <a:t>Industrial</a:t>
            </a:r>
            <a:r>
              <a:rPr sz="1400" spc="-90" dirty="0">
                <a:solidFill>
                  <a:srgbClr val="EC7C30"/>
                </a:solidFill>
                <a:latin typeface="Arial"/>
                <a:cs typeface="Arial"/>
              </a:rPr>
              <a:t> </a:t>
            </a:r>
            <a:r>
              <a:rPr sz="1400" spc="-10" dirty="0">
                <a:solidFill>
                  <a:srgbClr val="EC7C30"/>
                </a:solidFill>
                <a:latin typeface="Arial"/>
                <a:cs typeface="Arial"/>
              </a:rPr>
              <a:t>and</a:t>
            </a:r>
            <a:r>
              <a:rPr sz="1400" spc="-105" dirty="0">
                <a:solidFill>
                  <a:srgbClr val="EC7C30"/>
                </a:solidFill>
                <a:latin typeface="Arial"/>
                <a:cs typeface="Arial"/>
              </a:rPr>
              <a:t> </a:t>
            </a:r>
            <a:r>
              <a:rPr sz="1400" spc="-10" dirty="0">
                <a:solidFill>
                  <a:srgbClr val="EC7C30"/>
                </a:solidFill>
                <a:latin typeface="Arial"/>
                <a:cs typeface="Arial"/>
              </a:rPr>
              <a:t>Personal </a:t>
            </a:r>
            <a:r>
              <a:rPr sz="1400" dirty="0">
                <a:solidFill>
                  <a:srgbClr val="EC7C30"/>
                </a:solidFill>
                <a:latin typeface="Arial"/>
                <a:cs typeface="Arial"/>
              </a:rPr>
              <a:t>Property</a:t>
            </a:r>
            <a:r>
              <a:rPr sz="1400" spc="-75" dirty="0">
                <a:solidFill>
                  <a:srgbClr val="EC7C30"/>
                </a:solidFill>
                <a:latin typeface="Arial"/>
                <a:cs typeface="Arial"/>
              </a:rPr>
              <a:t> </a:t>
            </a:r>
            <a:r>
              <a:rPr sz="1400" dirty="0">
                <a:solidFill>
                  <a:srgbClr val="EC7C30"/>
                </a:solidFill>
                <a:latin typeface="Arial"/>
                <a:cs typeface="Arial"/>
              </a:rPr>
              <a:t>with</a:t>
            </a:r>
            <a:r>
              <a:rPr sz="1400" spc="-80" dirty="0">
                <a:solidFill>
                  <a:srgbClr val="EC7C30"/>
                </a:solidFill>
                <a:latin typeface="Arial"/>
                <a:cs typeface="Arial"/>
              </a:rPr>
              <a:t> </a:t>
            </a:r>
            <a:r>
              <a:rPr sz="1400" dirty="0">
                <a:solidFill>
                  <a:srgbClr val="EC7C30"/>
                </a:solidFill>
                <a:latin typeface="Arial"/>
                <a:cs typeface="Arial"/>
              </a:rPr>
              <a:t>the</a:t>
            </a:r>
            <a:r>
              <a:rPr sz="1400" spc="-105" dirty="0">
                <a:solidFill>
                  <a:srgbClr val="EC7C30"/>
                </a:solidFill>
                <a:latin typeface="Arial"/>
                <a:cs typeface="Arial"/>
              </a:rPr>
              <a:t> </a:t>
            </a:r>
            <a:r>
              <a:rPr sz="1400" dirty="0">
                <a:solidFill>
                  <a:srgbClr val="EC7C30"/>
                </a:solidFill>
                <a:latin typeface="Arial"/>
                <a:cs typeface="Arial"/>
              </a:rPr>
              <a:t>use</a:t>
            </a:r>
            <a:r>
              <a:rPr sz="1400" spc="-85" dirty="0">
                <a:solidFill>
                  <a:srgbClr val="EC7C30"/>
                </a:solidFill>
                <a:latin typeface="Arial"/>
                <a:cs typeface="Arial"/>
              </a:rPr>
              <a:t> </a:t>
            </a:r>
            <a:r>
              <a:rPr sz="1400" dirty="0">
                <a:solidFill>
                  <a:srgbClr val="EC7C30"/>
                </a:solidFill>
                <a:latin typeface="Arial"/>
                <a:cs typeface="Arial"/>
              </a:rPr>
              <a:t>of</a:t>
            </a:r>
            <a:r>
              <a:rPr sz="1400" spc="-85" dirty="0">
                <a:solidFill>
                  <a:srgbClr val="EC7C30"/>
                </a:solidFill>
                <a:latin typeface="Arial"/>
                <a:cs typeface="Arial"/>
              </a:rPr>
              <a:t> </a:t>
            </a:r>
            <a:r>
              <a:rPr sz="1400" spc="-10" dirty="0">
                <a:solidFill>
                  <a:srgbClr val="EC7C30"/>
                </a:solidFill>
                <a:latin typeface="Arial"/>
                <a:cs typeface="Arial"/>
              </a:rPr>
              <a:t>different</a:t>
            </a:r>
            <a:r>
              <a:rPr sz="1400" spc="-60" dirty="0">
                <a:solidFill>
                  <a:srgbClr val="EC7C30"/>
                </a:solidFill>
                <a:latin typeface="Arial"/>
                <a:cs typeface="Arial"/>
              </a:rPr>
              <a:t> </a:t>
            </a:r>
            <a:r>
              <a:rPr sz="1400" dirty="0">
                <a:solidFill>
                  <a:srgbClr val="EC7C30"/>
                </a:solidFill>
                <a:latin typeface="Arial"/>
                <a:cs typeface="Arial"/>
              </a:rPr>
              <a:t>tax</a:t>
            </a:r>
            <a:r>
              <a:rPr sz="1400" spc="-90" dirty="0">
                <a:solidFill>
                  <a:srgbClr val="EC7C30"/>
                </a:solidFill>
                <a:latin typeface="Arial"/>
                <a:cs typeface="Arial"/>
              </a:rPr>
              <a:t> </a:t>
            </a:r>
            <a:r>
              <a:rPr sz="1400" spc="-10" dirty="0">
                <a:solidFill>
                  <a:srgbClr val="EC7C30"/>
                </a:solidFill>
                <a:latin typeface="Arial"/>
                <a:cs typeface="Arial"/>
              </a:rPr>
              <a:t>factors.</a:t>
            </a:r>
            <a:endParaRPr sz="1400">
              <a:latin typeface="Arial"/>
              <a:cs typeface="Arial"/>
            </a:endParaRPr>
          </a:p>
          <a:p>
            <a:pPr marL="521334" algn="ctr">
              <a:lnSpc>
                <a:spcPct val="100000"/>
              </a:lnSpc>
            </a:pPr>
            <a:r>
              <a:rPr sz="1400" dirty="0">
                <a:solidFill>
                  <a:srgbClr val="FF0000"/>
                </a:solidFill>
                <a:latin typeface="Arial"/>
                <a:cs typeface="Arial"/>
              </a:rPr>
              <a:t>This</a:t>
            </a:r>
            <a:r>
              <a:rPr sz="1400" spc="-40" dirty="0">
                <a:solidFill>
                  <a:srgbClr val="FF0000"/>
                </a:solidFill>
                <a:latin typeface="Arial"/>
                <a:cs typeface="Arial"/>
              </a:rPr>
              <a:t> </a:t>
            </a:r>
            <a:r>
              <a:rPr sz="1400" dirty="0">
                <a:solidFill>
                  <a:srgbClr val="FF0000"/>
                </a:solidFill>
                <a:latin typeface="Arial"/>
                <a:cs typeface="Arial"/>
              </a:rPr>
              <a:t>table</a:t>
            </a:r>
            <a:r>
              <a:rPr sz="1400" spc="-50" dirty="0">
                <a:solidFill>
                  <a:srgbClr val="FF0000"/>
                </a:solidFill>
                <a:latin typeface="Arial"/>
                <a:cs typeface="Arial"/>
              </a:rPr>
              <a:t> </a:t>
            </a:r>
            <a:r>
              <a:rPr sz="1400" dirty="0">
                <a:solidFill>
                  <a:srgbClr val="FF0000"/>
                </a:solidFill>
                <a:latin typeface="Arial"/>
                <a:cs typeface="Arial"/>
              </a:rPr>
              <a:t>is</a:t>
            </a:r>
            <a:r>
              <a:rPr sz="1400" spc="-20" dirty="0">
                <a:solidFill>
                  <a:srgbClr val="FF0000"/>
                </a:solidFill>
                <a:latin typeface="Arial"/>
                <a:cs typeface="Arial"/>
              </a:rPr>
              <a:t> </a:t>
            </a:r>
            <a:r>
              <a:rPr sz="1400" dirty="0">
                <a:solidFill>
                  <a:srgbClr val="FF0000"/>
                </a:solidFill>
                <a:latin typeface="Arial"/>
                <a:cs typeface="Arial"/>
              </a:rPr>
              <a:t>for</a:t>
            </a:r>
            <a:r>
              <a:rPr sz="1400" spc="-40" dirty="0">
                <a:solidFill>
                  <a:srgbClr val="FF0000"/>
                </a:solidFill>
                <a:latin typeface="Arial"/>
                <a:cs typeface="Arial"/>
              </a:rPr>
              <a:t> </a:t>
            </a:r>
            <a:r>
              <a:rPr sz="1400" dirty="0">
                <a:solidFill>
                  <a:srgbClr val="FF0000"/>
                </a:solidFill>
                <a:latin typeface="Arial"/>
                <a:cs typeface="Arial"/>
              </a:rPr>
              <a:t>planning</a:t>
            </a:r>
            <a:r>
              <a:rPr sz="1400" spc="-55" dirty="0">
                <a:solidFill>
                  <a:srgbClr val="FF0000"/>
                </a:solidFill>
                <a:latin typeface="Arial"/>
                <a:cs typeface="Arial"/>
              </a:rPr>
              <a:t> </a:t>
            </a:r>
            <a:r>
              <a:rPr sz="1400" dirty="0">
                <a:solidFill>
                  <a:srgbClr val="FF0000"/>
                </a:solidFill>
                <a:latin typeface="Arial"/>
                <a:cs typeface="Arial"/>
              </a:rPr>
              <a:t>purposes</a:t>
            </a:r>
            <a:r>
              <a:rPr sz="1400" spc="-70" dirty="0">
                <a:solidFill>
                  <a:srgbClr val="FF0000"/>
                </a:solidFill>
                <a:latin typeface="Arial"/>
                <a:cs typeface="Arial"/>
              </a:rPr>
              <a:t> </a:t>
            </a:r>
            <a:r>
              <a:rPr sz="1400" dirty="0">
                <a:solidFill>
                  <a:srgbClr val="FF0000"/>
                </a:solidFill>
                <a:latin typeface="Arial"/>
                <a:cs typeface="Arial"/>
              </a:rPr>
              <a:t>only.</a:t>
            </a:r>
            <a:r>
              <a:rPr sz="1400" spc="265" dirty="0">
                <a:solidFill>
                  <a:srgbClr val="FF0000"/>
                </a:solidFill>
                <a:latin typeface="Arial"/>
                <a:cs typeface="Arial"/>
              </a:rPr>
              <a:t> </a:t>
            </a:r>
            <a:r>
              <a:rPr sz="1400" dirty="0">
                <a:solidFill>
                  <a:srgbClr val="FF0000"/>
                </a:solidFill>
                <a:latin typeface="Arial"/>
                <a:cs typeface="Arial"/>
              </a:rPr>
              <a:t>All</a:t>
            </a:r>
            <a:r>
              <a:rPr sz="1400" spc="-15" dirty="0">
                <a:solidFill>
                  <a:srgbClr val="FF0000"/>
                </a:solidFill>
                <a:latin typeface="Arial"/>
                <a:cs typeface="Arial"/>
              </a:rPr>
              <a:t> </a:t>
            </a:r>
            <a:r>
              <a:rPr sz="1400" dirty="0">
                <a:solidFill>
                  <a:srgbClr val="FF0000"/>
                </a:solidFill>
                <a:latin typeface="Arial"/>
                <a:cs typeface="Arial"/>
              </a:rPr>
              <a:t>numbers</a:t>
            </a:r>
            <a:r>
              <a:rPr sz="1400" spc="-55" dirty="0">
                <a:solidFill>
                  <a:srgbClr val="FF0000"/>
                </a:solidFill>
                <a:latin typeface="Arial"/>
                <a:cs typeface="Arial"/>
              </a:rPr>
              <a:t> </a:t>
            </a:r>
            <a:r>
              <a:rPr sz="1400" dirty="0">
                <a:solidFill>
                  <a:srgbClr val="FF0000"/>
                </a:solidFill>
                <a:latin typeface="Arial"/>
                <a:cs typeface="Arial"/>
              </a:rPr>
              <a:t>are</a:t>
            </a:r>
            <a:r>
              <a:rPr sz="1400" spc="-40" dirty="0">
                <a:solidFill>
                  <a:srgbClr val="FF0000"/>
                </a:solidFill>
                <a:latin typeface="Arial"/>
                <a:cs typeface="Arial"/>
              </a:rPr>
              <a:t> </a:t>
            </a:r>
            <a:r>
              <a:rPr sz="1400" dirty="0">
                <a:solidFill>
                  <a:srgbClr val="FF0000"/>
                </a:solidFill>
                <a:latin typeface="Arial"/>
                <a:cs typeface="Arial"/>
              </a:rPr>
              <a:t>projected</a:t>
            </a:r>
            <a:r>
              <a:rPr sz="1400" spc="-65" dirty="0">
                <a:solidFill>
                  <a:srgbClr val="FF0000"/>
                </a:solidFill>
                <a:latin typeface="Arial"/>
                <a:cs typeface="Arial"/>
              </a:rPr>
              <a:t> </a:t>
            </a:r>
            <a:r>
              <a:rPr sz="1400" dirty="0">
                <a:solidFill>
                  <a:srgbClr val="FF0000"/>
                </a:solidFill>
                <a:latin typeface="Arial"/>
                <a:cs typeface="Arial"/>
              </a:rPr>
              <a:t>and</a:t>
            </a:r>
            <a:r>
              <a:rPr sz="1400" spc="-40" dirty="0">
                <a:solidFill>
                  <a:srgbClr val="FF0000"/>
                </a:solidFill>
                <a:latin typeface="Arial"/>
                <a:cs typeface="Arial"/>
              </a:rPr>
              <a:t> </a:t>
            </a:r>
            <a:r>
              <a:rPr sz="1400" dirty="0">
                <a:solidFill>
                  <a:srgbClr val="FF0000"/>
                </a:solidFill>
                <a:latin typeface="Arial"/>
                <a:cs typeface="Arial"/>
              </a:rPr>
              <a:t>may</a:t>
            </a:r>
            <a:r>
              <a:rPr sz="1400" spc="-35" dirty="0">
                <a:solidFill>
                  <a:srgbClr val="FF0000"/>
                </a:solidFill>
                <a:latin typeface="Arial"/>
                <a:cs typeface="Arial"/>
              </a:rPr>
              <a:t> </a:t>
            </a:r>
            <a:r>
              <a:rPr sz="1400" dirty="0">
                <a:solidFill>
                  <a:srgbClr val="FF0000"/>
                </a:solidFill>
                <a:latin typeface="Arial"/>
                <a:cs typeface="Arial"/>
              </a:rPr>
              <a:t>change</a:t>
            </a:r>
            <a:r>
              <a:rPr sz="1400" spc="-65" dirty="0">
                <a:solidFill>
                  <a:srgbClr val="FF0000"/>
                </a:solidFill>
                <a:latin typeface="Arial"/>
                <a:cs typeface="Arial"/>
              </a:rPr>
              <a:t> </a:t>
            </a:r>
            <a:r>
              <a:rPr sz="1400" dirty="0">
                <a:solidFill>
                  <a:srgbClr val="FF0000"/>
                </a:solidFill>
                <a:latin typeface="Arial"/>
                <a:cs typeface="Arial"/>
              </a:rPr>
              <a:t>during</a:t>
            </a:r>
            <a:r>
              <a:rPr sz="1400" spc="-40" dirty="0">
                <a:solidFill>
                  <a:srgbClr val="FF0000"/>
                </a:solidFill>
                <a:latin typeface="Arial"/>
                <a:cs typeface="Arial"/>
              </a:rPr>
              <a:t> </a:t>
            </a:r>
            <a:r>
              <a:rPr sz="1400" spc="-10" dirty="0">
                <a:solidFill>
                  <a:srgbClr val="FF0000"/>
                </a:solidFill>
                <a:latin typeface="Arial"/>
                <a:cs typeface="Arial"/>
              </a:rPr>
              <a:t>certification.</a:t>
            </a:r>
            <a:endParaRPr sz="1400">
              <a:latin typeface="Arial"/>
              <a:cs typeface="Arial"/>
            </a:endParaRPr>
          </a:p>
          <a:p>
            <a:pPr marL="560070" algn="ctr">
              <a:lnSpc>
                <a:spcPct val="100000"/>
              </a:lnSpc>
            </a:pPr>
            <a:r>
              <a:rPr sz="1400" dirty="0">
                <a:solidFill>
                  <a:srgbClr val="FF0000"/>
                </a:solidFill>
                <a:latin typeface="Arial"/>
                <a:cs typeface="Arial"/>
              </a:rPr>
              <a:t>Actual</a:t>
            </a:r>
            <a:r>
              <a:rPr sz="1400" spc="-45" dirty="0">
                <a:solidFill>
                  <a:srgbClr val="FF0000"/>
                </a:solidFill>
                <a:latin typeface="Arial"/>
                <a:cs typeface="Arial"/>
              </a:rPr>
              <a:t> </a:t>
            </a:r>
            <a:r>
              <a:rPr sz="1400" dirty="0">
                <a:solidFill>
                  <a:srgbClr val="FF0000"/>
                </a:solidFill>
                <a:latin typeface="Arial"/>
                <a:cs typeface="Arial"/>
              </a:rPr>
              <a:t>calculations</a:t>
            </a:r>
            <a:r>
              <a:rPr sz="1400" spc="-45" dirty="0">
                <a:solidFill>
                  <a:srgbClr val="FF0000"/>
                </a:solidFill>
                <a:latin typeface="Arial"/>
                <a:cs typeface="Arial"/>
              </a:rPr>
              <a:t> </a:t>
            </a:r>
            <a:r>
              <a:rPr sz="1400" dirty="0">
                <a:solidFill>
                  <a:srgbClr val="FF0000"/>
                </a:solidFill>
                <a:latin typeface="Arial"/>
                <a:cs typeface="Arial"/>
              </a:rPr>
              <a:t>may</a:t>
            </a:r>
            <a:r>
              <a:rPr sz="1400" spc="-25" dirty="0">
                <a:solidFill>
                  <a:srgbClr val="FF0000"/>
                </a:solidFill>
                <a:latin typeface="Arial"/>
                <a:cs typeface="Arial"/>
              </a:rPr>
              <a:t> </a:t>
            </a:r>
            <a:r>
              <a:rPr sz="1400" dirty="0">
                <a:solidFill>
                  <a:srgbClr val="FF0000"/>
                </a:solidFill>
                <a:latin typeface="Arial"/>
                <a:cs typeface="Arial"/>
              </a:rPr>
              <a:t>differ</a:t>
            </a:r>
            <a:r>
              <a:rPr sz="1400" spc="-55" dirty="0">
                <a:solidFill>
                  <a:srgbClr val="FF0000"/>
                </a:solidFill>
                <a:latin typeface="Arial"/>
                <a:cs typeface="Arial"/>
              </a:rPr>
              <a:t> </a:t>
            </a:r>
            <a:r>
              <a:rPr sz="1400" dirty="0">
                <a:solidFill>
                  <a:srgbClr val="FF0000"/>
                </a:solidFill>
                <a:latin typeface="Arial"/>
                <a:cs typeface="Arial"/>
              </a:rPr>
              <a:t>slightly</a:t>
            </a:r>
            <a:r>
              <a:rPr sz="1400" spc="-35" dirty="0">
                <a:solidFill>
                  <a:srgbClr val="FF0000"/>
                </a:solidFill>
                <a:latin typeface="Arial"/>
                <a:cs typeface="Arial"/>
              </a:rPr>
              <a:t> </a:t>
            </a:r>
            <a:r>
              <a:rPr sz="1400" dirty="0">
                <a:solidFill>
                  <a:srgbClr val="FF0000"/>
                </a:solidFill>
                <a:latin typeface="Arial"/>
                <a:cs typeface="Arial"/>
              </a:rPr>
              <a:t>due</a:t>
            </a:r>
            <a:r>
              <a:rPr sz="1400" spc="-35" dirty="0">
                <a:solidFill>
                  <a:srgbClr val="FF0000"/>
                </a:solidFill>
                <a:latin typeface="Arial"/>
                <a:cs typeface="Arial"/>
              </a:rPr>
              <a:t> </a:t>
            </a:r>
            <a:r>
              <a:rPr sz="1400" dirty="0">
                <a:solidFill>
                  <a:srgbClr val="FF0000"/>
                </a:solidFill>
                <a:latin typeface="Arial"/>
                <a:cs typeface="Arial"/>
              </a:rPr>
              <a:t>to</a:t>
            </a:r>
            <a:r>
              <a:rPr sz="1400" spc="-30" dirty="0">
                <a:solidFill>
                  <a:srgbClr val="FF0000"/>
                </a:solidFill>
                <a:latin typeface="Arial"/>
                <a:cs typeface="Arial"/>
              </a:rPr>
              <a:t> </a:t>
            </a:r>
            <a:r>
              <a:rPr sz="1400" dirty="0">
                <a:solidFill>
                  <a:srgbClr val="FF0000"/>
                </a:solidFill>
                <a:latin typeface="Arial"/>
                <a:cs typeface="Arial"/>
              </a:rPr>
              <a:t>rounding</a:t>
            </a:r>
            <a:r>
              <a:rPr sz="1400" spc="-55" dirty="0">
                <a:solidFill>
                  <a:srgbClr val="FF0000"/>
                </a:solidFill>
                <a:latin typeface="Arial"/>
                <a:cs typeface="Arial"/>
              </a:rPr>
              <a:t> </a:t>
            </a:r>
            <a:r>
              <a:rPr sz="1400" dirty="0">
                <a:solidFill>
                  <a:srgbClr val="FF0000"/>
                </a:solidFill>
                <a:latin typeface="Arial"/>
                <a:cs typeface="Arial"/>
              </a:rPr>
              <a:t>until</a:t>
            </a:r>
            <a:r>
              <a:rPr sz="1400" spc="-30" dirty="0">
                <a:solidFill>
                  <a:srgbClr val="FF0000"/>
                </a:solidFill>
                <a:latin typeface="Arial"/>
                <a:cs typeface="Arial"/>
              </a:rPr>
              <a:t> </a:t>
            </a:r>
            <a:r>
              <a:rPr sz="1400" dirty="0">
                <a:solidFill>
                  <a:srgbClr val="FF0000"/>
                </a:solidFill>
                <a:latin typeface="Arial"/>
                <a:cs typeface="Arial"/>
              </a:rPr>
              <a:t>tax</a:t>
            </a:r>
            <a:r>
              <a:rPr sz="1400" spc="-30" dirty="0">
                <a:solidFill>
                  <a:srgbClr val="FF0000"/>
                </a:solidFill>
                <a:latin typeface="Arial"/>
                <a:cs typeface="Arial"/>
              </a:rPr>
              <a:t> </a:t>
            </a:r>
            <a:r>
              <a:rPr sz="1400" dirty="0">
                <a:solidFill>
                  <a:srgbClr val="FF0000"/>
                </a:solidFill>
                <a:latin typeface="Arial"/>
                <a:cs typeface="Arial"/>
              </a:rPr>
              <a:t>recap</a:t>
            </a:r>
            <a:r>
              <a:rPr sz="1400" spc="-40" dirty="0">
                <a:solidFill>
                  <a:srgbClr val="FF0000"/>
                </a:solidFill>
                <a:latin typeface="Arial"/>
                <a:cs typeface="Arial"/>
              </a:rPr>
              <a:t> </a:t>
            </a:r>
            <a:r>
              <a:rPr sz="1400" dirty="0">
                <a:solidFill>
                  <a:srgbClr val="FF0000"/>
                </a:solidFill>
                <a:latin typeface="Arial"/>
                <a:cs typeface="Arial"/>
              </a:rPr>
              <a:t>is</a:t>
            </a:r>
            <a:r>
              <a:rPr sz="1400" spc="-25" dirty="0">
                <a:solidFill>
                  <a:srgbClr val="FF0000"/>
                </a:solidFill>
                <a:latin typeface="Arial"/>
                <a:cs typeface="Arial"/>
              </a:rPr>
              <a:t> </a:t>
            </a:r>
            <a:r>
              <a:rPr sz="1400" spc="-10" dirty="0">
                <a:solidFill>
                  <a:srgbClr val="FF0000"/>
                </a:solidFill>
                <a:latin typeface="Arial"/>
                <a:cs typeface="Arial"/>
              </a:rPr>
              <a:t>completed.</a:t>
            </a:r>
            <a:endParaRPr sz="1400">
              <a:latin typeface="Arial"/>
              <a:cs typeface="Arial"/>
            </a:endParaRPr>
          </a:p>
        </p:txBody>
      </p:sp>
      <p:pic>
        <p:nvPicPr>
          <p:cNvPr id="3" name="object 3"/>
          <p:cNvPicPr/>
          <p:nvPr/>
        </p:nvPicPr>
        <p:blipFill>
          <a:blip r:embed="rId2" cstate="print"/>
          <a:stretch>
            <a:fillRect/>
          </a:stretch>
        </p:blipFill>
        <p:spPr>
          <a:xfrm>
            <a:off x="11024616" y="5620511"/>
            <a:ext cx="880871" cy="882395"/>
          </a:xfrm>
          <a:prstGeom prst="rect">
            <a:avLst/>
          </a:prstGeom>
        </p:spPr>
      </p:pic>
      <p:graphicFrame>
        <p:nvGraphicFramePr>
          <p:cNvPr id="8" name="Object 7">
            <a:extLst>
              <a:ext uri="{FF2B5EF4-FFF2-40B4-BE49-F238E27FC236}">
                <a16:creationId xmlns:a16="http://schemas.microsoft.com/office/drawing/2014/main" id="{A1898116-EE7A-0EE8-5923-45330815ECB0}"/>
              </a:ext>
            </a:extLst>
          </p:cNvPr>
          <p:cNvGraphicFramePr>
            <a:graphicFrameLocks noChangeAspect="1"/>
          </p:cNvGraphicFramePr>
          <p:nvPr>
            <p:extLst>
              <p:ext uri="{D42A27DB-BD31-4B8C-83A1-F6EECF244321}">
                <p14:modId xmlns:p14="http://schemas.microsoft.com/office/powerpoint/2010/main" val="467056773"/>
              </p:ext>
            </p:extLst>
          </p:nvPr>
        </p:nvGraphicFramePr>
        <p:xfrm>
          <a:off x="838200" y="1490663"/>
          <a:ext cx="9982200" cy="4757737"/>
        </p:xfrm>
        <a:graphic>
          <a:graphicData uri="http://schemas.openxmlformats.org/presentationml/2006/ole">
            <mc:AlternateContent xmlns:mc="http://schemas.openxmlformats.org/markup-compatibility/2006">
              <mc:Choice xmlns:v="urn:schemas-microsoft-com:vml" Requires="v">
                <p:oleObj name="Worksheet" r:id="rId3" imgW="7277167" imgH="3505042" progId="Excel.Sheet.12">
                  <p:embed/>
                </p:oleObj>
              </mc:Choice>
              <mc:Fallback>
                <p:oleObj name="Worksheet" r:id="rId3" imgW="7277167" imgH="3505042" progId="Excel.Sheet.12">
                  <p:embed/>
                  <p:pic>
                    <p:nvPicPr>
                      <p:cNvPr id="0" name=""/>
                      <p:cNvPicPr/>
                      <p:nvPr/>
                    </p:nvPicPr>
                    <p:blipFill>
                      <a:blip r:embed="rId4"/>
                      <a:stretch>
                        <a:fillRect/>
                      </a:stretch>
                    </p:blipFill>
                    <p:spPr>
                      <a:xfrm>
                        <a:off x="838200" y="1490663"/>
                        <a:ext cx="9982200" cy="4757737"/>
                      </a:xfrm>
                      <a:prstGeom prst="rect">
                        <a:avLst/>
                      </a:prstGeom>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24616" y="5620511"/>
            <a:ext cx="880871" cy="882395"/>
          </a:xfrm>
          <a:prstGeom prst="rect">
            <a:avLst/>
          </a:prstGeom>
        </p:spPr>
      </p:pic>
      <p:graphicFrame>
        <p:nvGraphicFramePr>
          <p:cNvPr id="5" name="Object 4">
            <a:extLst>
              <a:ext uri="{FF2B5EF4-FFF2-40B4-BE49-F238E27FC236}">
                <a16:creationId xmlns:a16="http://schemas.microsoft.com/office/drawing/2014/main" id="{B3CE1242-F1C0-66DE-9099-01D43E5AFCE8}"/>
              </a:ext>
            </a:extLst>
          </p:cNvPr>
          <p:cNvGraphicFramePr>
            <a:graphicFrameLocks noChangeAspect="1"/>
          </p:cNvGraphicFramePr>
          <p:nvPr>
            <p:extLst>
              <p:ext uri="{D42A27DB-BD31-4B8C-83A1-F6EECF244321}">
                <p14:modId xmlns:p14="http://schemas.microsoft.com/office/powerpoint/2010/main" val="82197192"/>
              </p:ext>
            </p:extLst>
          </p:nvPr>
        </p:nvGraphicFramePr>
        <p:xfrm>
          <a:off x="838200" y="304800"/>
          <a:ext cx="9982200" cy="4959350"/>
        </p:xfrm>
        <a:graphic>
          <a:graphicData uri="http://schemas.openxmlformats.org/presentationml/2006/ole">
            <mc:AlternateContent xmlns:mc="http://schemas.openxmlformats.org/markup-compatibility/2006">
              <mc:Choice xmlns:v="urn:schemas-microsoft-com:vml" Requires="v">
                <p:oleObj name="Worksheet" r:id="rId3" imgW="7277167" imgH="3689462" progId="Excel.Sheet.12">
                  <p:embed/>
                </p:oleObj>
              </mc:Choice>
              <mc:Fallback>
                <p:oleObj name="Worksheet" r:id="rId3" imgW="7277167" imgH="3689462" progId="Excel.Sheet.12">
                  <p:embed/>
                  <p:pic>
                    <p:nvPicPr>
                      <p:cNvPr id="8" name="Object 7">
                        <a:extLst>
                          <a:ext uri="{FF2B5EF4-FFF2-40B4-BE49-F238E27FC236}">
                            <a16:creationId xmlns:a16="http://schemas.microsoft.com/office/drawing/2014/main" id="{A1898116-EE7A-0EE8-5923-45330815ECB0}"/>
                          </a:ext>
                        </a:extLst>
                      </p:cNvPr>
                      <p:cNvPicPr/>
                      <p:nvPr/>
                    </p:nvPicPr>
                    <p:blipFill>
                      <a:blip r:embed="rId4"/>
                      <a:stretch>
                        <a:fillRect/>
                      </a:stretch>
                    </p:blipFill>
                    <p:spPr>
                      <a:xfrm>
                        <a:off x="838200" y="304800"/>
                        <a:ext cx="9982200" cy="4959350"/>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308873"/>
            <a:ext cx="8265795" cy="848360"/>
          </a:xfrm>
          <a:prstGeom prst="rect">
            <a:avLst/>
          </a:prstGeom>
        </p:spPr>
        <p:txBody>
          <a:bodyPr vert="horz" wrap="square" lIns="0" tIns="12700" rIns="0" bIns="0" rtlCol="0">
            <a:spAutoFit/>
          </a:bodyPr>
          <a:lstStyle/>
          <a:p>
            <a:pPr marL="12700">
              <a:lnSpc>
                <a:spcPct val="100000"/>
              </a:lnSpc>
              <a:spcBef>
                <a:spcPts val="100"/>
              </a:spcBef>
            </a:pPr>
            <a:r>
              <a:rPr dirty="0"/>
              <a:t>2)</a:t>
            </a:r>
            <a:r>
              <a:rPr spc="-114" dirty="0"/>
              <a:t> </a:t>
            </a:r>
            <a:r>
              <a:rPr dirty="0"/>
              <a:t>OPEN</a:t>
            </a:r>
            <a:r>
              <a:rPr spc="-85" dirty="0"/>
              <a:t> </a:t>
            </a:r>
            <a:r>
              <a:rPr dirty="0"/>
              <a:t>SPACE</a:t>
            </a:r>
            <a:r>
              <a:rPr spc="-110" dirty="0"/>
              <a:t> </a:t>
            </a:r>
            <a:r>
              <a:rPr spc="-10" dirty="0"/>
              <a:t>DISCOUNT</a:t>
            </a:r>
          </a:p>
        </p:txBody>
      </p:sp>
      <p:pic>
        <p:nvPicPr>
          <p:cNvPr id="3" name="object 3"/>
          <p:cNvPicPr/>
          <p:nvPr/>
        </p:nvPicPr>
        <p:blipFill>
          <a:blip r:embed="rId2" cstate="print"/>
          <a:stretch>
            <a:fillRect/>
          </a:stretch>
        </p:blipFill>
        <p:spPr>
          <a:xfrm>
            <a:off x="11024616" y="5620511"/>
            <a:ext cx="880871" cy="882395"/>
          </a:xfrm>
          <a:prstGeom prst="rect">
            <a:avLst/>
          </a:prstGeom>
        </p:spPr>
      </p:pic>
      <p:pic>
        <p:nvPicPr>
          <p:cNvPr id="4" name="object 4"/>
          <p:cNvPicPr/>
          <p:nvPr/>
        </p:nvPicPr>
        <p:blipFill>
          <a:blip r:embed="rId3" cstate="print"/>
          <a:stretch>
            <a:fillRect/>
          </a:stretch>
        </p:blipFill>
        <p:spPr>
          <a:xfrm>
            <a:off x="7235952" y="1487424"/>
            <a:ext cx="4145267" cy="3992929"/>
          </a:xfrm>
          <a:prstGeom prst="rect">
            <a:avLst/>
          </a:prstGeom>
        </p:spPr>
      </p:pic>
      <p:sp>
        <p:nvSpPr>
          <p:cNvPr id="5" name="object 5"/>
          <p:cNvSpPr txBox="1"/>
          <p:nvPr/>
        </p:nvSpPr>
        <p:spPr>
          <a:xfrm>
            <a:off x="485310" y="1485023"/>
            <a:ext cx="6019165" cy="4102100"/>
          </a:xfrm>
          <a:prstGeom prst="rect">
            <a:avLst/>
          </a:prstGeom>
        </p:spPr>
        <p:txBody>
          <a:bodyPr vert="horz" wrap="square" lIns="0" tIns="38735" rIns="0" bIns="0" rtlCol="0">
            <a:spAutoFit/>
          </a:bodyPr>
          <a:lstStyle/>
          <a:p>
            <a:pPr marL="241300" marR="5080" indent="-228600">
              <a:lnSpc>
                <a:spcPts val="1620"/>
              </a:lnSpc>
              <a:spcBef>
                <a:spcPts val="305"/>
              </a:spcBef>
              <a:buFont typeface="Wingdings"/>
              <a:buChar char=""/>
              <a:tabLst>
                <a:tab pos="241300" algn="l"/>
              </a:tabLst>
            </a:pPr>
            <a:r>
              <a:rPr sz="1500" dirty="0">
                <a:solidFill>
                  <a:srgbClr val="FFFFFF"/>
                </a:solidFill>
                <a:latin typeface="Calibri"/>
                <a:cs typeface="Calibri"/>
              </a:rPr>
              <a:t>City</a:t>
            </a:r>
            <a:r>
              <a:rPr sz="1500" spc="-35" dirty="0">
                <a:solidFill>
                  <a:srgbClr val="FFFFFF"/>
                </a:solidFill>
                <a:latin typeface="Calibri"/>
                <a:cs typeface="Calibri"/>
              </a:rPr>
              <a:t> </a:t>
            </a:r>
            <a:r>
              <a:rPr sz="1500" dirty="0">
                <a:solidFill>
                  <a:srgbClr val="FFFFFF"/>
                </a:solidFill>
                <a:latin typeface="Calibri"/>
                <a:cs typeface="Calibri"/>
              </a:rPr>
              <a:t>of</a:t>
            </a:r>
            <a:r>
              <a:rPr sz="1500" spc="-25" dirty="0">
                <a:solidFill>
                  <a:srgbClr val="FFFFFF"/>
                </a:solidFill>
                <a:latin typeface="Calibri"/>
                <a:cs typeface="Calibri"/>
              </a:rPr>
              <a:t> </a:t>
            </a:r>
            <a:r>
              <a:rPr sz="1500" dirty="0">
                <a:solidFill>
                  <a:srgbClr val="FFFFFF"/>
                </a:solidFill>
                <a:latin typeface="Calibri"/>
                <a:cs typeface="Calibri"/>
              </a:rPr>
              <a:t>Amesbury</a:t>
            </a:r>
            <a:r>
              <a:rPr sz="1500" spc="280" dirty="0">
                <a:solidFill>
                  <a:srgbClr val="FFFFFF"/>
                </a:solidFill>
                <a:latin typeface="Calibri"/>
                <a:cs typeface="Calibri"/>
              </a:rPr>
              <a:t> </a:t>
            </a:r>
            <a:r>
              <a:rPr sz="1500" dirty="0">
                <a:solidFill>
                  <a:srgbClr val="FFFFFF"/>
                </a:solidFill>
                <a:latin typeface="Calibri"/>
                <a:cs typeface="Calibri"/>
              </a:rPr>
              <a:t>currently</a:t>
            </a:r>
            <a:r>
              <a:rPr sz="1500" spc="280" dirty="0">
                <a:solidFill>
                  <a:srgbClr val="FFFFFF"/>
                </a:solidFill>
                <a:latin typeface="Calibri"/>
                <a:cs typeface="Calibri"/>
              </a:rPr>
              <a:t> </a:t>
            </a:r>
            <a:r>
              <a:rPr sz="1500" dirty="0">
                <a:solidFill>
                  <a:srgbClr val="FFFFFF"/>
                </a:solidFill>
                <a:latin typeface="Calibri"/>
                <a:cs typeface="Calibri"/>
              </a:rPr>
              <a:t>has</a:t>
            </a:r>
            <a:r>
              <a:rPr sz="1500" spc="-30" dirty="0">
                <a:solidFill>
                  <a:srgbClr val="FFFFFF"/>
                </a:solidFill>
                <a:latin typeface="Calibri"/>
                <a:cs typeface="Calibri"/>
              </a:rPr>
              <a:t> </a:t>
            </a:r>
            <a:r>
              <a:rPr sz="1500" dirty="0">
                <a:solidFill>
                  <a:srgbClr val="FFFFFF"/>
                </a:solidFill>
                <a:latin typeface="Calibri"/>
                <a:cs typeface="Calibri"/>
              </a:rPr>
              <a:t>no</a:t>
            </a:r>
            <a:r>
              <a:rPr sz="1500" spc="-35" dirty="0">
                <a:solidFill>
                  <a:srgbClr val="FFFFFF"/>
                </a:solidFill>
                <a:latin typeface="Calibri"/>
                <a:cs typeface="Calibri"/>
              </a:rPr>
              <a:t> </a:t>
            </a:r>
            <a:r>
              <a:rPr sz="1500" dirty="0">
                <a:solidFill>
                  <a:srgbClr val="FFFFFF"/>
                </a:solidFill>
                <a:latin typeface="Calibri"/>
                <a:cs typeface="Calibri"/>
              </a:rPr>
              <a:t>property</a:t>
            </a:r>
            <a:r>
              <a:rPr sz="1500" spc="-45" dirty="0">
                <a:solidFill>
                  <a:srgbClr val="FFFFFF"/>
                </a:solidFill>
                <a:latin typeface="Calibri"/>
                <a:cs typeface="Calibri"/>
              </a:rPr>
              <a:t> </a:t>
            </a:r>
            <a:r>
              <a:rPr sz="1500" dirty="0">
                <a:solidFill>
                  <a:srgbClr val="FFFFFF"/>
                </a:solidFill>
                <a:latin typeface="Calibri"/>
                <a:cs typeface="Calibri"/>
              </a:rPr>
              <a:t>classified</a:t>
            </a:r>
            <a:r>
              <a:rPr sz="1500" spc="-10" dirty="0">
                <a:solidFill>
                  <a:srgbClr val="FFFFFF"/>
                </a:solidFill>
                <a:latin typeface="Calibri"/>
                <a:cs typeface="Calibri"/>
              </a:rPr>
              <a:t> </a:t>
            </a:r>
            <a:r>
              <a:rPr sz="1500" dirty="0">
                <a:solidFill>
                  <a:srgbClr val="FFFFFF"/>
                </a:solidFill>
                <a:latin typeface="Calibri"/>
                <a:cs typeface="Calibri"/>
              </a:rPr>
              <a:t>as</a:t>
            </a:r>
            <a:r>
              <a:rPr sz="1500" spc="-35" dirty="0">
                <a:solidFill>
                  <a:srgbClr val="FFFFFF"/>
                </a:solidFill>
                <a:latin typeface="Calibri"/>
                <a:cs typeface="Calibri"/>
              </a:rPr>
              <a:t> </a:t>
            </a:r>
            <a:r>
              <a:rPr sz="1500" dirty="0">
                <a:solidFill>
                  <a:srgbClr val="FFFFFF"/>
                </a:solidFill>
                <a:latin typeface="Calibri"/>
                <a:cs typeface="Calibri"/>
              </a:rPr>
              <a:t>Open</a:t>
            </a:r>
            <a:r>
              <a:rPr sz="1500" spc="-35" dirty="0">
                <a:solidFill>
                  <a:srgbClr val="FFFFFF"/>
                </a:solidFill>
                <a:latin typeface="Calibri"/>
                <a:cs typeface="Calibri"/>
              </a:rPr>
              <a:t> </a:t>
            </a:r>
            <a:r>
              <a:rPr sz="1500" dirty="0">
                <a:solidFill>
                  <a:srgbClr val="FFFFFF"/>
                </a:solidFill>
                <a:latin typeface="Calibri"/>
                <a:cs typeface="Calibri"/>
              </a:rPr>
              <a:t>Space.</a:t>
            </a:r>
            <a:r>
              <a:rPr sz="1500" spc="295" dirty="0">
                <a:solidFill>
                  <a:srgbClr val="FFFFFF"/>
                </a:solidFill>
                <a:latin typeface="Calibri"/>
                <a:cs typeface="Calibri"/>
              </a:rPr>
              <a:t> </a:t>
            </a:r>
            <a:r>
              <a:rPr sz="1500" spc="-25" dirty="0">
                <a:solidFill>
                  <a:srgbClr val="FFFFFF"/>
                </a:solidFill>
                <a:latin typeface="Calibri"/>
                <a:cs typeface="Calibri"/>
              </a:rPr>
              <a:t>The </a:t>
            </a:r>
            <a:r>
              <a:rPr sz="1500" spc="-10" dirty="0">
                <a:solidFill>
                  <a:srgbClr val="FFFFFF"/>
                </a:solidFill>
                <a:latin typeface="Calibri"/>
                <a:cs typeface="Calibri"/>
              </a:rPr>
              <a:t>establishment</a:t>
            </a:r>
            <a:r>
              <a:rPr sz="1500" spc="-25" dirty="0">
                <a:solidFill>
                  <a:srgbClr val="FFFFFF"/>
                </a:solidFill>
                <a:latin typeface="Calibri"/>
                <a:cs typeface="Calibri"/>
              </a:rPr>
              <a:t> </a:t>
            </a:r>
            <a:r>
              <a:rPr sz="1500" dirty="0">
                <a:solidFill>
                  <a:srgbClr val="FFFFFF"/>
                </a:solidFill>
                <a:latin typeface="Calibri"/>
                <a:cs typeface="Calibri"/>
              </a:rPr>
              <a:t>of</a:t>
            </a:r>
            <a:r>
              <a:rPr sz="1500" spc="-10" dirty="0">
                <a:solidFill>
                  <a:srgbClr val="FFFFFF"/>
                </a:solidFill>
                <a:latin typeface="Calibri"/>
                <a:cs typeface="Calibri"/>
              </a:rPr>
              <a:t> </a:t>
            </a:r>
            <a:r>
              <a:rPr sz="1500" dirty="0">
                <a:solidFill>
                  <a:srgbClr val="FFFFFF"/>
                </a:solidFill>
                <a:latin typeface="Calibri"/>
                <a:cs typeface="Calibri"/>
              </a:rPr>
              <a:t>this</a:t>
            </a:r>
            <a:r>
              <a:rPr sz="1500" spc="-10" dirty="0">
                <a:solidFill>
                  <a:srgbClr val="FFFFFF"/>
                </a:solidFill>
                <a:latin typeface="Calibri"/>
                <a:cs typeface="Calibri"/>
              </a:rPr>
              <a:t> </a:t>
            </a:r>
            <a:r>
              <a:rPr sz="1500" dirty="0">
                <a:solidFill>
                  <a:srgbClr val="FFFFFF"/>
                </a:solidFill>
                <a:latin typeface="Calibri"/>
                <a:cs typeface="Calibri"/>
              </a:rPr>
              <a:t>class</a:t>
            </a:r>
            <a:r>
              <a:rPr sz="1500" spc="-25" dirty="0">
                <a:solidFill>
                  <a:srgbClr val="FFFFFF"/>
                </a:solidFill>
                <a:latin typeface="Calibri"/>
                <a:cs typeface="Calibri"/>
              </a:rPr>
              <a:t> </a:t>
            </a:r>
            <a:r>
              <a:rPr sz="1500" dirty="0">
                <a:solidFill>
                  <a:srgbClr val="FFFFFF"/>
                </a:solidFill>
                <a:latin typeface="Calibri"/>
                <a:cs typeface="Calibri"/>
              </a:rPr>
              <a:t>of property</a:t>
            </a:r>
            <a:r>
              <a:rPr sz="1500" spc="-30" dirty="0">
                <a:solidFill>
                  <a:srgbClr val="FFFFFF"/>
                </a:solidFill>
                <a:latin typeface="Calibri"/>
                <a:cs typeface="Calibri"/>
              </a:rPr>
              <a:t> </a:t>
            </a:r>
            <a:r>
              <a:rPr sz="1500" dirty="0">
                <a:solidFill>
                  <a:srgbClr val="FFFFFF"/>
                </a:solidFill>
                <a:latin typeface="Calibri"/>
                <a:cs typeface="Calibri"/>
              </a:rPr>
              <a:t>is</a:t>
            </a:r>
            <a:r>
              <a:rPr sz="1500" spc="-15" dirty="0">
                <a:solidFill>
                  <a:srgbClr val="FFFFFF"/>
                </a:solidFill>
                <a:latin typeface="Calibri"/>
                <a:cs typeface="Calibri"/>
              </a:rPr>
              <a:t> </a:t>
            </a:r>
            <a:r>
              <a:rPr sz="1500" dirty="0">
                <a:solidFill>
                  <a:srgbClr val="FFFFFF"/>
                </a:solidFill>
                <a:latin typeface="Calibri"/>
                <a:cs typeface="Calibri"/>
              </a:rPr>
              <a:t>the</a:t>
            </a:r>
            <a:r>
              <a:rPr sz="1500" spc="-15" dirty="0">
                <a:solidFill>
                  <a:srgbClr val="FFFFFF"/>
                </a:solidFill>
                <a:latin typeface="Calibri"/>
                <a:cs typeface="Calibri"/>
              </a:rPr>
              <a:t> </a:t>
            </a:r>
            <a:r>
              <a:rPr sz="1500" spc="-10" dirty="0">
                <a:solidFill>
                  <a:srgbClr val="FFFFFF"/>
                </a:solidFill>
                <a:latin typeface="Calibri"/>
                <a:cs typeface="Calibri"/>
              </a:rPr>
              <a:t>responsibility</a:t>
            </a:r>
            <a:r>
              <a:rPr sz="1500" spc="-30" dirty="0">
                <a:solidFill>
                  <a:srgbClr val="FFFFFF"/>
                </a:solidFill>
                <a:latin typeface="Calibri"/>
                <a:cs typeface="Calibri"/>
              </a:rPr>
              <a:t> </a:t>
            </a:r>
            <a:r>
              <a:rPr sz="1500" dirty="0">
                <a:solidFill>
                  <a:srgbClr val="FFFFFF"/>
                </a:solidFill>
                <a:latin typeface="Calibri"/>
                <a:cs typeface="Calibri"/>
              </a:rPr>
              <a:t>of</a:t>
            </a:r>
            <a:r>
              <a:rPr sz="1500" spc="-5" dirty="0">
                <a:solidFill>
                  <a:srgbClr val="FFFFFF"/>
                </a:solidFill>
                <a:latin typeface="Calibri"/>
                <a:cs typeface="Calibri"/>
              </a:rPr>
              <a:t> </a:t>
            </a:r>
            <a:r>
              <a:rPr sz="1500" dirty="0">
                <a:solidFill>
                  <a:srgbClr val="FFFFFF"/>
                </a:solidFill>
                <a:latin typeface="Calibri"/>
                <a:cs typeface="Calibri"/>
              </a:rPr>
              <a:t>the</a:t>
            </a:r>
            <a:r>
              <a:rPr sz="1500" spc="-15" dirty="0">
                <a:solidFill>
                  <a:srgbClr val="FFFFFF"/>
                </a:solidFill>
                <a:latin typeface="Calibri"/>
                <a:cs typeface="Calibri"/>
              </a:rPr>
              <a:t> </a:t>
            </a:r>
            <a:r>
              <a:rPr sz="1500" dirty="0">
                <a:solidFill>
                  <a:srgbClr val="FFFFFF"/>
                </a:solidFill>
                <a:latin typeface="Calibri"/>
                <a:cs typeface="Calibri"/>
              </a:rPr>
              <a:t>Board</a:t>
            </a:r>
            <a:r>
              <a:rPr sz="1500" spc="-30" dirty="0">
                <a:solidFill>
                  <a:srgbClr val="FFFFFF"/>
                </a:solidFill>
                <a:latin typeface="Calibri"/>
                <a:cs typeface="Calibri"/>
              </a:rPr>
              <a:t> </a:t>
            </a:r>
            <a:r>
              <a:rPr sz="1500" spc="-25" dirty="0">
                <a:solidFill>
                  <a:srgbClr val="FFFFFF"/>
                </a:solidFill>
                <a:latin typeface="Calibri"/>
                <a:cs typeface="Calibri"/>
              </a:rPr>
              <a:t>of </a:t>
            </a:r>
            <a:r>
              <a:rPr sz="1500" spc="-10" dirty="0">
                <a:solidFill>
                  <a:srgbClr val="FFFFFF"/>
                </a:solidFill>
                <a:latin typeface="Calibri"/>
                <a:cs typeface="Calibri"/>
              </a:rPr>
              <a:t>Assessors</a:t>
            </a:r>
            <a:endParaRPr sz="1500" dirty="0">
              <a:latin typeface="Calibri"/>
              <a:cs typeface="Calibri"/>
            </a:endParaRPr>
          </a:p>
          <a:p>
            <a:pPr>
              <a:lnSpc>
                <a:spcPct val="100000"/>
              </a:lnSpc>
              <a:spcBef>
                <a:spcPts val="1789"/>
              </a:spcBef>
              <a:buClr>
                <a:srgbClr val="FFFFFF"/>
              </a:buClr>
              <a:buFont typeface="Wingdings"/>
              <a:buChar char=""/>
            </a:pPr>
            <a:endParaRPr sz="1500" dirty="0">
              <a:latin typeface="Calibri"/>
              <a:cs typeface="Calibri"/>
            </a:endParaRPr>
          </a:p>
          <a:p>
            <a:pPr marL="241300" marR="6350" indent="-228600">
              <a:lnSpc>
                <a:spcPts val="1620"/>
              </a:lnSpc>
              <a:buFont typeface="Wingdings"/>
              <a:buChar char=""/>
              <a:tabLst>
                <a:tab pos="241300" algn="l"/>
              </a:tabLst>
            </a:pPr>
            <a:r>
              <a:rPr sz="1500" dirty="0">
                <a:solidFill>
                  <a:srgbClr val="FFFFFF"/>
                </a:solidFill>
                <a:latin typeface="Calibri"/>
                <a:cs typeface="Calibri"/>
              </a:rPr>
              <a:t>The</a:t>
            </a:r>
            <a:r>
              <a:rPr sz="1500" spc="-15" dirty="0">
                <a:solidFill>
                  <a:srgbClr val="FFFFFF"/>
                </a:solidFill>
                <a:latin typeface="Calibri"/>
                <a:cs typeface="Calibri"/>
              </a:rPr>
              <a:t> </a:t>
            </a:r>
            <a:r>
              <a:rPr sz="1500" spc="-10" dirty="0">
                <a:solidFill>
                  <a:srgbClr val="FFFFFF"/>
                </a:solidFill>
                <a:latin typeface="Calibri"/>
                <a:cs typeface="Calibri"/>
              </a:rPr>
              <a:t>definition</a:t>
            </a:r>
            <a:r>
              <a:rPr sz="1500" spc="-20" dirty="0">
                <a:solidFill>
                  <a:srgbClr val="FFFFFF"/>
                </a:solidFill>
                <a:latin typeface="Calibri"/>
                <a:cs typeface="Calibri"/>
              </a:rPr>
              <a:t> </a:t>
            </a:r>
            <a:r>
              <a:rPr sz="1500" dirty="0">
                <a:solidFill>
                  <a:srgbClr val="FFFFFF"/>
                </a:solidFill>
                <a:latin typeface="Calibri"/>
                <a:cs typeface="Calibri"/>
              </a:rPr>
              <a:t>is</a:t>
            </a:r>
            <a:r>
              <a:rPr sz="1500" spc="5" dirty="0">
                <a:solidFill>
                  <a:srgbClr val="FFFFFF"/>
                </a:solidFill>
                <a:latin typeface="Calibri"/>
                <a:cs typeface="Calibri"/>
              </a:rPr>
              <a:t> </a:t>
            </a:r>
            <a:r>
              <a:rPr sz="1500" dirty="0">
                <a:solidFill>
                  <a:srgbClr val="FFFFFF"/>
                </a:solidFill>
                <a:latin typeface="Calibri"/>
                <a:cs typeface="Calibri"/>
              </a:rPr>
              <a:t>land</a:t>
            </a:r>
            <a:r>
              <a:rPr sz="1500" spc="-20" dirty="0">
                <a:solidFill>
                  <a:srgbClr val="FFFFFF"/>
                </a:solidFill>
                <a:latin typeface="Calibri"/>
                <a:cs typeface="Calibri"/>
              </a:rPr>
              <a:t> </a:t>
            </a:r>
            <a:r>
              <a:rPr sz="1500" spc="-10" dirty="0">
                <a:solidFill>
                  <a:srgbClr val="FFFFFF"/>
                </a:solidFill>
                <a:latin typeface="Calibri"/>
                <a:cs typeface="Calibri"/>
              </a:rPr>
              <a:t>maintained</a:t>
            </a:r>
            <a:r>
              <a:rPr sz="1500" spc="-30" dirty="0">
                <a:solidFill>
                  <a:srgbClr val="FFFFFF"/>
                </a:solidFill>
                <a:latin typeface="Calibri"/>
                <a:cs typeface="Calibri"/>
              </a:rPr>
              <a:t> </a:t>
            </a:r>
            <a:r>
              <a:rPr sz="1500" dirty="0">
                <a:solidFill>
                  <a:srgbClr val="FFFFFF"/>
                </a:solidFill>
                <a:latin typeface="Calibri"/>
                <a:cs typeface="Calibri"/>
              </a:rPr>
              <a:t>in</a:t>
            </a:r>
            <a:r>
              <a:rPr sz="1500" spc="-5" dirty="0">
                <a:solidFill>
                  <a:srgbClr val="FFFFFF"/>
                </a:solidFill>
                <a:latin typeface="Calibri"/>
                <a:cs typeface="Calibri"/>
              </a:rPr>
              <a:t> </a:t>
            </a:r>
            <a:r>
              <a:rPr sz="1500" dirty="0">
                <a:solidFill>
                  <a:srgbClr val="FFFFFF"/>
                </a:solidFill>
                <a:latin typeface="Calibri"/>
                <a:cs typeface="Calibri"/>
              </a:rPr>
              <a:t>an</a:t>
            </a:r>
            <a:r>
              <a:rPr sz="1500" spc="-20" dirty="0">
                <a:solidFill>
                  <a:srgbClr val="FFFFFF"/>
                </a:solidFill>
                <a:latin typeface="Calibri"/>
                <a:cs typeface="Calibri"/>
              </a:rPr>
              <a:t> </a:t>
            </a:r>
            <a:r>
              <a:rPr sz="1500" dirty="0">
                <a:solidFill>
                  <a:srgbClr val="FFFFFF"/>
                </a:solidFill>
                <a:latin typeface="Calibri"/>
                <a:cs typeface="Calibri"/>
              </a:rPr>
              <a:t>open or</a:t>
            </a:r>
            <a:r>
              <a:rPr sz="1500" spc="-20" dirty="0">
                <a:solidFill>
                  <a:srgbClr val="FFFFFF"/>
                </a:solidFill>
                <a:latin typeface="Calibri"/>
                <a:cs typeface="Calibri"/>
              </a:rPr>
              <a:t> </a:t>
            </a:r>
            <a:r>
              <a:rPr sz="1500" spc="-10" dirty="0">
                <a:solidFill>
                  <a:srgbClr val="FFFFFF"/>
                </a:solidFill>
                <a:latin typeface="Calibri"/>
                <a:cs typeface="Calibri"/>
              </a:rPr>
              <a:t>natural</a:t>
            </a:r>
            <a:r>
              <a:rPr sz="1500" spc="-30" dirty="0">
                <a:solidFill>
                  <a:srgbClr val="FFFFFF"/>
                </a:solidFill>
                <a:latin typeface="Calibri"/>
                <a:cs typeface="Calibri"/>
              </a:rPr>
              <a:t> </a:t>
            </a:r>
            <a:r>
              <a:rPr sz="1500" dirty="0">
                <a:solidFill>
                  <a:srgbClr val="FFFFFF"/>
                </a:solidFill>
                <a:latin typeface="Calibri"/>
                <a:cs typeface="Calibri"/>
              </a:rPr>
              <a:t>condition</a:t>
            </a:r>
            <a:r>
              <a:rPr sz="1500" spc="-30" dirty="0">
                <a:solidFill>
                  <a:srgbClr val="FFFFFF"/>
                </a:solidFill>
                <a:latin typeface="Calibri"/>
                <a:cs typeface="Calibri"/>
              </a:rPr>
              <a:t> </a:t>
            </a:r>
            <a:r>
              <a:rPr sz="1500" spc="-20" dirty="0">
                <a:solidFill>
                  <a:srgbClr val="FFFFFF"/>
                </a:solidFill>
                <a:latin typeface="Calibri"/>
                <a:cs typeface="Calibri"/>
              </a:rPr>
              <a:t>that </a:t>
            </a:r>
            <a:r>
              <a:rPr sz="1500" spc="-10" dirty="0">
                <a:solidFill>
                  <a:srgbClr val="FFFFFF"/>
                </a:solidFill>
                <a:latin typeface="Calibri"/>
                <a:cs typeface="Calibri"/>
              </a:rPr>
              <a:t>contributes</a:t>
            </a:r>
            <a:r>
              <a:rPr sz="1500" spc="-50" dirty="0">
                <a:solidFill>
                  <a:srgbClr val="FFFFFF"/>
                </a:solidFill>
                <a:latin typeface="Calibri"/>
                <a:cs typeface="Calibri"/>
              </a:rPr>
              <a:t> </a:t>
            </a:r>
            <a:r>
              <a:rPr sz="1500" dirty="0">
                <a:solidFill>
                  <a:srgbClr val="FFFFFF"/>
                </a:solidFill>
                <a:latin typeface="Calibri"/>
                <a:cs typeface="Calibri"/>
              </a:rPr>
              <a:t>to</a:t>
            </a:r>
            <a:r>
              <a:rPr sz="1500" spc="-35" dirty="0">
                <a:solidFill>
                  <a:srgbClr val="FFFFFF"/>
                </a:solidFill>
                <a:latin typeface="Calibri"/>
                <a:cs typeface="Calibri"/>
              </a:rPr>
              <a:t> </a:t>
            </a:r>
            <a:r>
              <a:rPr sz="1500" dirty="0">
                <a:solidFill>
                  <a:srgbClr val="FFFFFF"/>
                </a:solidFill>
                <a:latin typeface="Calibri"/>
                <a:cs typeface="Calibri"/>
              </a:rPr>
              <a:t>the</a:t>
            </a:r>
            <a:r>
              <a:rPr sz="1500" spc="-30" dirty="0">
                <a:solidFill>
                  <a:srgbClr val="FFFFFF"/>
                </a:solidFill>
                <a:latin typeface="Calibri"/>
                <a:cs typeface="Calibri"/>
              </a:rPr>
              <a:t> </a:t>
            </a:r>
            <a:r>
              <a:rPr sz="1500" dirty="0">
                <a:solidFill>
                  <a:srgbClr val="FFFFFF"/>
                </a:solidFill>
                <a:latin typeface="Calibri"/>
                <a:cs typeface="Calibri"/>
              </a:rPr>
              <a:t>benefit</a:t>
            </a:r>
            <a:r>
              <a:rPr sz="1500" spc="-10" dirty="0">
                <a:solidFill>
                  <a:srgbClr val="FFFFFF"/>
                </a:solidFill>
                <a:latin typeface="Calibri"/>
                <a:cs typeface="Calibri"/>
              </a:rPr>
              <a:t> </a:t>
            </a:r>
            <a:r>
              <a:rPr sz="1500" dirty="0">
                <a:solidFill>
                  <a:srgbClr val="FFFFFF"/>
                </a:solidFill>
                <a:latin typeface="Calibri"/>
                <a:cs typeface="Calibri"/>
              </a:rPr>
              <a:t>and</a:t>
            </a:r>
            <a:r>
              <a:rPr sz="1500" spc="-45" dirty="0">
                <a:solidFill>
                  <a:srgbClr val="FFFFFF"/>
                </a:solidFill>
                <a:latin typeface="Calibri"/>
                <a:cs typeface="Calibri"/>
              </a:rPr>
              <a:t> </a:t>
            </a:r>
            <a:r>
              <a:rPr sz="1500" dirty="0">
                <a:solidFill>
                  <a:srgbClr val="FFFFFF"/>
                </a:solidFill>
                <a:latin typeface="Calibri"/>
                <a:cs typeface="Calibri"/>
              </a:rPr>
              <a:t>enjoyment</a:t>
            </a:r>
            <a:r>
              <a:rPr sz="1500" spc="-20" dirty="0">
                <a:solidFill>
                  <a:srgbClr val="FFFFFF"/>
                </a:solidFill>
                <a:latin typeface="Calibri"/>
                <a:cs typeface="Calibri"/>
              </a:rPr>
              <a:t> </a:t>
            </a:r>
            <a:r>
              <a:rPr sz="1500" dirty="0">
                <a:solidFill>
                  <a:srgbClr val="FFFFFF"/>
                </a:solidFill>
                <a:latin typeface="Calibri"/>
                <a:cs typeface="Calibri"/>
              </a:rPr>
              <a:t>of</a:t>
            </a:r>
            <a:r>
              <a:rPr sz="1500" spc="-25" dirty="0">
                <a:solidFill>
                  <a:srgbClr val="FFFFFF"/>
                </a:solidFill>
                <a:latin typeface="Calibri"/>
                <a:cs typeface="Calibri"/>
              </a:rPr>
              <a:t> </a:t>
            </a:r>
            <a:r>
              <a:rPr sz="1500" dirty="0">
                <a:solidFill>
                  <a:srgbClr val="FFFFFF"/>
                </a:solidFill>
                <a:latin typeface="Calibri"/>
                <a:cs typeface="Calibri"/>
              </a:rPr>
              <a:t>the</a:t>
            </a:r>
            <a:r>
              <a:rPr sz="1500" spc="-30" dirty="0">
                <a:solidFill>
                  <a:srgbClr val="FFFFFF"/>
                </a:solidFill>
                <a:latin typeface="Calibri"/>
                <a:cs typeface="Calibri"/>
              </a:rPr>
              <a:t> </a:t>
            </a:r>
            <a:r>
              <a:rPr sz="1500" dirty="0">
                <a:solidFill>
                  <a:srgbClr val="FFFFFF"/>
                </a:solidFill>
                <a:latin typeface="Calibri"/>
                <a:cs typeface="Calibri"/>
              </a:rPr>
              <a:t>public.</a:t>
            </a:r>
            <a:r>
              <a:rPr sz="1500" spc="280" dirty="0">
                <a:solidFill>
                  <a:srgbClr val="FFFFFF"/>
                </a:solidFill>
                <a:latin typeface="Calibri"/>
                <a:cs typeface="Calibri"/>
              </a:rPr>
              <a:t> </a:t>
            </a:r>
            <a:r>
              <a:rPr sz="1500" dirty="0">
                <a:solidFill>
                  <a:srgbClr val="FFFFFF"/>
                </a:solidFill>
                <a:latin typeface="Calibri"/>
                <a:cs typeface="Calibri"/>
              </a:rPr>
              <a:t>Open</a:t>
            </a:r>
            <a:r>
              <a:rPr sz="1500" spc="-35" dirty="0">
                <a:solidFill>
                  <a:srgbClr val="FFFFFF"/>
                </a:solidFill>
                <a:latin typeface="Calibri"/>
                <a:cs typeface="Calibri"/>
              </a:rPr>
              <a:t> </a:t>
            </a:r>
            <a:r>
              <a:rPr sz="1500" dirty="0">
                <a:solidFill>
                  <a:srgbClr val="FFFFFF"/>
                </a:solidFill>
                <a:latin typeface="Calibri"/>
                <a:cs typeface="Calibri"/>
              </a:rPr>
              <a:t>Space</a:t>
            </a:r>
            <a:r>
              <a:rPr sz="1500" spc="-30" dirty="0">
                <a:solidFill>
                  <a:srgbClr val="FFFFFF"/>
                </a:solidFill>
                <a:latin typeface="Calibri"/>
                <a:cs typeface="Calibri"/>
              </a:rPr>
              <a:t> </a:t>
            </a:r>
            <a:r>
              <a:rPr sz="1500" spc="-20" dirty="0">
                <a:solidFill>
                  <a:srgbClr val="FFFFFF"/>
                </a:solidFill>
                <a:latin typeface="Calibri"/>
                <a:cs typeface="Calibri"/>
              </a:rPr>
              <a:t>does </a:t>
            </a:r>
            <a:r>
              <a:rPr sz="1500" dirty="0">
                <a:solidFill>
                  <a:srgbClr val="FFFFFF"/>
                </a:solidFill>
                <a:latin typeface="Calibri"/>
                <a:cs typeface="Calibri"/>
              </a:rPr>
              <a:t>not</a:t>
            </a:r>
            <a:r>
              <a:rPr sz="1500" spc="-25" dirty="0">
                <a:solidFill>
                  <a:srgbClr val="FFFFFF"/>
                </a:solidFill>
                <a:latin typeface="Calibri"/>
                <a:cs typeface="Calibri"/>
              </a:rPr>
              <a:t> </a:t>
            </a:r>
            <a:r>
              <a:rPr sz="1500" dirty="0">
                <a:solidFill>
                  <a:srgbClr val="FFFFFF"/>
                </a:solidFill>
                <a:latin typeface="Calibri"/>
                <a:cs typeface="Calibri"/>
              </a:rPr>
              <a:t>include</a:t>
            </a:r>
            <a:r>
              <a:rPr sz="1500" spc="-25" dirty="0">
                <a:solidFill>
                  <a:srgbClr val="FFFFFF"/>
                </a:solidFill>
                <a:latin typeface="Calibri"/>
                <a:cs typeface="Calibri"/>
              </a:rPr>
              <a:t> </a:t>
            </a:r>
            <a:r>
              <a:rPr sz="1500" dirty="0">
                <a:solidFill>
                  <a:srgbClr val="FFFFFF"/>
                </a:solidFill>
                <a:latin typeface="Calibri"/>
                <a:cs typeface="Calibri"/>
              </a:rPr>
              <a:t>land</a:t>
            </a:r>
            <a:r>
              <a:rPr sz="1500" spc="-25" dirty="0">
                <a:solidFill>
                  <a:srgbClr val="FFFFFF"/>
                </a:solidFill>
                <a:latin typeface="Calibri"/>
                <a:cs typeface="Calibri"/>
              </a:rPr>
              <a:t> </a:t>
            </a:r>
            <a:r>
              <a:rPr sz="1500" spc="-10" dirty="0">
                <a:solidFill>
                  <a:srgbClr val="FFFFFF"/>
                </a:solidFill>
                <a:latin typeface="Calibri"/>
                <a:cs typeface="Calibri"/>
              </a:rPr>
              <a:t>taxable</a:t>
            </a:r>
            <a:r>
              <a:rPr sz="1500" spc="-30" dirty="0">
                <a:solidFill>
                  <a:srgbClr val="FFFFFF"/>
                </a:solidFill>
                <a:latin typeface="Calibri"/>
                <a:cs typeface="Calibri"/>
              </a:rPr>
              <a:t> </a:t>
            </a:r>
            <a:r>
              <a:rPr sz="1500" dirty="0">
                <a:solidFill>
                  <a:srgbClr val="FFFFFF"/>
                </a:solidFill>
                <a:latin typeface="Calibri"/>
                <a:cs typeface="Calibri"/>
              </a:rPr>
              <a:t>under</a:t>
            </a:r>
            <a:r>
              <a:rPr sz="1500" spc="-25" dirty="0">
                <a:solidFill>
                  <a:srgbClr val="FFFFFF"/>
                </a:solidFill>
                <a:latin typeface="Calibri"/>
                <a:cs typeface="Calibri"/>
              </a:rPr>
              <a:t> </a:t>
            </a:r>
            <a:r>
              <a:rPr sz="1500" dirty="0">
                <a:solidFill>
                  <a:srgbClr val="FFFFFF"/>
                </a:solidFill>
                <a:latin typeface="Calibri"/>
                <a:cs typeface="Calibri"/>
              </a:rPr>
              <a:t>permanent</a:t>
            </a:r>
            <a:r>
              <a:rPr sz="1500" spc="-25" dirty="0">
                <a:solidFill>
                  <a:srgbClr val="FFFFFF"/>
                </a:solidFill>
                <a:latin typeface="Calibri"/>
                <a:cs typeface="Calibri"/>
              </a:rPr>
              <a:t> </a:t>
            </a:r>
            <a:r>
              <a:rPr sz="1500" spc="-10" dirty="0">
                <a:solidFill>
                  <a:srgbClr val="FFFFFF"/>
                </a:solidFill>
                <a:latin typeface="Calibri"/>
                <a:cs typeface="Calibri"/>
              </a:rPr>
              <a:t>conservation</a:t>
            </a:r>
            <a:r>
              <a:rPr sz="1500" spc="-30" dirty="0">
                <a:solidFill>
                  <a:srgbClr val="FFFFFF"/>
                </a:solidFill>
                <a:latin typeface="Calibri"/>
                <a:cs typeface="Calibri"/>
              </a:rPr>
              <a:t> </a:t>
            </a:r>
            <a:r>
              <a:rPr sz="1500" spc="-10" dirty="0">
                <a:solidFill>
                  <a:srgbClr val="FFFFFF"/>
                </a:solidFill>
                <a:latin typeface="Calibri"/>
                <a:cs typeface="Calibri"/>
              </a:rPr>
              <a:t>restriction</a:t>
            </a:r>
            <a:r>
              <a:rPr sz="1500" spc="-25" dirty="0">
                <a:solidFill>
                  <a:srgbClr val="FFFFFF"/>
                </a:solidFill>
                <a:latin typeface="Calibri"/>
                <a:cs typeface="Calibri"/>
              </a:rPr>
              <a:t> </a:t>
            </a:r>
            <a:r>
              <a:rPr sz="1500" dirty="0">
                <a:solidFill>
                  <a:srgbClr val="FFFFFF"/>
                </a:solidFill>
                <a:latin typeface="Calibri"/>
                <a:cs typeface="Calibri"/>
              </a:rPr>
              <a:t>or</a:t>
            </a:r>
            <a:r>
              <a:rPr sz="1500" spc="-10" dirty="0">
                <a:solidFill>
                  <a:srgbClr val="FFFFFF"/>
                </a:solidFill>
                <a:latin typeface="Calibri"/>
                <a:cs typeface="Calibri"/>
              </a:rPr>
              <a:t> </a:t>
            </a:r>
            <a:r>
              <a:rPr sz="1500" spc="-20" dirty="0">
                <a:solidFill>
                  <a:srgbClr val="FFFFFF"/>
                </a:solidFill>
                <a:latin typeface="Calibri"/>
                <a:cs typeface="Calibri"/>
              </a:rPr>
              <a:t>used </a:t>
            </a:r>
            <a:r>
              <a:rPr sz="1500" dirty="0">
                <a:solidFill>
                  <a:srgbClr val="FFFFFF"/>
                </a:solidFill>
                <a:latin typeface="Calibri"/>
                <a:cs typeface="Calibri"/>
              </a:rPr>
              <a:t>to</a:t>
            </a:r>
            <a:r>
              <a:rPr sz="1500" spc="-45" dirty="0">
                <a:solidFill>
                  <a:srgbClr val="FFFFFF"/>
                </a:solidFill>
                <a:latin typeface="Calibri"/>
                <a:cs typeface="Calibri"/>
              </a:rPr>
              <a:t> </a:t>
            </a:r>
            <a:r>
              <a:rPr sz="1500" dirty="0">
                <a:solidFill>
                  <a:srgbClr val="FFFFFF"/>
                </a:solidFill>
                <a:latin typeface="Calibri"/>
                <a:cs typeface="Calibri"/>
              </a:rPr>
              <a:t>produce</a:t>
            </a:r>
            <a:r>
              <a:rPr sz="1500" spc="-45" dirty="0">
                <a:solidFill>
                  <a:srgbClr val="FFFFFF"/>
                </a:solidFill>
                <a:latin typeface="Calibri"/>
                <a:cs typeface="Calibri"/>
              </a:rPr>
              <a:t> </a:t>
            </a:r>
            <a:r>
              <a:rPr sz="1500" spc="-10" dirty="0">
                <a:solidFill>
                  <a:srgbClr val="FFFFFF"/>
                </a:solidFill>
                <a:latin typeface="Calibri"/>
                <a:cs typeface="Calibri"/>
              </a:rPr>
              <a:t>income.</a:t>
            </a:r>
            <a:endParaRPr sz="1500" dirty="0">
              <a:latin typeface="Calibri"/>
              <a:cs typeface="Calibri"/>
            </a:endParaRPr>
          </a:p>
          <a:p>
            <a:pPr>
              <a:lnSpc>
                <a:spcPct val="100000"/>
              </a:lnSpc>
              <a:spcBef>
                <a:spcPts val="1780"/>
              </a:spcBef>
              <a:buClr>
                <a:srgbClr val="FFFFFF"/>
              </a:buClr>
              <a:buFont typeface="Wingdings"/>
              <a:buChar char=""/>
            </a:pPr>
            <a:endParaRPr sz="1500" dirty="0">
              <a:latin typeface="Calibri"/>
              <a:cs typeface="Calibri"/>
            </a:endParaRPr>
          </a:p>
          <a:p>
            <a:pPr marL="241300" marR="15240" indent="-228600">
              <a:lnSpc>
                <a:spcPts val="1620"/>
              </a:lnSpc>
              <a:buFont typeface="Wingdings"/>
              <a:buChar char=""/>
              <a:tabLst>
                <a:tab pos="241300" algn="l"/>
              </a:tabLst>
            </a:pPr>
            <a:r>
              <a:rPr sz="1500" dirty="0">
                <a:solidFill>
                  <a:srgbClr val="FFFFFF"/>
                </a:solidFill>
                <a:latin typeface="Calibri"/>
                <a:cs typeface="Calibri"/>
              </a:rPr>
              <a:t>The</a:t>
            </a:r>
            <a:r>
              <a:rPr sz="1500" spc="-40" dirty="0">
                <a:solidFill>
                  <a:srgbClr val="FFFFFF"/>
                </a:solidFill>
                <a:latin typeface="Calibri"/>
                <a:cs typeface="Calibri"/>
              </a:rPr>
              <a:t> </a:t>
            </a:r>
            <a:r>
              <a:rPr sz="1500" dirty="0">
                <a:solidFill>
                  <a:srgbClr val="FFFFFF"/>
                </a:solidFill>
                <a:latin typeface="Calibri"/>
                <a:cs typeface="Calibri"/>
              </a:rPr>
              <a:t>Open</a:t>
            </a:r>
            <a:r>
              <a:rPr sz="1500" spc="-40" dirty="0">
                <a:solidFill>
                  <a:srgbClr val="FFFFFF"/>
                </a:solidFill>
                <a:latin typeface="Calibri"/>
                <a:cs typeface="Calibri"/>
              </a:rPr>
              <a:t> </a:t>
            </a:r>
            <a:r>
              <a:rPr sz="1500" dirty="0">
                <a:solidFill>
                  <a:srgbClr val="FFFFFF"/>
                </a:solidFill>
                <a:latin typeface="Calibri"/>
                <a:cs typeface="Calibri"/>
              </a:rPr>
              <a:t>Space</a:t>
            </a:r>
            <a:r>
              <a:rPr sz="1500" spc="-35" dirty="0">
                <a:solidFill>
                  <a:srgbClr val="FFFFFF"/>
                </a:solidFill>
                <a:latin typeface="Calibri"/>
                <a:cs typeface="Calibri"/>
              </a:rPr>
              <a:t> </a:t>
            </a:r>
            <a:r>
              <a:rPr sz="1500" dirty="0">
                <a:solidFill>
                  <a:srgbClr val="FFFFFF"/>
                </a:solidFill>
                <a:latin typeface="Calibri"/>
                <a:cs typeface="Calibri"/>
              </a:rPr>
              <a:t>Discount</a:t>
            </a:r>
            <a:r>
              <a:rPr sz="1500" spc="-40" dirty="0">
                <a:solidFill>
                  <a:srgbClr val="FFFFFF"/>
                </a:solidFill>
                <a:latin typeface="Calibri"/>
                <a:cs typeface="Calibri"/>
              </a:rPr>
              <a:t> </a:t>
            </a:r>
            <a:r>
              <a:rPr sz="1500" dirty="0">
                <a:solidFill>
                  <a:srgbClr val="FFFFFF"/>
                </a:solidFill>
                <a:latin typeface="Calibri"/>
                <a:cs typeface="Calibri"/>
              </a:rPr>
              <a:t>would</a:t>
            </a:r>
            <a:r>
              <a:rPr sz="1500" spc="-40" dirty="0">
                <a:solidFill>
                  <a:srgbClr val="FFFFFF"/>
                </a:solidFill>
                <a:latin typeface="Calibri"/>
                <a:cs typeface="Calibri"/>
              </a:rPr>
              <a:t> </a:t>
            </a:r>
            <a:r>
              <a:rPr sz="1500" dirty="0">
                <a:solidFill>
                  <a:srgbClr val="FFFFFF"/>
                </a:solidFill>
                <a:latin typeface="Calibri"/>
                <a:cs typeface="Calibri"/>
              </a:rPr>
              <a:t>allow</a:t>
            </a:r>
            <a:r>
              <a:rPr sz="1500" spc="-35" dirty="0">
                <a:solidFill>
                  <a:srgbClr val="FFFFFF"/>
                </a:solidFill>
                <a:latin typeface="Calibri"/>
                <a:cs typeface="Calibri"/>
              </a:rPr>
              <a:t> </a:t>
            </a:r>
            <a:r>
              <a:rPr sz="1500" dirty="0">
                <a:solidFill>
                  <a:srgbClr val="FFFFFF"/>
                </a:solidFill>
                <a:latin typeface="Calibri"/>
                <a:cs typeface="Calibri"/>
              </a:rPr>
              <a:t>for</a:t>
            </a:r>
            <a:r>
              <a:rPr sz="1500" spc="-25" dirty="0">
                <a:solidFill>
                  <a:srgbClr val="FFFFFF"/>
                </a:solidFill>
                <a:latin typeface="Calibri"/>
                <a:cs typeface="Calibri"/>
              </a:rPr>
              <a:t> </a:t>
            </a:r>
            <a:r>
              <a:rPr sz="1500" dirty="0">
                <a:solidFill>
                  <a:srgbClr val="FFFFFF"/>
                </a:solidFill>
                <a:latin typeface="Calibri"/>
                <a:cs typeface="Calibri"/>
              </a:rPr>
              <a:t>up</a:t>
            </a:r>
            <a:r>
              <a:rPr sz="1500" spc="-25" dirty="0">
                <a:solidFill>
                  <a:srgbClr val="FFFFFF"/>
                </a:solidFill>
                <a:latin typeface="Calibri"/>
                <a:cs typeface="Calibri"/>
              </a:rPr>
              <a:t> </a:t>
            </a:r>
            <a:r>
              <a:rPr sz="1500" dirty="0">
                <a:solidFill>
                  <a:srgbClr val="FFFFFF"/>
                </a:solidFill>
                <a:latin typeface="Calibri"/>
                <a:cs typeface="Calibri"/>
              </a:rPr>
              <a:t>to</a:t>
            </a:r>
            <a:r>
              <a:rPr sz="1500" spc="-40" dirty="0">
                <a:solidFill>
                  <a:srgbClr val="FFFFFF"/>
                </a:solidFill>
                <a:latin typeface="Calibri"/>
                <a:cs typeface="Calibri"/>
              </a:rPr>
              <a:t> </a:t>
            </a:r>
            <a:r>
              <a:rPr sz="1500" dirty="0">
                <a:solidFill>
                  <a:srgbClr val="FFFFFF"/>
                </a:solidFill>
                <a:latin typeface="Calibri"/>
                <a:cs typeface="Calibri"/>
              </a:rPr>
              <a:t>a</a:t>
            </a:r>
            <a:r>
              <a:rPr sz="1500" spc="-40" dirty="0">
                <a:solidFill>
                  <a:srgbClr val="FFFFFF"/>
                </a:solidFill>
                <a:latin typeface="Calibri"/>
                <a:cs typeface="Calibri"/>
              </a:rPr>
              <a:t> </a:t>
            </a:r>
            <a:r>
              <a:rPr sz="1500" dirty="0">
                <a:solidFill>
                  <a:srgbClr val="FFFFFF"/>
                </a:solidFill>
                <a:latin typeface="Calibri"/>
                <a:cs typeface="Calibri"/>
              </a:rPr>
              <a:t>25%</a:t>
            </a:r>
            <a:r>
              <a:rPr sz="1500" spc="-10" dirty="0">
                <a:solidFill>
                  <a:srgbClr val="FFFFFF"/>
                </a:solidFill>
                <a:latin typeface="Calibri"/>
                <a:cs typeface="Calibri"/>
              </a:rPr>
              <a:t> </a:t>
            </a:r>
            <a:r>
              <a:rPr sz="1500" dirty="0">
                <a:solidFill>
                  <a:srgbClr val="FFFFFF"/>
                </a:solidFill>
                <a:latin typeface="Calibri"/>
                <a:cs typeface="Calibri"/>
              </a:rPr>
              <a:t>discount.</a:t>
            </a:r>
            <a:r>
              <a:rPr sz="1500" spc="260" dirty="0">
                <a:solidFill>
                  <a:srgbClr val="FFFFFF"/>
                </a:solidFill>
                <a:latin typeface="Calibri"/>
                <a:cs typeface="Calibri"/>
              </a:rPr>
              <a:t> </a:t>
            </a:r>
            <a:r>
              <a:rPr sz="1500" spc="-25" dirty="0">
                <a:solidFill>
                  <a:srgbClr val="FFFFFF"/>
                </a:solidFill>
                <a:latin typeface="Calibri"/>
                <a:cs typeface="Calibri"/>
              </a:rPr>
              <a:t>The </a:t>
            </a:r>
            <a:r>
              <a:rPr sz="1500" dirty="0">
                <a:solidFill>
                  <a:srgbClr val="FFFFFF"/>
                </a:solidFill>
                <a:latin typeface="Calibri"/>
                <a:cs typeface="Calibri"/>
              </a:rPr>
              <a:t>adoption</a:t>
            </a:r>
            <a:r>
              <a:rPr sz="1500" spc="-55" dirty="0">
                <a:solidFill>
                  <a:srgbClr val="FFFFFF"/>
                </a:solidFill>
                <a:latin typeface="Calibri"/>
                <a:cs typeface="Calibri"/>
              </a:rPr>
              <a:t> </a:t>
            </a:r>
            <a:r>
              <a:rPr sz="1500" dirty="0">
                <a:solidFill>
                  <a:srgbClr val="FFFFFF"/>
                </a:solidFill>
                <a:latin typeface="Calibri"/>
                <a:cs typeface="Calibri"/>
              </a:rPr>
              <a:t>of</a:t>
            </a:r>
            <a:r>
              <a:rPr sz="1500" spc="-30" dirty="0">
                <a:solidFill>
                  <a:srgbClr val="FFFFFF"/>
                </a:solidFill>
                <a:latin typeface="Calibri"/>
                <a:cs typeface="Calibri"/>
              </a:rPr>
              <a:t> </a:t>
            </a:r>
            <a:r>
              <a:rPr sz="1500" dirty="0">
                <a:solidFill>
                  <a:srgbClr val="FFFFFF"/>
                </a:solidFill>
                <a:latin typeface="Calibri"/>
                <a:cs typeface="Calibri"/>
              </a:rPr>
              <a:t>an</a:t>
            </a:r>
            <a:r>
              <a:rPr sz="1500" spc="-45" dirty="0">
                <a:solidFill>
                  <a:srgbClr val="FFFFFF"/>
                </a:solidFill>
                <a:latin typeface="Calibri"/>
                <a:cs typeface="Calibri"/>
              </a:rPr>
              <a:t> </a:t>
            </a:r>
            <a:r>
              <a:rPr sz="1500" dirty="0">
                <a:solidFill>
                  <a:srgbClr val="FFFFFF"/>
                </a:solidFill>
                <a:latin typeface="Calibri"/>
                <a:cs typeface="Calibri"/>
              </a:rPr>
              <a:t>open</a:t>
            </a:r>
            <a:r>
              <a:rPr sz="1500" spc="-30" dirty="0">
                <a:solidFill>
                  <a:srgbClr val="FFFFFF"/>
                </a:solidFill>
                <a:latin typeface="Calibri"/>
                <a:cs typeface="Calibri"/>
              </a:rPr>
              <a:t> </a:t>
            </a:r>
            <a:r>
              <a:rPr sz="1500" dirty="0">
                <a:solidFill>
                  <a:srgbClr val="FFFFFF"/>
                </a:solidFill>
                <a:latin typeface="Calibri"/>
                <a:cs typeface="Calibri"/>
              </a:rPr>
              <a:t>space</a:t>
            </a:r>
            <a:r>
              <a:rPr sz="1500" spc="-35" dirty="0">
                <a:solidFill>
                  <a:srgbClr val="FFFFFF"/>
                </a:solidFill>
                <a:latin typeface="Calibri"/>
                <a:cs typeface="Calibri"/>
              </a:rPr>
              <a:t> </a:t>
            </a:r>
            <a:r>
              <a:rPr sz="1500" dirty="0">
                <a:solidFill>
                  <a:srgbClr val="FFFFFF"/>
                </a:solidFill>
                <a:latin typeface="Calibri"/>
                <a:cs typeface="Calibri"/>
              </a:rPr>
              <a:t>discount</a:t>
            </a:r>
            <a:r>
              <a:rPr sz="1500" spc="-55" dirty="0">
                <a:solidFill>
                  <a:srgbClr val="FFFFFF"/>
                </a:solidFill>
                <a:latin typeface="Calibri"/>
                <a:cs typeface="Calibri"/>
              </a:rPr>
              <a:t> </a:t>
            </a:r>
            <a:r>
              <a:rPr sz="1500" dirty="0">
                <a:solidFill>
                  <a:srgbClr val="FFFFFF"/>
                </a:solidFill>
                <a:latin typeface="Calibri"/>
                <a:cs typeface="Calibri"/>
              </a:rPr>
              <a:t>lowers</a:t>
            </a:r>
            <a:r>
              <a:rPr sz="1500" spc="-35" dirty="0">
                <a:solidFill>
                  <a:srgbClr val="FFFFFF"/>
                </a:solidFill>
                <a:latin typeface="Calibri"/>
                <a:cs typeface="Calibri"/>
              </a:rPr>
              <a:t> </a:t>
            </a:r>
            <a:r>
              <a:rPr sz="1500" dirty="0">
                <a:solidFill>
                  <a:srgbClr val="FFFFFF"/>
                </a:solidFill>
                <a:latin typeface="Calibri"/>
                <a:cs typeface="Calibri"/>
              </a:rPr>
              <a:t>the</a:t>
            </a:r>
            <a:r>
              <a:rPr sz="1500" spc="-40" dirty="0">
                <a:solidFill>
                  <a:srgbClr val="FFFFFF"/>
                </a:solidFill>
                <a:latin typeface="Calibri"/>
                <a:cs typeface="Calibri"/>
              </a:rPr>
              <a:t> </a:t>
            </a:r>
            <a:r>
              <a:rPr sz="1500" dirty="0">
                <a:solidFill>
                  <a:srgbClr val="FFFFFF"/>
                </a:solidFill>
                <a:latin typeface="Calibri"/>
                <a:cs typeface="Calibri"/>
              </a:rPr>
              <a:t>open</a:t>
            </a:r>
            <a:r>
              <a:rPr sz="1500" spc="-40" dirty="0">
                <a:solidFill>
                  <a:srgbClr val="FFFFFF"/>
                </a:solidFill>
                <a:latin typeface="Calibri"/>
                <a:cs typeface="Calibri"/>
              </a:rPr>
              <a:t> </a:t>
            </a:r>
            <a:r>
              <a:rPr sz="1500" dirty="0">
                <a:solidFill>
                  <a:srgbClr val="FFFFFF"/>
                </a:solidFill>
                <a:latin typeface="Calibri"/>
                <a:cs typeface="Calibri"/>
              </a:rPr>
              <a:t>space</a:t>
            </a:r>
            <a:r>
              <a:rPr sz="1500" spc="-40" dirty="0">
                <a:solidFill>
                  <a:srgbClr val="FFFFFF"/>
                </a:solidFill>
                <a:latin typeface="Calibri"/>
                <a:cs typeface="Calibri"/>
              </a:rPr>
              <a:t> </a:t>
            </a:r>
            <a:r>
              <a:rPr sz="1500" dirty="0">
                <a:solidFill>
                  <a:srgbClr val="FFFFFF"/>
                </a:solidFill>
                <a:latin typeface="Calibri"/>
                <a:cs typeface="Calibri"/>
              </a:rPr>
              <a:t>tax</a:t>
            </a:r>
            <a:r>
              <a:rPr sz="1500" spc="-30" dirty="0">
                <a:solidFill>
                  <a:srgbClr val="FFFFFF"/>
                </a:solidFill>
                <a:latin typeface="Calibri"/>
                <a:cs typeface="Calibri"/>
              </a:rPr>
              <a:t> </a:t>
            </a:r>
            <a:r>
              <a:rPr sz="1500" spc="-10" dirty="0">
                <a:solidFill>
                  <a:srgbClr val="FFFFFF"/>
                </a:solidFill>
                <a:latin typeface="Calibri"/>
                <a:cs typeface="Calibri"/>
              </a:rPr>
              <a:t>rate,</a:t>
            </a:r>
            <a:r>
              <a:rPr sz="1500" spc="-50" dirty="0">
                <a:solidFill>
                  <a:srgbClr val="FFFFFF"/>
                </a:solidFill>
                <a:latin typeface="Calibri"/>
                <a:cs typeface="Calibri"/>
              </a:rPr>
              <a:t> </a:t>
            </a:r>
            <a:r>
              <a:rPr sz="1500" spc="-10" dirty="0">
                <a:solidFill>
                  <a:srgbClr val="FFFFFF"/>
                </a:solidFill>
                <a:latin typeface="Calibri"/>
                <a:cs typeface="Calibri"/>
              </a:rPr>
              <a:t>those taxes</a:t>
            </a:r>
            <a:r>
              <a:rPr sz="1500" spc="-35" dirty="0">
                <a:solidFill>
                  <a:srgbClr val="FFFFFF"/>
                </a:solidFill>
                <a:latin typeface="Calibri"/>
                <a:cs typeface="Calibri"/>
              </a:rPr>
              <a:t> </a:t>
            </a:r>
            <a:r>
              <a:rPr sz="1500" dirty="0">
                <a:solidFill>
                  <a:srgbClr val="FFFFFF"/>
                </a:solidFill>
                <a:latin typeface="Calibri"/>
                <a:cs typeface="Calibri"/>
              </a:rPr>
              <a:t>are</a:t>
            </a:r>
            <a:r>
              <a:rPr sz="1500" spc="-40" dirty="0">
                <a:solidFill>
                  <a:srgbClr val="FFFFFF"/>
                </a:solidFill>
                <a:latin typeface="Calibri"/>
                <a:cs typeface="Calibri"/>
              </a:rPr>
              <a:t> </a:t>
            </a:r>
            <a:r>
              <a:rPr sz="1500" dirty="0">
                <a:solidFill>
                  <a:srgbClr val="FFFFFF"/>
                </a:solidFill>
                <a:latin typeface="Calibri"/>
                <a:cs typeface="Calibri"/>
              </a:rPr>
              <a:t>shifted</a:t>
            </a:r>
            <a:r>
              <a:rPr sz="1500" spc="-30" dirty="0">
                <a:solidFill>
                  <a:srgbClr val="FFFFFF"/>
                </a:solidFill>
                <a:latin typeface="Calibri"/>
                <a:cs typeface="Calibri"/>
              </a:rPr>
              <a:t> </a:t>
            </a:r>
            <a:r>
              <a:rPr sz="1500" dirty="0">
                <a:solidFill>
                  <a:srgbClr val="FFFFFF"/>
                </a:solidFill>
                <a:latin typeface="Calibri"/>
                <a:cs typeface="Calibri"/>
              </a:rPr>
              <a:t>to</a:t>
            </a:r>
            <a:r>
              <a:rPr sz="1500" spc="-45" dirty="0">
                <a:solidFill>
                  <a:srgbClr val="FFFFFF"/>
                </a:solidFill>
                <a:latin typeface="Calibri"/>
                <a:cs typeface="Calibri"/>
              </a:rPr>
              <a:t> </a:t>
            </a:r>
            <a:r>
              <a:rPr sz="1500" dirty="0">
                <a:solidFill>
                  <a:srgbClr val="FFFFFF"/>
                </a:solidFill>
                <a:latin typeface="Calibri"/>
                <a:cs typeface="Calibri"/>
              </a:rPr>
              <a:t>the</a:t>
            </a:r>
            <a:r>
              <a:rPr sz="1500" spc="-40" dirty="0">
                <a:solidFill>
                  <a:srgbClr val="FFFFFF"/>
                </a:solidFill>
                <a:latin typeface="Calibri"/>
                <a:cs typeface="Calibri"/>
              </a:rPr>
              <a:t> </a:t>
            </a:r>
            <a:r>
              <a:rPr sz="1500" dirty="0">
                <a:solidFill>
                  <a:srgbClr val="FFFFFF"/>
                </a:solidFill>
                <a:latin typeface="Calibri"/>
                <a:cs typeface="Calibri"/>
              </a:rPr>
              <a:t>residential</a:t>
            </a:r>
            <a:r>
              <a:rPr sz="1500" spc="-30" dirty="0">
                <a:solidFill>
                  <a:srgbClr val="FFFFFF"/>
                </a:solidFill>
                <a:latin typeface="Calibri"/>
                <a:cs typeface="Calibri"/>
              </a:rPr>
              <a:t> </a:t>
            </a:r>
            <a:r>
              <a:rPr sz="1500" dirty="0">
                <a:solidFill>
                  <a:srgbClr val="FFFFFF"/>
                </a:solidFill>
                <a:latin typeface="Calibri"/>
                <a:cs typeface="Calibri"/>
              </a:rPr>
              <a:t>class</a:t>
            </a:r>
            <a:r>
              <a:rPr sz="1500" spc="-40" dirty="0">
                <a:solidFill>
                  <a:srgbClr val="FFFFFF"/>
                </a:solidFill>
                <a:latin typeface="Calibri"/>
                <a:cs typeface="Calibri"/>
              </a:rPr>
              <a:t> </a:t>
            </a:r>
            <a:r>
              <a:rPr sz="1500" dirty="0">
                <a:solidFill>
                  <a:srgbClr val="FFFFFF"/>
                </a:solidFill>
                <a:latin typeface="Calibri"/>
                <a:cs typeface="Calibri"/>
              </a:rPr>
              <a:t>alone</a:t>
            </a:r>
            <a:r>
              <a:rPr sz="1500" spc="-40" dirty="0">
                <a:solidFill>
                  <a:srgbClr val="FFFFFF"/>
                </a:solidFill>
                <a:latin typeface="Calibri"/>
                <a:cs typeface="Calibri"/>
              </a:rPr>
              <a:t> </a:t>
            </a:r>
            <a:r>
              <a:rPr sz="1500" dirty="0">
                <a:solidFill>
                  <a:srgbClr val="FFFFFF"/>
                </a:solidFill>
                <a:latin typeface="Calibri"/>
                <a:cs typeface="Calibri"/>
              </a:rPr>
              <a:t>meaning</a:t>
            </a:r>
            <a:r>
              <a:rPr sz="1500" spc="-45" dirty="0">
                <a:solidFill>
                  <a:srgbClr val="FFFFFF"/>
                </a:solidFill>
                <a:latin typeface="Calibri"/>
                <a:cs typeface="Calibri"/>
              </a:rPr>
              <a:t> </a:t>
            </a:r>
            <a:r>
              <a:rPr sz="1500" dirty="0">
                <a:solidFill>
                  <a:srgbClr val="FFFFFF"/>
                </a:solidFill>
                <a:latin typeface="Calibri"/>
                <a:cs typeface="Calibri"/>
              </a:rPr>
              <a:t>a</a:t>
            </a:r>
            <a:r>
              <a:rPr sz="1500" spc="-45" dirty="0">
                <a:solidFill>
                  <a:srgbClr val="FFFFFF"/>
                </a:solidFill>
                <a:latin typeface="Calibri"/>
                <a:cs typeface="Calibri"/>
              </a:rPr>
              <a:t> </a:t>
            </a:r>
            <a:r>
              <a:rPr sz="1500" dirty="0">
                <a:solidFill>
                  <a:srgbClr val="FFFFFF"/>
                </a:solidFill>
                <a:latin typeface="Calibri"/>
                <a:cs typeface="Calibri"/>
              </a:rPr>
              <a:t>higher</a:t>
            </a:r>
            <a:r>
              <a:rPr sz="1500" spc="-40" dirty="0">
                <a:solidFill>
                  <a:srgbClr val="FFFFFF"/>
                </a:solidFill>
                <a:latin typeface="Calibri"/>
                <a:cs typeface="Calibri"/>
              </a:rPr>
              <a:t> </a:t>
            </a:r>
            <a:r>
              <a:rPr sz="1500" spc="-10" dirty="0">
                <a:solidFill>
                  <a:srgbClr val="FFFFFF"/>
                </a:solidFill>
                <a:latin typeface="Calibri"/>
                <a:cs typeface="Calibri"/>
              </a:rPr>
              <a:t>residential </a:t>
            </a:r>
            <a:r>
              <a:rPr sz="1500" dirty="0">
                <a:solidFill>
                  <a:srgbClr val="FFFFFF"/>
                </a:solidFill>
                <a:latin typeface="Calibri"/>
                <a:cs typeface="Calibri"/>
              </a:rPr>
              <a:t>tax</a:t>
            </a:r>
            <a:r>
              <a:rPr sz="1500" spc="-45" dirty="0">
                <a:solidFill>
                  <a:srgbClr val="FFFFFF"/>
                </a:solidFill>
                <a:latin typeface="Calibri"/>
                <a:cs typeface="Calibri"/>
              </a:rPr>
              <a:t> </a:t>
            </a:r>
            <a:r>
              <a:rPr sz="1500" spc="-10" dirty="0">
                <a:solidFill>
                  <a:srgbClr val="FFFFFF"/>
                </a:solidFill>
                <a:latin typeface="Calibri"/>
                <a:cs typeface="Calibri"/>
              </a:rPr>
              <a:t>rate.</a:t>
            </a:r>
            <a:endParaRPr sz="1500" dirty="0">
              <a:latin typeface="Calibri"/>
              <a:cs typeface="Calibri"/>
            </a:endParaRPr>
          </a:p>
          <a:p>
            <a:pPr>
              <a:lnSpc>
                <a:spcPct val="100000"/>
              </a:lnSpc>
              <a:spcBef>
                <a:spcPts val="1795"/>
              </a:spcBef>
            </a:pPr>
            <a:endParaRPr sz="1500" dirty="0">
              <a:latin typeface="Calibri"/>
              <a:cs typeface="Calibri"/>
            </a:endParaRPr>
          </a:p>
          <a:p>
            <a:pPr marL="12700" marR="120014">
              <a:lnSpc>
                <a:spcPts val="1620"/>
              </a:lnSpc>
            </a:pPr>
            <a:r>
              <a:rPr sz="1500" dirty="0">
                <a:solidFill>
                  <a:srgbClr val="FFFFFF"/>
                </a:solidFill>
                <a:latin typeface="Calibri"/>
                <a:cs typeface="Calibri"/>
              </a:rPr>
              <a:t>Again,</a:t>
            </a:r>
            <a:r>
              <a:rPr sz="1500" spc="-50" dirty="0">
                <a:solidFill>
                  <a:srgbClr val="FFFFFF"/>
                </a:solidFill>
                <a:latin typeface="Calibri"/>
                <a:cs typeface="Calibri"/>
              </a:rPr>
              <a:t> </a:t>
            </a:r>
            <a:r>
              <a:rPr sz="1500" dirty="0">
                <a:solidFill>
                  <a:srgbClr val="FFFFFF"/>
                </a:solidFill>
                <a:latin typeface="Calibri"/>
                <a:cs typeface="Calibri"/>
              </a:rPr>
              <a:t>since</a:t>
            </a:r>
            <a:r>
              <a:rPr sz="1500" spc="-20" dirty="0">
                <a:solidFill>
                  <a:srgbClr val="FFFFFF"/>
                </a:solidFill>
                <a:latin typeface="Calibri"/>
                <a:cs typeface="Calibri"/>
              </a:rPr>
              <a:t> </a:t>
            </a:r>
            <a:r>
              <a:rPr sz="1500" dirty="0">
                <a:solidFill>
                  <a:srgbClr val="FFFFFF"/>
                </a:solidFill>
                <a:latin typeface="Calibri"/>
                <a:cs typeface="Calibri"/>
              </a:rPr>
              <a:t>there</a:t>
            </a:r>
            <a:r>
              <a:rPr sz="1500" spc="-30" dirty="0">
                <a:solidFill>
                  <a:srgbClr val="FFFFFF"/>
                </a:solidFill>
                <a:latin typeface="Calibri"/>
                <a:cs typeface="Calibri"/>
              </a:rPr>
              <a:t> </a:t>
            </a:r>
            <a:r>
              <a:rPr sz="1500" dirty="0">
                <a:solidFill>
                  <a:srgbClr val="FFFFFF"/>
                </a:solidFill>
                <a:latin typeface="Calibri"/>
                <a:cs typeface="Calibri"/>
              </a:rPr>
              <a:t>is</a:t>
            </a:r>
            <a:r>
              <a:rPr sz="1500" spc="-10" dirty="0">
                <a:solidFill>
                  <a:srgbClr val="FFFFFF"/>
                </a:solidFill>
                <a:latin typeface="Calibri"/>
                <a:cs typeface="Calibri"/>
              </a:rPr>
              <a:t> </a:t>
            </a:r>
            <a:r>
              <a:rPr sz="1500" dirty="0">
                <a:solidFill>
                  <a:srgbClr val="FFFFFF"/>
                </a:solidFill>
                <a:latin typeface="Calibri"/>
                <a:cs typeface="Calibri"/>
              </a:rPr>
              <a:t>no</a:t>
            </a:r>
            <a:r>
              <a:rPr sz="1500" spc="-40" dirty="0">
                <a:solidFill>
                  <a:srgbClr val="FFFFFF"/>
                </a:solidFill>
                <a:latin typeface="Calibri"/>
                <a:cs typeface="Calibri"/>
              </a:rPr>
              <a:t> </a:t>
            </a:r>
            <a:r>
              <a:rPr sz="1500" dirty="0">
                <a:solidFill>
                  <a:srgbClr val="FFFFFF"/>
                </a:solidFill>
                <a:latin typeface="Calibri"/>
                <a:cs typeface="Calibri"/>
              </a:rPr>
              <a:t>Open</a:t>
            </a:r>
            <a:r>
              <a:rPr sz="1500" spc="-35" dirty="0">
                <a:solidFill>
                  <a:srgbClr val="FFFFFF"/>
                </a:solidFill>
                <a:latin typeface="Calibri"/>
                <a:cs typeface="Calibri"/>
              </a:rPr>
              <a:t> </a:t>
            </a:r>
            <a:r>
              <a:rPr sz="1500" dirty="0">
                <a:solidFill>
                  <a:srgbClr val="FFFFFF"/>
                </a:solidFill>
                <a:latin typeface="Calibri"/>
                <a:cs typeface="Calibri"/>
              </a:rPr>
              <a:t>Space</a:t>
            </a:r>
            <a:r>
              <a:rPr sz="1500" spc="-30" dirty="0">
                <a:solidFill>
                  <a:srgbClr val="FFFFFF"/>
                </a:solidFill>
                <a:latin typeface="Calibri"/>
                <a:cs typeface="Calibri"/>
              </a:rPr>
              <a:t> </a:t>
            </a:r>
            <a:r>
              <a:rPr sz="1500" dirty="0">
                <a:solidFill>
                  <a:srgbClr val="FFFFFF"/>
                </a:solidFill>
                <a:latin typeface="Calibri"/>
                <a:cs typeface="Calibri"/>
              </a:rPr>
              <a:t>in</a:t>
            </a:r>
            <a:r>
              <a:rPr sz="1500" spc="-20" dirty="0">
                <a:solidFill>
                  <a:srgbClr val="FFFFFF"/>
                </a:solidFill>
                <a:latin typeface="Calibri"/>
                <a:cs typeface="Calibri"/>
              </a:rPr>
              <a:t> </a:t>
            </a:r>
            <a:r>
              <a:rPr sz="1500" dirty="0">
                <a:solidFill>
                  <a:srgbClr val="FFFFFF"/>
                </a:solidFill>
                <a:latin typeface="Calibri"/>
                <a:cs typeface="Calibri"/>
              </a:rPr>
              <a:t>the</a:t>
            </a:r>
            <a:r>
              <a:rPr sz="1500" spc="-30" dirty="0">
                <a:solidFill>
                  <a:srgbClr val="FFFFFF"/>
                </a:solidFill>
                <a:latin typeface="Calibri"/>
                <a:cs typeface="Calibri"/>
              </a:rPr>
              <a:t> </a:t>
            </a:r>
            <a:r>
              <a:rPr sz="1500" dirty="0">
                <a:solidFill>
                  <a:srgbClr val="FFFFFF"/>
                </a:solidFill>
                <a:latin typeface="Calibri"/>
                <a:cs typeface="Calibri"/>
              </a:rPr>
              <a:t>City</a:t>
            </a:r>
            <a:r>
              <a:rPr sz="1500" spc="-35" dirty="0">
                <a:solidFill>
                  <a:srgbClr val="FFFFFF"/>
                </a:solidFill>
                <a:latin typeface="Calibri"/>
                <a:cs typeface="Calibri"/>
              </a:rPr>
              <a:t> </a:t>
            </a:r>
            <a:r>
              <a:rPr sz="1500" dirty="0">
                <a:solidFill>
                  <a:srgbClr val="FFFFFF"/>
                </a:solidFill>
                <a:latin typeface="Calibri"/>
                <a:cs typeface="Calibri"/>
              </a:rPr>
              <a:t>of</a:t>
            </a:r>
            <a:r>
              <a:rPr sz="1500" spc="-30" dirty="0">
                <a:solidFill>
                  <a:srgbClr val="FFFFFF"/>
                </a:solidFill>
                <a:latin typeface="Calibri"/>
                <a:cs typeface="Calibri"/>
              </a:rPr>
              <a:t> </a:t>
            </a:r>
            <a:r>
              <a:rPr sz="1500" spc="-10" dirty="0">
                <a:solidFill>
                  <a:srgbClr val="FFFFFF"/>
                </a:solidFill>
                <a:latin typeface="Calibri"/>
                <a:cs typeface="Calibri"/>
              </a:rPr>
              <a:t>Amesbury,</a:t>
            </a:r>
            <a:r>
              <a:rPr sz="1500" spc="-40" dirty="0">
                <a:solidFill>
                  <a:srgbClr val="FFFFFF"/>
                </a:solidFill>
                <a:latin typeface="Calibri"/>
                <a:cs typeface="Calibri"/>
              </a:rPr>
              <a:t> </a:t>
            </a:r>
            <a:r>
              <a:rPr sz="1500" dirty="0">
                <a:solidFill>
                  <a:srgbClr val="FFFFFF"/>
                </a:solidFill>
                <a:latin typeface="Calibri"/>
                <a:cs typeface="Calibri"/>
              </a:rPr>
              <a:t>the</a:t>
            </a:r>
            <a:r>
              <a:rPr sz="1500" spc="-30" dirty="0">
                <a:solidFill>
                  <a:srgbClr val="FFFFFF"/>
                </a:solidFill>
                <a:latin typeface="Calibri"/>
                <a:cs typeface="Calibri"/>
              </a:rPr>
              <a:t> </a:t>
            </a:r>
            <a:r>
              <a:rPr sz="1500" dirty="0">
                <a:solidFill>
                  <a:srgbClr val="FFFFFF"/>
                </a:solidFill>
                <a:latin typeface="Calibri"/>
                <a:cs typeface="Calibri"/>
              </a:rPr>
              <a:t>adoption</a:t>
            </a:r>
            <a:r>
              <a:rPr sz="1500" spc="-45" dirty="0">
                <a:solidFill>
                  <a:srgbClr val="FFFFFF"/>
                </a:solidFill>
                <a:latin typeface="Calibri"/>
                <a:cs typeface="Calibri"/>
              </a:rPr>
              <a:t> </a:t>
            </a:r>
            <a:r>
              <a:rPr sz="1500" spc="-25" dirty="0">
                <a:solidFill>
                  <a:srgbClr val="FFFFFF"/>
                </a:solidFill>
                <a:latin typeface="Calibri"/>
                <a:cs typeface="Calibri"/>
              </a:rPr>
              <a:t>of </a:t>
            </a:r>
            <a:r>
              <a:rPr sz="1500" dirty="0">
                <a:solidFill>
                  <a:srgbClr val="FFFFFF"/>
                </a:solidFill>
                <a:latin typeface="Calibri"/>
                <a:cs typeface="Calibri"/>
              </a:rPr>
              <a:t>an</a:t>
            </a:r>
            <a:r>
              <a:rPr sz="1500" spc="-50" dirty="0">
                <a:solidFill>
                  <a:srgbClr val="FFFFFF"/>
                </a:solidFill>
                <a:latin typeface="Calibri"/>
                <a:cs typeface="Calibri"/>
              </a:rPr>
              <a:t> </a:t>
            </a:r>
            <a:r>
              <a:rPr sz="1500" dirty="0">
                <a:solidFill>
                  <a:srgbClr val="FFFFFF"/>
                </a:solidFill>
                <a:latin typeface="Calibri"/>
                <a:cs typeface="Calibri"/>
              </a:rPr>
              <a:t>open</a:t>
            </a:r>
            <a:r>
              <a:rPr sz="1500" spc="-35" dirty="0">
                <a:solidFill>
                  <a:srgbClr val="FFFFFF"/>
                </a:solidFill>
                <a:latin typeface="Calibri"/>
                <a:cs typeface="Calibri"/>
              </a:rPr>
              <a:t> </a:t>
            </a:r>
            <a:r>
              <a:rPr sz="1500" dirty="0">
                <a:solidFill>
                  <a:srgbClr val="FFFFFF"/>
                </a:solidFill>
                <a:latin typeface="Calibri"/>
                <a:cs typeface="Calibri"/>
              </a:rPr>
              <a:t>space</a:t>
            </a:r>
            <a:r>
              <a:rPr sz="1500" spc="-50" dirty="0">
                <a:solidFill>
                  <a:srgbClr val="FFFFFF"/>
                </a:solidFill>
                <a:latin typeface="Calibri"/>
                <a:cs typeface="Calibri"/>
              </a:rPr>
              <a:t> </a:t>
            </a:r>
            <a:r>
              <a:rPr sz="1500" dirty="0">
                <a:solidFill>
                  <a:srgbClr val="FFFFFF"/>
                </a:solidFill>
                <a:latin typeface="Calibri"/>
                <a:cs typeface="Calibri"/>
              </a:rPr>
              <a:t>discount</a:t>
            </a:r>
            <a:r>
              <a:rPr sz="1500" spc="-45" dirty="0">
                <a:solidFill>
                  <a:srgbClr val="FFFFFF"/>
                </a:solidFill>
                <a:latin typeface="Calibri"/>
                <a:cs typeface="Calibri"/>
              </a:rPr>
              <a:t> </a:t>
            </a:r>
            <a:r>
              <a:rPr sz="1500" dirty="0">
                <a:solidFill>
                  <a:srgbClr val="FFFFFF"/>
                </a:solidFill>
                <a:latin typeface="Calibri"/>
                <a:cs typeface="Calibri"/>
              </a:rPr>
              <a:t>would</a:t>
            </a:r>
            <a:r>
              <a:rPr sz="1500" spc="-50" dirty="0">
                <a:solidFill>
                  <a:srgbClr val="FFFFFF"/>
                </a:solidFill>
                <a:latin typeface="Calibri"/>
                <a:cs typeface="Calibri"/>
              </a:rPr>
              <a:t> </a:t>
            </a:r>
            <a:r>
              <a:rPr sz="1500" dirty="0">
                <a:solidFill>
                  <a:srgbClr val="FFFFFF"/>
                </a:solidFill>
                <a:latin typeface="Calibri"/>
                <a:cs typeface="Calibri"/>
              </a:rPr>
              <a:t>fail</a:t>
            </a:r>
            <a:r>
              <a:rPr sz="1500" spc="-30" dirty="0">
                <a:solidFill>
                  <a:srgbClr val="FFFFFF"/>
                </a:solidFill>
                <a:latin typeface="Calibri"/>
                <a:cs typeface="Calibri"/>
              </a:rPr>
              <a:t> </a:t>
            </a:r>
            <a:r>
              <a:rPr sz="1500" dirty="0">
                <a:solidFill>
                  <a:srgbClr val="FFFFFF"/>
                </a:solidFill>
                <a:latin typeface="Calibri"/>
                <a:cs typeface="Calibri"/>
              </a:rPr>
              <a:t>to</a:t>
            </a:r>
            <a:r>
              <a:rPr sz="1500" spc="-50" dirty="0">
                <a:solidFill>
                  <a:srgbClr val="FFFFFF"/>
                </a:solidFill>
                <a:latin typeface="Calibri"/>
                <a:cs typeface="Calibri"/>
              </a:rPr>
              <a:t> </a:t>
            </a:r>
            <a:r>
              <a:rPr sz="1500" dirty="0">
                <a:solidFill>
                  <a:srgbClr val="FFFFFF"/>
                </a:solidFill>
                <a:latin typeface="Calibri"/>
                <a:cs typeface="Calibri"/>
              </a:rPr>
              <a:t>provide</a:t>
            </a:r>
            <a:r>
              <a:rPr sz="1500" spc="-30" dirty="0">
                <a:solidFill>
                  <a:srgbClr val="FFFFFF"/>
                </a:solidFill>
                <a:latin typeface="Calibri"/>
                <a:cs typeface="Calibri"/>
              </a:rPr>
              <a:t> </a:t>
            </a:r>
            <a:r>
              <a:rPr sz="1500" dirty="0">
                <a:solidFill>
                  <a:srgbClr val="FFFFFF"/>
                </a:solidFill>
                <a:latin typeface="Calibri"/>
                <a:cs typeface="Calibri"/>
              </a:rPr>
              <a:t>any</a:t>
            </a:r>
            <a:r>
              <a:rPr sz="1500" spc="-55" dirty="0">
                <a:solidFill>
                  <a:srgbClr val="FFFFFF"/>
                </a:solidFill>
                <a:latin typeface="Calibri"/>
                <a:cs typeface="Calibri"/>
              </a:rPr>
              <a:t> </a:t>
            </a:r>
            <a:r>
              <a:rPr sz="1500" spc="-10" dirty="0">
                <a:solidFill>
                  <a:srgbClr val="FFFFFF"/>
                </a:solidFill>
                <a:latin typeface="Calibri"/>
                <a:cs typeface="Calibri"/>
              </a:rPr>
              <a:t>taxpayer</a:t>
            </a:r>
            <a:r>
              <a:rPr sz="1500" spc="-55" dirty="0">
                <a:solidFill>
                  <a:srgbClr val="FFFFFF"/>
                </a:solidFill>
                <a:latin typeface="Calibri"/>
                <a:cs typeface="Calibri"/>
              </a:rPr>
              <a:t> </a:t>
            </a:r>
            <a:r>
              <a:rPr sz="1500" spc="-10" dirty="0">
                <a:solidFill>
                  <a:srgbClr val="FFFFFF"/>
                </a:solidFill>
                <a:latin typeface="Calibri"/>
                <a:cs typeface="Calibri"/>
              </a:rPr>
              <a:t>benefit.</a:t>
            </a:r>
            <a:endParaRPr sz="15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152" y="0"/>
            <a:ext cx="12118975" cy="6858000"/>
          </a:xfrm>
          <a:custGeom>
            <a:avLst/>
            <a:gdLst/>
            <a:ahLst/>
            <a:cxnLst/>
            <a:rect l="l" t="t" r="r" b="b"/>
            <a:pathLst>
              <a:path w="12118975" h="6858000">
                <a:moveTo>
                  <a:pt x="12118848" y="0"/>
                </a:moveTo>
                <a:lnTo>
                  <a:pt x="0" y="0"/>
                </a:lnTo>
                <a:lnTo>
                  <a:pt x="0" y="6858000"/>
                </a:lnTo>
                <a:lnTo>
                  <a:pt x="12118848" y="6858000"/>
                </a:lnTo>
                <a:lnTo>
                  <a:pt x="12118848" y="0"/>
                </a:lnTo>
                <a:close/>
              </a:path>
            </a:pathLst>
          </a:custGeom>
          <a:solidFill>
            <a:srgbClr val="0D2745"/>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86884" rIns="0" bIns="0" rtlCol="0">
            <a:spAutoFit/>
          </a:bodyPr>
          <a:lstStyle/>
          <a:p>
            <a:pPr marL="654685">
              <a:lnSpc>
                <a:spcPct val="100000"/>
              </a:lnSpc>
              <a:spcBef>
                <a:spcPts val="100"/>
              </a:spcBef>
            </a:pPr>
            <a:r>
              <a:rPr dirty="0"/>
              <a:t>3)</a:t>
            </a:r>
            <a:r>
              <a:rPr spc="-85" dirty="0"/>
              <a:t> </a:t>
            </a:r>
            <a:r>
              <a:rPr dirty="0"/>
              <a:t>RESIDENTIAL</a:t>
            </a:r>
            <a:r>
              <a:rPr spc="-75" dirty="0"/>
              <a:t> </a:t>
            </a:r>
            <a:r>
              <a:rPr spc="-10" dirty="0"/>
              <a:t>EXEMPTION</a:t>
            </a:r>
          </a:p>
        </p:txBody>
      </p:sp>
      <p:pic>
        <p:nvPicPr>
          <p:cNvPr id="4" name="object 4"/>
          <p:cNvPicPr/>
          <p:nvPr/>
        </p:nvPicPr>
        <p:blipFill>
          <a:blip r:embed="rId2" cstate="print"/>
          <a:stretch>
            <a:fillRect/>
          </a:stretch>
        </p:blipFill>
        <p:spPr>
          <a:xfrm>
            <a:off x="11024616" y="5620511"/>
            <a:ext cx="880871" cy="882395"/>
          </a:xfrm>
          <a:prstGeom prst="rect">
            <a:avLst/>
          </a:prstGeom>
        </p:spPr>
      </p:pic>
      <p:sp>
        <p:nvSpPr>
          <p:cNvPr id="5" name="object 5"/>
          <p:cNvSpPr txBox="1"/>
          <p:nvPr/>
        </p:nvSpPr>
        <p:spPr>
          <a:xfrm>
            <a:off x="2907230" y="1266553"/>
            <a:ext cx="8451850" cy="5095626"/>
          </a:xfrm>
          <a:prstGeom prst="rect">
            <a:avLst/>
          </a:prstGeom>
        </p:spPr>
        <p:txBody>
          <a:bodyPr vert="horz" wrap="square" lIns="0" tIns="108585" rIns="0" bIns="0" rtlCol="0">
            <a:spAutoFit/>
          </a:bodyPr>
          <a:lstStyle/>
          <a:p>
            <a:pPr marL="12700">
              <a:lnSpc>
                <a:spcPct val="100000"/>
              </a:lnSpc>
              <a:spcBef>
                <a:spcPts val="855"/>
              </a:spcBef>
            </a:pPr>
            <a:r>
              <a:rPr sz="2000" dirty="0">
                <a:solidFill>
                  <a:srgbClr val="FFFFFF"/>
                </a:solidFill>
                <a:latin typeface="Calibri"/>
                <a:cs typeface="Calibri"/>
              </a:rPr>
              <a:t>The</a:t>
            </a:r>
            <a:r>
              <a:rPr sz="2000" spc="-40" dirty="0">
                <a:solidFill>
                  <a:srgbClr val="FFFFFF"/>
                </a:solidFill>
                <a:latin typeface="Calibri"/>
                <a:cs typeface="Calibri"/>
              </a:rPr>
              <a:t> </a:t>
            </a:r>
            <a:r>
              <a:rPr sz="2000" spc="-10" dirty="0">
                <a:solidFill>
                  <a:srgbClr val="FFFFFF"/>
                </a:solidFill>
                <a:latin typeface="Calibri"/>
                <a:cs typeface="Calibri"/>
              </a:rPr>
              <a:t>residential</a:t>
            </a:r>
            <a:r>
              <a:rPr sz="2000" spc="-20" dirty="0">
                <a:solidFill>
                  <a:srgbClr val="FFFFFF"/>
                </a:solidFill>
                <a:latin typeface="Calibri"/>
                <a:cs typeface="Calibri"/>
              </a:rPr>
              <a:t> </a:t>
            </a:r>
            <a:r>
              <a:rPr sz="2000" spc="-10" dirty="0">
                <a:solidFill>
                  <a:srgbClr val="FFFFFF"/>
                </a:solidFill>
                <a:latin typeface="Calibri"/>
                <a:cs typeface="Calibri"/>
              </a:rPr>
              <a:t>exemption</a:t>
            </a:r>
            <a:r>
              <a:rPr sz="2000" spc="-35" dirty="0">
                <a:solidFill>
                  <a:srgbClr val="FFFFFF"/>
                </a:solidFill>
                <a:latin typeface="Calibri"/>
                <a:cs typeface="Calibri"/>
              </a:rPr>
              <a:t> </a:t>
            </a:r>
            <a:r>
              <a:rPr sz="2000" dirty="0">
                <a:solidFill>
                  <a:srgbClr val="FFFFFF"/>
                </a:solidFill>
                <a:latin typeface="Calibri"/>
                <a:cs typeface="Calibri"/>
              </a:rPr>
              <a:t>shifts</a:t>
            </a:r>
            <a:r>
              <a:rPr sz="2000" spc="-30" dirty="0">
                <a:solidFill>
                  <a:srgbClr val="FFFFFF"/>
                </a:solidFill>
                <a:latin typeface="Calibri"/>
                <a:cs typeface="Calibri"/>
              </a:rPr>
              <a:t> </a:t>
            </a:r>
            <a:r>
              <a:rPr sz="2000" dirty="0">
                <a:solidFill>
                  <a:srgbClr val="FFFFFF"/>
                </a:solidFill>
                <a:latin typeface="Calibri"/>
                <a:cs typeface="Calibri"/>
              </a:rPr>
              <a:t>the</a:t>
            </a:r>
            <a:r>
              <a:rPr sz="2000" spc="-40" dirty="0">
                <a:solidFill>
                  <a:srgbClr val="FFFFFF"/>
                </a:solidFill>
                <a:latin typeface="Calibri"/>
                <a:cs typeface="Calibri"/>
              </a:rPr>
              <a:t> </a:t>
            </a:r>
            <a:r>
              <a:rPr sz="2000" dirty="0">
                <a:solidFill>
                  <a:srgbClr val="FFFFFF"/>
                </a:solidFill>
                <a:latin typeface="Calibri"/>
                <a:cs typeface="Calibri"/>
              </a:rPr>
              <a:t>tax</a:t>
            </a:r>
            <a:r>
              <a:rPr sz="2000" spc="-45" dirty="0">
                <a:solidFill>
                  <a:srgbClr val="FFFFFF"/>
                </a:solidFill>
                <a:latin typeface="Calibri"/>
                <a:cs typeface="Calibri"/>
              </a:rPr>
              <a:t> </a:t>
            </a:r>
            <a:r>
              <a:rPr sz="2000" dirty="0">
                <a:solidFill>
                  <a:srgbClr val="FFFFFF"/>
                </a:solidFill>
                <a:latin typeface="Calibri"/>
                <a:cs typeface="Calibri"/>
              </a:rPr>
              <a:t>burden</a:t>
            </a:r>
            <a:r>
              <a:rPr sz="2000" spc="-55" dirty="0">
                <a:solidFill>
                  <a:srgbClr val="FFFFFF"/>
                </a:solidFill>
                <a:latin typeface="Calibri"/>
                <a:cs typeface="Calibri"/>
              </a:rPr>
              <a:t> </a:t>
            </a:r>
            <a:r>
              <a:rPr sz="2000" dirty="0">
                <a:solidFill>
                  <a:srgbClr val="FFFFFF"/>
                </a:solidFill>
                <a:latin typeface="Calibri"/>
                <a:cs typeface="Calibri"/>
              </a:rPr>
              <a:t>within</a:t>
            </a:r>
            <a:r>
              <a:rPr sz="2000" spc="-50" dirty="0">
                <a:solidFill>
                  <a:srgbClr val="FFFFFF"/>
                </a:solidFill>
                <a:latin typeface="Calibri"/>
                <a:cs typeface="Calibri"/>
              </a:rPr>
              <a:t> </a:t>
            </a:r>
            <a:r>
              <a:rPr sz="2000" dirty="0">
                <a:solidFill>
                  <a:srgbClr val="FFFFFF"/>
                </a:solidFill>
                <a:latin typeface="Calibri"/>
                <a:cs typeface="Calibri"/>
              </a:rPr>
              <a:t>the</a:t>
            </a:r>
            <a:r>
              <a:rPr sz="2000" spc="-40" dirty="0">
                <a:solidFill>
                  <a:srgbClr val="FFFFFF"/>
                </a:solidFill>
                <a:latin typeface="Calibri"/>
                <a:cs typeface="Calibri"/>
              </a:rPr>
              <a:t> </a:t>
            </a:r>
            <a:r>
              <a:rPr sz="2000" spc="-10" dirty="0">
                <a:solidFill>
                  <a:srgbClr val="FFFFFF"/>
                </a:solidFill>
                <a:latin typeface="Calibri"/>
                <a:cs typeface="Calibri"/>
              </a:rPr>
              <a:t>residential</a:t>
            </a:r>
            <a:r>
              <a:rPr sz="2000" spc="-20" dirty="0">
                <a:solidFill>
                  <a:srgbClr val="FFFFFF"/>
                </a:solidFill>
                <a:latin typeface="Calibri"/>
                <a:cs typeface="Calibri"/>
              </a:rPr>
              <a:t> </a:t>
            </a:r>
            <a:r>
              <a:rPr sz="2000" spc="-10" dirty="0">
                <a:solidFill>
                  <a:srgbClr val="FFFFFF"/>
                </a:solidFill>
                <a:latin typeface="Calibri"/>
                <a:cs typeface="Calibri"/>
              </a:rPr>
              <a:t>class.</a:t>
            </a:r>
            <a:endParaRPr sz="2000" dirty="0">
              <a:latin typeface="Calibri"/>
              <a:cs typeface="Calibri"/>
            </a:endParaRPr>
          </a:p>
          <a:p>
            <a:pPr marL="12700" marR="261620">
              <a:lnSpc>
                <a:spcPts val="2160"/>
              </a:lnSpc>
              <a:spcBef>
                <a:spcPts val="1025"/>
              </a:spcBef>
            </a:pPr>
            <a:r>
              <a:rPr sz="2000" dirty="0">
                <a:solidFill>
                  <a:srgbClr val="FFFFFF"/>
                </a:solidFill>
                <a:latin typeface="Calibri"/>
                <a:cs typeface="Calibri"/>
              </a:rPr>
              <a:t>The</a:t>
            </a:r>
            <a:r>
              <a:rPr sz="2000" spc="-35" dirty="0">
                <a:solidFill>
                  <a:srgbClr val="FFFFFF"/>
                </a:solidFill>
                <a:latin typeface="Calibri"/>
                <a:cs typeface="Calibri"/>
              </a:rPr>
              <a:t> </a:t>
            </a:r>
            <a:r>
              <a:rPr sz="2000" spc="-20" dirty="0">
                <a:solidFill>
                  <a:srgbClr val="FFFFFF"/>
                </a:solidFill>
                <a:latin typeface="Calibri"/>
                <a:cs typeface="Calibri"/>
              </a:rPr>
              <a:t>average</a:t>
            </a:r>
            <a:r>
              <a:rPr sz="2000" spc="-40" dirty="0">
                <a:solidFill>
                  <a:srgbClr val="FFFFFF"/>
                </a:solidFill>
                <a:latin typeface="Calibri"/>
                <a:cs typeface="Calibri"/>
              </a:rPr>
              <a:t> </a:t>
            </a:r>
            <a:r>
              <a:rPr sz="2000" spc="-10" dirty="0">
                <a:solidFill>
                  <a:srgbClr val="FFFFFF"/>
                </a:solidFill>
                <a:latin typeface="Calibri"/>
                <a:cs typeface="Calibri"/>
              </a:rPr>
              <a:t>residential</a:t>
            </a:r>
            <a:r>
              <a:rPr sz="2000" spc="-5" dirty="0">
                <a:solidFill>
                  <a:srgbClr val="FFFFFF"/>
                </a:solidFill>
                <a:latin typeface="Calibri"/>
                <a:cs typeface="Calibri"/>
              </a:rPr>
              <a:t> </a:t>
            </a:r>
            <a:r>
              <a:rPr sz="2000" dirty="0">
                <a:solidFill>
                  <a:srgbClr val="FFFFFF"/>
                </a:solidFill>
                <a:latin typeface="Calibri"/>
                <a:cs typeface="Calibri"/>
              </a:rPr>
              <a:t>valuation</a:t>
            </a:r>
            <a:r>
              <a:rPr sz="2000" spc="-30" dirty="0">
                <a:solidFill>
                  <a:srgbClr val="FFFFFF"/>
                </a:solidFill>
                <a:latin typeface="Calibri"/>
                <a:cs typeface="Calibri"/>
              </a:rPr>
              <a:t> </a:t>
            </a:r>
            <a:r>
              <a:rPr sz="2000" dirty="0">
                <a:solidFill>
                  <a:srgbClr val="FFFFFF"/>
                </a:solidFill>
                <a:latin typeface="Calibri"/>
                <a:cs typeface="Calibri"/>
              </a:rPr>
              <a:t>for</a:t>
            </a:r>
            <a:r>
              <a:rPr sz="2000" spc="-40" dirty="0">
                <a:solidFill>
                  <a:srgbClr val="FFFFFF"/>
                </a:solidFill>
                <a:latin typeface="Calibri"/>
                <a:cs typeface="Calibri"/>
              </a:rPr>
              <a:t> </a:t>
            </a:r>
            <a:r>
              <a:rPr sz="2000" b="1" dirty="0">
                <a:solidFill>
                  <a:srgbClr val="FFFFFF"/>
                </a:solidFill>
                <a:latin typeface="Calibri"/>
                <a:cs typeface="Calibri"/>
              </a:rPr>
              <a:t>Fiscal</a:t>
            </a:r>
            <a:r>
              <a:rPr sz="2000" b="1" spc="-65" dirty="0">
                <a:solidFill>
                  <a:srgbClr val="FFFFFF"/>
                </a:solidFill>
                <a:latin typeface="Calibri"/>
                <a:cs typeface="Calibri"/>
              </a:rPr>
              <a:t> </a:t>
            </a:r>
            <a:r>
              <a:rPr sz="2000" b="1" spc="-35" dirty="0">
                <a:solidFill>
                  <a:srgbClr val="FFFFFF"/>
                </a:solidFill>
                <a:latin typeface="Calibri"/>
                <a:cs typeface="Calibri"/>
              </a:rPr>
              <a:t>Year </a:t>
            </a:r>
            <a:r>
              <a:rPr sz="2000" b="1" dirty="0">
                <a:solidFill>
                  <a:srgbClr val="FFFFFF"/>
                </a:solidFill>
                <a:latin typeface="Calibri"/>
                <a:cs typeface="Calibri"/>
              </a:rPr>
              <a:t>202</a:t>
            </a:r>
            <a:r>
              <a:rPr lang="en-US" sz="2000" b="1" dirty="0">
                <a:solidFill>
                  <a:srgbClr val="FFFFFF"/>
                </a:solidFill>
                <a:latin typeface="Calibri"/>
                <a:cs typeface="Calibri"/>
              </a:rPr>
              <a:t>5</a:t>
            </a:r>
            <a:r>
              <a:rPr sz="2000" b="1" spc="-60" dirty="0">
                <a:solidFill>
                  <a:srgbClr val="FFFFFF"/>
                </a:solidFill>
                <a:latin typeface="Calibri"/>
                <a:cs typeface="Calibri"/>
              </a:rPr>
              <a:t> </a:t>
            </a:r>
            <a:r>
              <a:rPr sz="2000" b="1" dirty="0">
                <a:solidFill>
                  <a:srgbClr val="FFFFFF"/>
                </a:solidFill>
                <a:latin typeface="Calibri"/>
                <a:cs typeface="Calibri"/>
              </a:rPr>
              <a:t>i</a:t>
            </a:r>
            <a:r>
              <a:rPr sz="2000" dirty="0">
                <a:solidFill>
                  <a:srgbClr val="FFFFFF"/>
                </a:solidFill>
                <a:latin typeface="Calibri"/>
                <a:cs typeface="Calibri"/>
              </a:rPr>
              <a:t>s</a:t>
            </a:r>
            <a:r>
              <a:rPr sz="2000" spc="-35" dirty="0">
                <a:solidFill>
                  <a:srgbClr val="FFFFFF"/>
                </a:solidFill>
                <a:latin typeface="Calibri"/>
                <a:cs typeface="Calibri"/>
              </a:rPr>
              <a:t> </a:t>
            </a:r>
            <a:r>
              <a:rPr sz="2000" b="1" dirty="0">
                <a:solidFill>
                  <a:srgbClr val="FFFFFF"/>
                </a:solidFill>
                <a:latin typeface="Calibri"/>
                <a:cs typeface="Calibri"/>
              </a:rPr>
              <a:t>$5</a:t>
            </a:r>
            <a:r>
              <a:rPr lang="en-US" sz="2000" b="1" dirty="0">
                <a:solidFill>
                  <a:srgbClr val="FFFFFF"/>
                </a:solidFill>
                <a:latin typeface="Calibri"/>
                <a:cs typeface="Calibri"/>
              </a:rPr>
              <a:t>66,931</a:t>
            </a:r>
            <a:r>
              <a:rPr sz="2000" dirty="0">
                <a:solidFill>
                  <a:srgbClr val="FFFFFF"/>
                </a:solidFill>
                <a:latin typeface="Calibri"/>
                <a:cs typeface="Calibri"/>
              </a:rPr>
              <a:t>.</a:t>
            </a:r>
            <a:endParaRPr sz="2000" dirty="0">
              <a:latin typeface="Calibri"/>
              <a:cs typeface="Calibri"/>
            </a:endParaRPr>
          </a:p>
          <a:p>
            <a:pPr marL="12700" marR="5080">
              <a:lnSpc>
                <a:spcPct val="90000"/>
              </a:lnSpc>
              <a:spcBef>
                <a:spcPts val="980"/>
              </a:spcBef>
            </a:pPr>
            <a:r>
              <a:rPr sz="2000" dirty="0">
                <a:solidFill>
                  <a:srgbClr val="FFFFFF"/>
                </a:solidFill>
                <a:latin typeface="Calibri"/>
                <a:cs typeface="Calibri"/>
              </a:rPr>
              <a:t>This</a:t>
            </a:r>
            <a:r>
              <a:rPr sz="2000" spc="-45" dirty="0">
                <a:solidFill>
                  <a:srgbClr val="FFFFFF"/>
                </a:solidFill>
                <a:latin typeface="Calibri"/>
                <a:cs typeface="Calibri"/>
              </a:rPr>
              <a:t> </a:t>
            </a:r>
            <a:r>
              <a:rPr sz="2000" spc="-10" dirty="0">
                <a:solidFill>
                  <a:srgbClr val="FFFFFF"/>
                </a:solidFill>
                <a:latin typeface="Calibri"/>
                <a:cs typeface="Calibri"/>
              </a:rPr>
              <a:t>exemption</a:t>
            </a:r>
            <a:r>
              <a:rPr sz="2000" spc="-35" dirty="0">
                <a:solidFill>
                  <a:srgbClr val="FFFFFF"/>
                </a:solidFill>
                <a:latin typeface="Calibri"/>
                <a:cs typeface="Calibri"/>
              </a:rPr>
              <a:t> </a:t>
            </a:r>
            <a:r>
              <a:rPr sz="2000" dirty="0">
                <a:solidFill>
                  <a:srgbClr val="FFFFFF"/>
                </a:solidFill>
                <a:latin typeface="Calibri"/>
                <a:cs typeface="Calibri"/>
              </a:rPr>
              <a:t>would</a:t>
            </a:r>
            <a:r>
              <a:rPr sz="2000" spc="-45" dirty="0">
                <a:solidFill>
                  <a:srgbClr val="FFFFFF"/>
                </a:solidFill>
                <a:latin typeface="Calibri"/>
                <a:cs typeface="Calibri"/>
              </a:rPr>
              <a:t> </a:t>
            </a:r>
            <a:r>
              <a:rPr sz="2000" dirty="0">
                <a:solidFill>
                  <a:srgbClr val="FFFFFF"/>
                </a:solidFill>
                <a:latin typeface="Calibri"/>
                <a:cs typeface="Calibri"/>
              </a:rPr>
              <a:t>allow</a:t>
            </a:r>
            <a:r>
              <a:rPr sz="2000" spc="-30" dirty="0">
                <a:solidFill>
                  <a:srgbClr val="FFFFFF"/>
                </a:solidFill>
                <a:latin typeface="Calibri"/>
                <a:cs typeface="Calibri"/>
              </a:rPr>
              <a:t> </a:t>
            </a:r>
            <a:r>
              <a:rPr sz="2000" dirty="0">
                <a:solidFill>
                  <a:srgbClr val="FFFFFF"/>
                </a:solidFill>
                <a:latin typeface="Calibri"/>
                <a:cs typeface="Calibri"/>
              </a:rPr>
              <a:t>a</a:t>
            </a:r>
            <a:r>
              <a:rPr sz="2000" spc="-45" dirty="0">
                <a:solidFill>
                  <a:srgbClr val="FFFFFF"/>
                </a:solidFill>
                <a:latin typeface="Calibri"/>
                <a:cs typeface="Calibri"/>
              </a:rPr>
              <a:t> </a:t>
            </a:r>
            <a:r>
              <a:rPr sz="2000" dirty="0">
                <a:solidFill>
                  <a:srgbClr val="FFFFFF"/>
                </a:solidFill>
                <a:latin typeface="Calibri"/>
                <a:cs typeface="Calibri"/>
              </a:rPr>
              <a:t>reduction</a:t>
            </a:r>
            <a:r>
              <a:rPr sz="2000" spc="-45" dirty="0">
                <a:solidFill>
                  <a:srgbClr val="FFFFFF"/>
                </a:solidFill>
                <a:latin typeface="Calibri"/>
                <a:cs typeface="Calibri"/>
              </a:rPr>
              <a:t> </a:t>
            </a:r>
            <a:r>
              <a:rPr sz="2000" dirty="0">
                <a:solidFill>
                  <a:srgbClr val="FFFFFF"/>
                </a:solidFill>
                <a:latin typeface="Calibri"/>
                <a:cs typeface="Calibri"/>
              </a:rPr>
              <a:t>in</a:t>
            </a:r>
            <a:r>
              <a:rPr sz="2000" spc="-45" dirty="0">
                <a:solidFill>
                  <a:srgbClr val="FFFFFF"/>
                </a:solidFill>
                <a:latin typeface="Calibri"/>
                <a:cs typeface="Calibri"/>
              </a:rPr>
              <a:t> </a:t>
            </a:r>
            <a:r>
              <a:rPr sz="2000" dirty="0">
                <a:solidFill>
                  <a:srgbClr val="FFFFFF"/>
                </a:solidFill>
                <a:latin typeface="Calibri"/>
                <a:cs typeface="Calibri"/>
              </a:rPr>
              <a:t>valuation</a:t>
            </a:r>
            <a:r>
              <a:rPr sz="2000" spc="-35" dirty="0">
                <a:solidFill>
                  <a:srgbClr val="FFFFFF"/>
                </a:solidFill>
                <a:latin typeface="Calibri"/>
                <a:cs typeface="Calibri"/>
              </a:rPr>
              <a:t> </a:t>
            </a:r>
            <a:r>
              <a:rPr sz="2000" dirty="0">
                <a:solidFill>
                  <a:srgbClr val="FFFFFF"/>
                </a:solidFill>
                <a:latin typeface="Calibri"/>
                <a:cs typeface="Calibri"/>
              </a:rPr>
              <a:t>of</a:t>
            </a:r>
            <a:r>
              <a:rPr sz="2000" spc="-45" dirty="0">
                <a:solidFill>
                  <a:srgbClr val="FFFFFF"/>
                </a:solidFill>
                <a:latin typeface="Calibri"/>
                <a:cs typeface="Calibri"/>
              </a:rPr>
              <a:t> </a:t>
            </a:r>
            <a:r>
              <a:rPr sz="2000" dirty="0">
                <a:solidFill>
                  <a:srgbClr val="FFFFFF"/>
                </a:solidFill>
                <a:latin typeface="Calibri"/>
                <a:cs typeface="Calibri"/>
              </a:rPr>
              <a:t>each</a:t>
            </a:r>
            <a:r>
              <a:rPr sz="2000" spc="-35" dirty="0">
                <a:solidFill>
                  <a:srgbClr val="FFFFFF"/>
                </a:solidFill>
                <a:latin typeface="Calibri"/>
                <a:cs typeface="Calibri"/>
              </a:rPr>
              <a:t> </a:t>
            </a:r>
            <a:r>
              <a:rPr sz="2000" dirty="0">
                <a:solidFill>
                  <a:srgbClr val="FFFFFF"/>
                </a:solidFill>
                <a:latin typeface="Calibri"/>
                <a:cs typeface="Calibri"/>
              </a:rPr>
              <a:t>qualifying</a:t>
            </a:r>
            <a:r>
              <a:rPr sz="2000" spc="-70" dirty="0">
                <a:solidFill>
                  <a:srgbClr val="FFFFFF"/>
                </a:solidFill>
                <a:latin typeface="Calibri"/>
                <a:cs typeface="Calibri"/>
              </a:rPr>
              <a:t> </a:t>
            </a:r>
            <a:r>
              <a:rPr sz="2000" spc="-10" dirty="0">
                <a:solidFill>
                  <a:srgbClr val="FFFFFF"/>
                </a:solidFill>
                <a:latin typeface="Calibri"/>
                <a:cs typeface="Calibri"/>
              </a:rPr>
              <a:t>residential </a:t>
            </a:r>
            <a:r>
              <a:rPr sz="2000" dirty="0">
                <a:solidFill>
                  <a:srgbClr val="FFFFFF"/>
                </a:solidFill>
                <a:latin typeface="Calibri"/>
                <a:cs typeface="Calibri"/>
              </a:rPr>
              <a:t>parcel</a:t>
            </a:r>
            <a:r>
              <a:rPr sz="2000" spc="-35" dirty="0">
                <a:solidFill>
                  <a:srgbClr val="FFFFFF"/>
                </a:solidFill>
                <a:latin typeface="Calibri"/>
                <a:cs typeface="Calibri"/>
              </a:rPr>
              <a:t> </a:t>
            </a:r>
            <a:r>
              <a:rPr sz="2000" dirty="0">
                <a:solidFill>
                  <a:srgbClr val="FFFFFF"/>
                </a:solidFill>
                <a:latin typeface="Calibri"/>
                <a:cs typeface="Calibri"/>
              </a:rPr>
              <a:t>of</a:t>
            </a:r>
            <a:r>
              <a:rPr sz="2000" spc="-45" dirty="0">
                <a:solidFill>
                  <a:srgbClr val="FFFFFF"/>
                </a:solidFill>
                <a:latin typeface="Calibri"/>
                <a:cs typeface="Calibri"/>
              </a:rPr>
              <a:t> </a:t>
            </a:r>
            <a:r>
              <a:rPr sz="2000" dirty="0">
                <a:solidFill>
                  <a:srgbClr val="FFFFFF"/>
                </a:solidFill>
                <a:latin typeface="Calibri"/>
                <a:cs typeface="Calibri"/>
              </a:rPr>
              <a:t>up</a:t>
            </a:r>
            <a:r>
              <a:rPr sz="2000" spc="-55" dirty="0">
                <a:solidFill>
                  <a:srgbClr val="FFFFFF"/>
                </a:solidFill>
                <a:latin typeface="Calibri"/>
                <a:cs typeface="Calibri"/>
              </a:rPr>
              <a:t> </a:t>
            </a:r>
            <a:r>
              <a:rPr sz="2000" dirty="0">
                <a:solidFill>
                  <a:srgbClr val="FFFFFF"/>
                </a:solidFill>
                <a:latin typeface="Calibri"/>
                <a:cs typeface="Calibri"/>
              </a:rPr>
              <a:t>to</a:t>
            </a:r>
            <a:r>
              <a:rPr sz="2000" spc="-35" dirty="0">
                <a:solidFill>
                  <a:srgbClr val="FFFFFF"/>
                </a:solidFill>
                <a:latin typeface="Calibri"/>
                <a:cs typeface="Calibri"/>
              </a:rPr>
              <a:t> </a:t>
            </a:r>
            <a:r>
              <a:rPr sz="2000" dirty="0">
                <a:solidFill>
                  <a:srgbClr val="FFFFFF"/>
                </a:solidFill>
                <a:latin typeface="Calibri"/>
                <a:cs typeface="Calibri"/>
              </a:rPr>
              <a:t>35%</a:t>
            </a:r>
            <a:r>
              <a:rPr sz="2000" spc="-55" dirty="0">
                <a:solidFill>
                  <a:srgbClr val="FFFFFF"/>
                </a:solidFill>
                <a:latin typeface="Calibri"/>
                <a:cs typeface="Calibri"/>
              </a:rPr>
              <a:t> </a:t>
            </a:r>
            <a:r>
              <a:rPr sz="2000" dirty="0">
                <a:solidFill>
                  <a:srgbClr val="FFFFFF"/>
                </a:solidFill>
                <a:latin typeface="Calibri"/>
                <a:cs typeface="Calibri"/>
              </a:rPr>
              <a:t>of</a:t>
            </a:r>
            <a:r>
              <a:rPr sz="2000" spc="-45" dirty="0">
                <a:solidFill>
                  <a:srgbClr val="FFFFFF"/>
                </a:solidFill>
                <a:latin typeface="Calibri"/>
                <a:cs typeface="Calibri"/>
              </a:rPr>
              <a:t> </a:t>
            </a:r>
            <a:r>
              <a:rPr lang="en-US" sz="2000" spc="-45" dirty="0">
                <a:solidFill>
                  <a:srgbClr val="FFFFFF"/>
                </a:solidFill>
                <a:latin typeface="Calibri"/>
                <a:cs typeface="Calibri"/>
              </a:rPr>
              <a:t>the </a:t>
            </a:r>
            <a:r>
              <a:rPr sz="2000" spc="-10" dirty="0">
                <a:solidFill>
                  <a:srgbClr val="FFFFFF"/>
                </a:solidFill>
                <a:latin typeface="Calibri"/>
                <a:cs typeface="Calibri"/>
              </a:rPr>
              <a:t>average</a:t>
            </a:r>
            <a:r>
              <a:rPr sz="2000" spc="-35" dirty="0">
                <a:solidFill>
                  <a:srgbClr val="FFFFFF"/>
                </a:solidFill>
                <a:latin typeface="Calibri"/>
                <a:cs typeface="Calibri"/>
              </a:rPr>
              <a:t> </a:t>
            </a:r>
            <a:r>
              <a:rPr sz="2000" spc="-10" dirty="0">
                <a:solidFill>
                  <a:srgbClr val="FFFFFF"/>
                </a:solidFill>
                <a:latin typeface="Calibri"/>
                <a:cs typeface="Calibri"/>
              </a:rPr>
              <a:t>residential</a:t>
            </a:r>
            <a:r>
              <a:rPr sz="2000" spc="-15" dirty="0">
                <a:solidFill>
                  <a:srgbClr val="FFFFFF"/>
                </a:solidFill>
                <a:latin typeface="Calibri"/>
                <a:cs typeface="Calibri"/>
              </a:rPr>
              <a:t> </a:t>
            </a:r>
            <a:r>
              <a:rPr sz="2000" dirty="0">
                <a:solidFill>
                  <a:srgbClr val="FFFFFF"/>
                </a:solidFill>
                <a:latin typeface="Calibri"/>
                <a:cs typeface="Calibri"/>
              </a:rPr>
              <a:t>valuation,</a:t>
            </a:r>
            <a:r>
              <a:rPr sz="2000" spc="-30" dirty="0">
                <a:solidFill>
                  <a:srgbClr val="FFFFFF"/>
                </a:solidFill>
                <a:latin typeface="Calibri"/>
                <a:cs typeface="Calibri"/>
              </a:rPr>
              <a:t> </a:t>
            </a:r>
            <a:r>
              <a:rPr sz="2000" dirty="0">
                <a:solidFill>
                  <a:srgbClr val="FFFFFF"/>
                </a:solidFill>
                <a:latin typeface="Calibri"/>
                <a:cs typeface="Calibri"/>
              </a:rPr>
              <a:t>($1</a:t>
            </a:r>
            <a:r>
              <a:rPr lang="en-US" sz="2000" dirty="0">
                <a:solidFill>
                  <a:srgbClr val="FFFFFF"/>
                </a:solidFill>
                <a:latin typeface="Calibri"/>
                <a:cs typeface="Calibri"/>
              </a:rPr>
              <a:t>98,426</a:t>
            </a:r>
            <a:r>
              <a:rPr sz="2000" dirty="0">
                <a:solidFill>
                  <a:srgbClr val="FFFFFF"/>
                </a:solidFill>
                <a:latin typeface="Calibri"/>
                <a:cs typeface="Calibri"/>
              </a:rPr>
              <a:t>).</a:t>
            </a:r>
            <a:r>
              <a:rPr sz="2000" spc="340" dirty="0">
                <a:solidFill>
                  <a:srgbClr val="FFFFFF"/>
                </a:solidFill>
                <a:latin typeface="Calibri"/>
                <a:cs typeface="Calibri"/>
              </a:rPr>
              <a:t> </a:t>
            </a:r>
            <a:r>
              <a:rPr sz="2000" dirty="0">
                <a:solidFill>
                  <a:srgbClr val="FFFFFF"/>
                </a:solidFill>
                <a:latin typeface="Calibri"/>
                <a:cs typeface="Calibri"/>
              </a:rPr>
              <a:t>Because</a:t>
            </a:r>
            <a:r>
              <a:rPr sz="2000" spc="-45" dirty="0">
                <a:solidFill>
                  <a:srgbClr val="FFFFFF"/>
                </a:solidFill>
                <a:latin typeface="Calibri"/>
                <a:cs typeface="Calibri"/>
              </a:rPr>
              <a:t> </a:t>
            </a:r>
            <a:r>
              <a:rPr sz="2000" spc="-25" dirty="0">
                <a:solidFill>
                  <a:srgbClr val="FFFFFF"/>
                </a:solidFill>
                <a:latin typeface="Calibri"/>
                <a:cs typeface="Calibri"/>
              </a:rPr>
              <a:t>the </a:t>
            </a:r>
            <a:r>
              <a:rPr sz="2000" dirty="0">
                <a:solidFill>
                  <a:srgbClr val="FFFFFF"/>
                </a:solidFill>
                <a:latin typeface="Calibri"/>
                <a:cs typeface="Calibri"/>
              </a:rPr>
              <a:t>adoption</a:t>
            </a:r>
            <a:r>
              <a:rPr sz="2000" spc="-55" dirty="0">
                <a:solidFill>
                  <a:srgbClr val="FFFFFF"/>
                </a:solidFill>
                <a:latin typeface="Calibri"/>
                <a:cs typeface="Calibri"/>
              </a:rPr>
              <a:t> </a:t>
            </a:r>
            <a:r>
              <a:rPr sz="2000" dirty="0">
                <a:solidFill>
                  <a:srgbClr val="FFFFFF"/>
                </a:solidFill>
                <a:latin typeface="Calibri"/>
                <a:cs typeface="Calibri"/>
              </a:rPr>
              <a:t>of</a:t>
            </a:r>
            <a:r>
              <a:rPr sz="2000" spc="-40" dirty="0">
                <a:solidFill>
                  <a:srgbClr val="FFFFFF"/>
                </a:solidFill>
                <a:latin typeface="Calibri"/>
                <a:cs typeface="Calibri"/>
              </a:rPr>
              <a:t> </a:t>
            </a:r>
            <a:r>
              <a:rPr sz="2000" dirty="0">
                <a:solidFill>
                  <a:srgbClr val="FFFFFF"/>
                </a:solidFill>
                <a:latin typeface="Calibri"/>
                <a:cs typeface="Calibri"/>
              </a:rPr>
              <a:t>such</a:t>
            </a:r>
            <a:r>
              <a:rPr sz="2000" spc="-40" dirty="0">
                <a:solidFill>
                  <a:srgbClr val="FFFFFF"/>
                </a:solidFill>
                <a:latin typeface="Calibri"/>
                <a:cs typeface="Calibri"/>
              </a:rPr>
              <a:t> </a:t>
            </a:r>
            <a:r>
              <a:rPr sz="2000" dirty="0">
                <a:solidFill>
                  <a:srgbClr val="FFFFFF"/>
                </a:solidFill>
                <a:latin typeface="Calibri"/>
                <a:cs typeface="Calibri"/>
              </a:rPr>
              <a:t>a</a:t>
            </a:r>
            <a:r>
              <a:rPr sz="2000" spc="-35" dirty="0">
                <a:solidFill>
                  <a:srgbClr val="FFFFFF"/>
                </a:solidFill>
                <a:latin typeface="Calibri"/>
                <a:cs typeface="Calibri"/>
              </a:rPr>
              <a:t> </a:t>
            </a:r>
            <a:r>
              <a:rPr sz="2000" dirty="0">
                <a:solidFill>
                  <a:srgbClr val="FFFFFF"/>
                </a:solidFill>
                <a:latin typeface="Calibri"/>
                <a:cs typeface="Calibri"/>
              </a:rPr>
              <a:t>factor</a:t>
            </a:r>
            <a:r>
              <a:rPr sz="2000" spc="-30" dirty="0">
                <a:solidFill>
                  <a:srgbClr val="FFFFFF"/>
                </a:solidFill>
                <a:latin typeface="Calibri"/>
                <a:cs typeface="Calibri"/>
              </a:rPr>
              <a:t> </a:t>
            </a:r>
            <a:r>
              <a:rPr sz="2000" dirty="0">
                <a:solidFill>
                  <a:srgbClr val="FFFFFF"/>
                </a:solidFill>
                <a:latin typeface="Calibri"/>
                <a:cs typeface="Calibri"/>
              </a:rPr>
              <a:t>is</a:t>
            </a:r>
            <a:r>
              <a:rPr sz="2000" spc="-35" dirty="0">
                <a:solidFill>
                  <a:srgbClr val="FFFFFF"/>
                </a:solidFill>
                <a:latin typeface="Calibri"/>
                <a:cs typeface="Calibri"/>
              </a:rPr>
              <a:t> </a:t>
            </a:r>
            <a:r>
              <a:rPr sz="2000" dirty="0">
                <a:solidFill>
                  <a:srgbClr val="FFFFFF"/>
                </a:solidFill>
                <a:latin typeface="Calibri"/>
                <a:cs typeface="Calibri"/>
              </a:rPr>
              <a:t>to</a:t>
            </a:r>
            <a:r>
              <a:rPr sz="2000" spc="-35" dirty="0">
                <a:solidFill>
                  <a:srgbClr val="FFFFFF"/>
                </a:solidFill>
                <a:latin typeface="Calibri"/>
                <a:cs typeface="Calibri"/>
              </a:rPr>
              <a:t> </a:t>
            </a:r>
            <a:r>
              <a:rPr sz="2000" dirty="0">
                <a:solidFill>
                  <a:srgbClr val="FFFFFF"/>
                </a:solidFill>
                <a:latin typeface="Calibri"/>
                <a:cs typeface="Calibri"/>
              </a:rPr>
              <a:t>be</a:t>
            </a:r>
            <a:r>
              <a:rPr sz="2000" spc="-40" dirty="0">
                <a:solidFill>
                  <a:srgbClr val="FFFFFF"/>
                </a:solidFill>
                <a:latin typeface="Calibri"/>
                <a:cs typeface="Calibri"/>
              </a:rPr>
              <a:t> </a:t>
            </a:r>
            <a:r>
              <a:rPr sz="2000" dirty="0">
                <a:solidFill>
                  <a:srgbClr val="FFFFFF"/>
                </a:solidFill>
                <a:latin typeface="Calibri"/>
                <a:cs typeface="Calibri"/>
              </a:rPr>
              <a:t>borne</a:t>
            </a:r>
            <a:r>
              <a:rPr sz="2000" spc="-45" dirty="0">
                <a:solidFill>
                  <a:srgbClr val="FFFFFF"/>
                </a:solidFill>
                <a:latin typeface="Calibri"/>
                <a:cs typeface="Calibri"/>
              </a:rPr>
              <a:t> </a:t>
            </a:r>
            <a:r>
              <a:rPr sz="2000" dirty="0">
                <a:solidFill>
                  <a:srgbClr val="FFFFFF"/>
                </a:solidFill>
                <a:latin typeface="Calibri"/>
                <a:cs typeface="Calibri"/>
              </a:rPr>
              <a:t>within</a:t>
            </a:r>
            <a:r>
              <a:rPr sz="2000" spc="-25" dirty="0">
                <a:solidFill>
                  <a:srgbClr val="FFFFFF"/>
                </a:solidFill>
                <a:latin typeface="Calibri"/>
                <a:cs typeface="Calibri"/>
              </a:rPr>
              <a:t> </a:t>
            </a:r>
            <a:r>
              <a:rPr sz="2000" dirty="0">
                <a:solidFill>
                  <a:srgbClr val="FFFFFF"/>
                </a:solidFill>
                <a:latin typeface="Calibri"/>
                <a:cs typeface="Calibri"/>
              </a:rPr>
              <a:t>the</a:t>
            </a:r>
            <a:r>
              <a:rPr sz="2000" spc="-45" dirty="0">
                <a:solidFill>
                  <a:srgbClr val="FFFFFF"/>
                </a:solidFill>
                <a:latin typeface="Calibri"/>
                <a:cs typeface="Calibri"/>
              </a:rPr>
              <a:t> </a:t>
            </a:r>
            <a:r>
              <a:rPr sz="2000" spc="-10" dirty="0">
                <a:solidFill>
                  <a:srgbClr val="FFFFFF"/>
                </a:solidFill>
                <a:latin typeface="Calibri"/>
                <a:cs typeface="Calibri"/>
              </a:rPr>
              <a:t>residential</a:t>
            </a:r>
            <a:r>
              <a:rPr sz="2000" dirty="0">
                <a:solidFill>
                  <a:srgbClr val="FFFFFF"/>
                </a:solidFill>
                <a:latin typeface="Calibri"/>
                <a:cs typeface="Calibri"/>
              </a:rPr>
              <a:t> class,</a:t>
            </a:r>
            <a:r>
              <a:rPr sz="2000" spc="-20" dirty="0">
                <a:solidFill>
                  <a:srgbClr val="FFFFFF"/>
                </a:solidFill>
                <a:latin typeface="Calibri"/>
                <a:cs typeface="Calibri"/>
              </a:rPr>
              <a:t> </a:t>
            </a:r>
            <a:r>
              <a:rPr sz="2000" dirty="0">
                <a:solidFill>
                  <a:srgbClr val="FFFFFF"/>
                </a:solidFill>
                <a:latin typeface="Calibri"/>
                <a:cs typeface="Calibri"/>
              </a:rPr>
              <a:t>the</a:t>
            </a:r>
            <a:r>
              <a:rPr sz="2000" spc="-45" dirty="0">
                <a:solidFill>
                  <a:srgbClr val="FFFFFF"/>
                </a:solidFill>
                <a:latin typeface="Calibri"/>
                <a:cs typeface="Calibri"/>
              </a:rPr>
              <a:t> </a:t>
            </a:r>
            <a:r>
              <a:rPr sz="2000" dirty="0">
                <a:solidFill>
                  <a:srgbClr val="FFFFFF"/>
                </a:solidFill>
                <a:latin typeface="Calibri"/>
                <a:cs typeface="Calibri"/>
              </a:rPr>
              <a:t>net</a:t>
            </a:r>
            <a:r>
              <a:rPr sz="2000" spc="-30" dirty="0">
                <a:solidFill>
                  <a:srgbClr val="FFFFFF"/>
                </a:solidFill>
                <a:latin typeface="Calibri"/>
                <a:cs typeface="Calibri"/>
              </a:rPr>
              <a:t> </a:t>
            </a:r>
            <a:r>
              <a:rPr sz="2000" spc="-10" dirty="0">
                <a:solidFill>
                  <a:srgbClr val="FFFFFF"/>
                </a:solidFill>
                <a:latin typeface="Calibri"/>
                <a:cs typeface="Calibri"/>
              </a:rPr>
              <a:t>effect </a:t>
            </a:r>
            <a:r>
              <a:rPr sz="2000" dirty="0">
                <a:solidFill>
                  <a:srgbClr val="FFFFFF"/>
                </a:solidFill>
                <a:latin typeface="Calibri"/>
                <a:cs typeface="Calibri"/>
              </a:rPr>
              <a:t>of</a:t>
            </a:r>
            <a:r>
              <a:rPr sz="2000" spc="-50" dirty="0">
                <a:solidFill>
                  <a:srgbClr val="FFFFFF"/>
                </a:solidFill>
                <a:latin typeface="Calibri"/>
                <a:cs typeface="Calibri"/>
              </a:rPr>
              <a:t> </a:t>
            </a:r>
            <a:r>
              <a:rPr sz="2000" dirty="0">
                <a:solidFill>
                  <a:srgbClr val="FFFFFF"/>
                </a:solidFill>
                <a:latin typeface="Calibri"/>
                <a:cs typeface="Calibri"/>
              </a:rPr>
              <a:t>the</a:t>
            </a:r>
            <a:r>
              <a:rPr sz="2000" spc="-40" dirty="0">
                <a:solidFill>
                  <a:srgbClr val="FFFFFF"/>
                </a:solidFill>
                <a:latin typeface="Calibri"/>
                <a:cs typeface="Calibri"/>
              </a:rPr>
              <a:t> </a:t>
            </a:r>
            <a:r>
              <a:rPr sz="2000" spc="-10" dirty="0">
                <a:solidFill>
                  <a:srgbClr val="FFFFFF"/>
                </a:solidFill>
                <a:latin typeface="Calibri"/>
                <a:cs typeface="Calibri"/>
              </a:rPr>
              <a:t>Residential</a:t>
            </a:r>
            <a:r>
              <a:rPr sz="2000" spc="-20" dirty="0">
                <a:solidFill>
                  <a:srgbClr val="FFFFFF"/>
                </a:solidFill>
                <a:latin typeface="Calibri"/>
                <a:cs typeface="Calibri"/>
              </a:rPr>
              <a:t> </a:t>
            </a:r>
            <a:r>
              <a:rPr sz="2000" spc="-10" dirty="0">
                <a:solidFill>
                  <a:srgbClr val="FFFFFF"/>
                </a:solidFill>
                <a:latin typeface="Calibri"/>
                <a:cs typeface="Calibri"/>
              </a:rPr>
              <a:t>Exemption</a:t>
            </a:r>
            <a:r>
              <a:rPr sz="2000" spc="-60" dirty="0">
                <a:solidFill>
                  <a:srgbClr val="FFFFFF"/>
                </a:solidFill>
                <a:latin typeface="Calibri"/>
                <a:cs typeface="Calibri"/>
              </a:rPr>
              <a:t> </a:t>
            </a:r>
            <a:r>
              <a:rPr sz="2000" dirty="0">
                <a:solidFill>
                  <a:srgbClr val="FFFFFF"/>
                </a:solidFill>
                <a:latin typeface="Calibri"/>
                <a:cs typeface="Calibri"/>
              </a:rPr>
              <a:t>is</a:t>
            </a:r>
            <a:r>
              <a:rPr sz="2000" spc="-30" dirty="0">
                <a:solidFill>
                  <a:srgbClr val="FFFFFF"/>
                </a:solidFill>
                <a:latin typeface="Calibri"/>
                <a:cs typeface="Calibri"/>
              </a:rPr>
              <a:t> </a:t>
            </a:r>
            <a:r>
              <a:rPr sz="2000" dirty="0">
                <a:solidFill>
                  <a:srgbClr val="FFFFFF"/>
                </a:solidFill>
                <a:latin typeface="Calibri"/>
                <a:cs typeface="Calibri"/>
              </a:rPr>
              <a:t>to</a:t>
            </a:r>
            <a:r>
              <a:rPr sz="2000" spc="-45" dirty="0">
                <a:solidFill>
                  <a:srgbClr val="FFFFFF"/>
                </a:solidFill>
                <a:latin typeface="Calibri"/>
                <a:cs typeface="Calibri"/>
              </a:rPr>
              <a:t> </a:t>
            </a:r>
            <a:r>
              <a:rPr sz="2000" dirty="0">
                <a:solidFill>
                  <a:srgbClr val="FFFFFF"/>
                </a:solidFill>
                <a:latin typeface="Calibri"/>
                <a:cs typeface="Calibri"/>
              </a:rPr>
              <a:t>lower</a:t>
            </a:r>
            <a:r>
              <a:rPr sz="2000" spc="-40" dirty="0">
                <a:solidFill>
                  <a:srgbClr val="FFFFFF"/>
                </a:solidFill>
                <a:latin typeface="Calibri"/>
                <a:cs typeface="Calibri"/>
              </a:rPr>
              <a:t> </a:t>
            </a:r>
            <a:r>
              <a:rPr sz="2000" dirty="0">
                <a:solidFill>
                  <a:srgbClr val="FFFFFF"/>
                </a:solidFill>
                <a:latin typeface="Calibri"/>
                <a:cs typeface="Calibri"/>
              </a:rPr>
              <a:t>tax</a:t>
            </a:r>
            <a:r>
              <a:rPr sz="2000" spc="-30" dirty="0">
                <a:solidFill>
                  <a:srgbClr val="FFFFFF"/>
                </a:solidFill>
                <a:latin typeface="Calibri"/>
                <a:cs typeface="Calibri"/>
              </a:rPr>
              <a:t> </a:t>
            </a:r>
            <a:r>
              <a:rPr sz="2000" dirty="0">
                <a:solidFill>
                  <a:srgbClr val="FFFFFF"/>
                </a:solidFill>
                <a:latin typeface="Calibri"/>
                <a:cs typeface="Calibri"/>
              </a:rPr>
              <a:t>bills</a:t>
            </a:r>
            <a:r>
              <a:rPr sz="2000" spc="-30" dirty="0">
                <a:solidFill>
                  <a:srgbClr val="FFFFFF"/>
                </a:solidFill>
                <a:latin typeface="Calibri"/>
                <a:cs typeface="Calibri"/>
              </a:rPr>
              <a:t> </a:t>
            </a:r>
            <a:r>
              <a:rPr sz="2000" dirty="0">
                <a:solidFill>
                  <a:srgbClr val="FFFFFF"/>
                </a:solidFill>
                <a:latin typeface="Calibri"/>
                <a:cs typeface="Calibri"/>
              </a:rPr>
              <a:t>for</a:t>
            </a:r>
            <a:r>
              <a:rPr sz="2000" spc="-55" dirty="0">
                <a:solidFill>
                  <a:srgbClr val="FFFFFF"/>
                </a:solidFill>
                <a:latin typeface="Calibri"/>
                <a:cs typeface="Calibri"/>
              </a:rPr>
              <a:t> </a:t>
            </a:r>
            <a:r>
              <a:rPr sz="2000" dirty="0">
                <a:solidFill>
                  <a:srgbClr val="FFFFFF"/>
                </a:solidFill>
                <a:latin typeface="Calibri"/>
                <a:cs typeface="Calibri"/>
              </a:rPr>
              <a:t>all</a:t>
            </a:r>
            <a:r>
              <a:rPr sz="2000" spc="-40" dirty="0">
                <a:solidFill>
                  <a:srgbClr val="FFFFFF"/>
                </a:solidFill>
                <a:latin typeface="Calibri"/>
                <a:cs typeface="Calibri"/>
              </a:rPr>
              <a:t> </a:t>
            </a:r>
            <a:r>
              <a:rPr sz="2000" spc="-10" dirty="0">
                <a:solidFill>
                  <a:srgbClr val="FFFFFF"/>
                </a:solidFill>
                <a:latin typeface="Calibri"/>
                <a:cs typeface="Calibri"/>
              </a:rPr>
              <a:t>residential</a:t>
            </a:r>
            <a:r>
              <a:rPr sz="2000" spc="-5" dirty="0">
                <a:solidFill>
                  <a:srgbClr val="FFFFFF"/>
                </a:solidFill>
                <a:latin typeface="Calibri"/>
                <a:cs typeface="Calibri"/>
              </a:rPr>
              <a:t> </a:t>
            </a:r>
            <a:r>
              <a:rPr sz="2000" dirty="0">
                <a:solidFill>
                  <a:srgbClr val="FFFFFF"/>
                </a:solidFill>
                <a:latin typeface="Calibri"/>
                <a:cs typeface="Calibri"/>
              </a:rPr>
              <a:t>property</a:t>
            </a:r>
            <a:r>
              <a:rPr sz="2000" spc="-60" dirty="0">
                <a:solidFill>
                  <a:srgbClr val="FFFFFF"/>
                </a:solidFill>
                <a:latin typeface="Calibri"/>
                <a:cs typeface="Calibri"/>
              </a:rPr>
              <a:t> </a:t>
            </a:r>
            <a:r>
              <a:rPr sz="2000" spc="-10" dirty="0">
                <a:solidFill>
                  <a:srgbClr val="FFFFFF"/>
                </a:solidFill>
                <a:latin typeface="Calibri"/>
                <a:cs typeface="Calibri"/>
              </a:rPr>
              <a:t>valued </a:t>
            </a:r>
            <a:r>
              <a:rPr sz="2000" dirty="0">
                <a:solidFill>
                  <a:srgbClr val="FFFFFF"/>
                </a:solidFill>
                <a:latin typeface="Calibri"/>
                <a:cs typeface="Calibri"/>
              </a:rPr>
              <a:t>less</a:t>
            </a:r>
            <a:r>
              <a:rPr sz="2000" spc="-25" dirty="0">
                <a:solidFill>
                  <a:srgbClr val="FFFFFF"/>
                </a:solidFill>
                <a:latin typeface="Calibri"/>
                <a:cs typeface="Calibri"/>
              </a:rPr>
              <a:t> </a:t>
            </a:r>
            <a:r>
              <a:rPr sz="2000" dirty="0">
                <a:solidFill>
                  <a:srgbClr val="FFFFFF"/>
                </a:solidFill>
                <a:latin typeface="Calibri"/>
                <a:cs typeface="Calibri"/>
              </a:rPr>
              <a:t>than</a:t>
            </a:r>
            <a:r>
              <a:rPr sz="2000" spc="-50" dirty="0">
                <a:solidFill>
                  <a:srgbClr val="FFFFFF"/>
                </a:solidFill>
                <a:latin typeface="Calibri"/>
                <a:cs typeface="Calibri"/>
              </a:rPr>
              <a:t> </a:t>
            </a:r>
            <a:r>
              <a:rPr sz="2000" dirty="0">
                <a:solidFill>
                  <a:srgbClr val="FFFFFF"/>
                </a:solidFill>
                <a:latin typeface="Calibri"/>
                <a:cs typeface="Calibri"/>
              </a:rPr>
              <a:t>the</a:t>
            </a:r>
            <a:r>
              <a:rPr sz="2000" spc="-50" dirty="0">
                <a:solidFill>
                  <a:srgbClr val="FFFFFF"/>
                </a:solidFill>
                <a:latin typeface="Calibri"/>
                <a:cs typeface="Calibri"/>
              </a:rPr>
              <a:t> </a:t>
            </a:r>
            <a:r>
              <a:rPr sz="2000" spc="-10" dirty="0">
                <a:solidFill>
                  <a:srgbClr val="FFFFFF"/>
                </a:solidFill>
                <a:latin typeface="Calibri"/>
                <a:cs typeface="Calibri"/>
              </a:rPr>
              <a:t>average</a:t>
            </a:r>
            <a:r>
              <a:rPr sz="2000" spc="-45" dirty="0">
                <a:solidFill>
                  <a:srgbClr val="FFFFFF"/>
                </a:solidFill>
                <a:latin typeface="Calibri"/>
                <a:cs typeface="Calibri"/>
              </a:rPr>
              <a:t> </a:t>
            </a:r>
            <a:r>
              <a:rPr sz="2000" dirty="0">
                <a:solidFill>
                  <a:srgbClr val="FFFFFF"/>
                </a:solidFill>
                <a:latin typeface="Calibri"/>
                <a:cs typeface="Calibri"/>
              </a:rPr>
              <a:t>valuation</a:t>
            </a:r>
            <a:r>
              <a:rPr sz="2000" spc="-35" dirty="0">
                <a:solidFill>
                  <a:srgbClr val="FFFFFF"/>
                </a:solidFill>
                <a:latin typeface="Calibri"/>
                <a:cs typeface="Calibri"/>
              </a:rPr>
              <a:t> </a:t>
            </a:r>
            <a:r>
              <a:rPr sz="2000" dirty="0">
                <a:solidFill>
                  <a:srgbClr val="FFFFFF"/>
                </a:solidFill>
                <a:latin typeface="Calibri"/>
                <a:cs typeface="Calibri"/>
              </a:rPr>
              <a:t>and</a:t>
            </a:r>
            <a:r>
              <a:rPr sz="2000" spc="-50" dirty="0">
                <a:solidFill>
                  <a:srgbClr val="FFFFFF"/>
                </a:solidFill>
                <a:latin typeface="Calibri"/>
                <a:cs typeface="Calibri"/>
              </a:rPr>
              <a:t> </a:t>
            </a:r>
            <a:r>
              <a:rPr sz="2000" b="1" i="1" u="sng" dirty="0">
                <a:solidFill>
                  <a:srgbClr val="FFFFFF"/>
                </a:solidFill>
                <a:uFill>
                  <a:solidFill>
                    <a:srgbClr val="FFFFFF"/>
                  </a:solidFill>
                </a:uFill>
                <a:latin typeface="Calibri"/>
                <a:cs typeface="Calibri"/>
              </a:rPr>
              <a:t>increase</a:t>
            </a:r>
            <a:r>
              <a:rPr sz="2000" b="1" i="1" u="sng" spc="-75" dirty="0">
                <a:solidFill>
                  <a:srgbClr val="FFFFFF"/>
                </a:solidFill>
                <a:uFill>
                  <a:solidFill>
                    <a:srgbClr val="FFFFFF"/>
                  </a:solidFill>
                </a:uFill>
                <a:latin typeface="Calibri"/>
                <a:cs typeface="Calibri"/>
              </a:rPr>
              <a:t> </a:t>
            </a:r>
            <a:r>
              <a:rPr sz="2000" b="1" i="1" u="sng" dirty="0">
                <a:solidFill>
                  <a:srgbClr val="FFFFFF"/>
                </a:solidFill>
                <a:uFill>
                  <a:solidFill>
                    <a:srgbClr val="FFFFFF"/>
                  </a:solidFill>
                </a:uFill>
                <a:latin typeface="Calibri"/>
                <a:cs typeface="Calibri"/>
              </a:rPr>
              <a:t>tax</a:t>
            </a:r>
            <a:r>
              <a:rPr sz="2000" b="1" i="1" u="sng" spc="-60" dirty="0">
                <a:solidFill>
                  <a:srgbClr val="FFFFFF"/>
                </a:solidFill>
                <a:uFill>
                  <a:solidFill>
                    <a:srgbClr val="FFFFFF"/>
                  </a:solidFill>
                </a:uFill>
                <a:latin typeface="Calibri"/>
                <a:cs typeface="Calibri"/>
              </a:rPr>
              <a:t> </a:t>
            </a:r>
            <a:r>
              <a:rPr sz="2000" b="1" i="1" u="sng" dirty="0">
                <a:solidFill>
                  <a:srgbClr val="FFFFFF"/>
                </a:solidFill>
                <a:uFill>
                  <a:solidFill>
                    <a:srgbClr val="FFFFFF"/>
                  </a:solidFill>
                </a:uFill>
                <a:latin typeface="Calibri"/>
                <a:cs typeface="Calibri"/>
              </a:rPr>
              <a:t>bills</a:t>
            </a:r>
            <a:r>
              <a:rPr sz="2000" b="1" i="1" u="sng" spc="-60" dirty="0">
                <a:solidFill>
                  <a:srgbClr val="FFFFFF"/>
                </a:solidFill>
                <a:uFill>
                  <a:solidFill>
                    <a:srgbClr val="FFFFFF"/>
                  </a:solidFill>
                </a:uFill>
                <a:latin typeface="Calibri"/>
                <a:cs typeface="Calibri"/>
              </a:rPr>
              <a:t> </a:t>
            </a:r>
            <a:r>
              <a:rPr sz="2000" u="none" dirty="0">
                <a:solidFill>
                  <a:srgbClr val="FFFFFF"/>
                </a:solidFill>
                <a:latin typeface="Calibri"/>
                <a:cs typeface="Calibri"/>
              </a:rPr>
              <a:t>for</a:t>
            </a:r>
            <a:r>
              <a:rPr sz="2000" u="none" spc="-55" dirty="0">
                <a:solidFill>
                  <a:srgbClr val="FFFFFF"/>
                </a:solidFill>
                <a:latin typeface="Calibri"/>
                <a:cs typeface="Calibri"/>
              </a:rPr>
              <a:t> </a:t>
            </a:r>
            <a:r>
              <a:rPr sz="2000" u="none" dirty="0">
                <a:solidFill>
                  <a:srgbClr val="FFFFFF"/>
                </a:solidFill>
                <a:latin typeface="Calibri"/>
                <a:cs typeface="Calibri"/>
              </a:rPr>
              <a:t>all</a:t>
            </a:r>
            <a:r>
              <a:rPr sz="2000" u="none" spc="-35" dirty="0">
                <a:solidFill>
                  <a:srgbClr val="FFFFFF"/>
                </a:solidFill>
                <a:latin typeface="Calibri"/>
                <a:cs typeface="Calibri"/>
              </a:rPr>
              <a:t> </a:t>
            </a:r>
            <a:r>
              <a:rPr sz="2000" u="none" spc="-10" dirty="0">
                <a:solidFill>
                  <a:srgbClr val="FFFFFF"/>
                </a:solidFill>
                <a:latin typeface="Calibri"/>
                <a:cs typeface="Calibri"/>
              </a:rPr>
              <a:t>residential</a:t>
            </a:r>
            <a:r>
              <a:rPr sz="2000" u="none" spc="-25" dirty="0">
                <a:solidFill>
                  <a:srgbClr val="FFFFFF"/>
                </a:solidFill>
                <a:latin typeface="Calibri"/>
                <a:cs typeface="Calibri"/>
              </a:rPr>
              <a:t> </a:t>
            </a:r>
            <a:r>
              <a:rPr sz="2000" u="none" spc="-10" dirty="0">
                <a:solidFill>
                  <a:srgbClr val="FFFFFF"/>
                </a:solidFill>
                <a:latin typeface="Calibri"/>
                <a:cs typeface="Calibri"/>
              </a:rPr>
              <a:t>property </a:t>
            </a:r>
            <a:r>
              <a:rPr sz="2000" u="none" dirty="0">
                <a:solidFill>
                  <a:srgbClr val="FFFFFF"/>
                </a:solidFill>
                <a:latin typeface="Calibri"/>
                <a:cs typeface="Calibri"/>
              </a:rPr>
              <a:t>valued</a:t>
            </a:r>
            <a:r>
              <a:rPr sz="2000" u="none" spc="-45" dirty="0">
                <a:solidFill>
                  <a:srgbClr val="FFFFFF"/>
                </a:solidFill>
                <a:latin typeface="Calibri"/>
                <a:cs typeface="Calibri"/>
              </a:rPr>
              <a:t> </a:t>
            </a:r>
            <a:r>
              <a:rPr sz="2000" u="none" spc="-10" dirty="0">
                <a:solidFill>
                  <a:srgbClr val="FFFFFF"/>
                </a:solidFill>
                <a:latin typeface="Calibri"/>
                <a:cs typeface="Calibri"/>
              </a:rPr>
              <a:t>greater</a:t>
            </a:r>
            <a:r>
              <a:rPr sz="2000" u="none" spc="-30" dirty="0">
                <a:solidFill>
                  <a:srgbClr val="FFFFFF"/>
                </a:solidFill>
                <a:latin typeface="Calibri"/>
                <a:cs typeface="Calibri"/>
              </a:rPr>
              <a:t> </a:t>
            </a:r>
            <a:r>
              <a:rPr sz="2000" u="none" dirty="0">
                <a:solidFill>
                  <a:srgbClr val="FFFFFF"/>
                </a:solidFill>
                <a:latin typeface="Calibri"/>
                <a:cs typeface="Calibri"/>
              </a:rPr>
              <a:t>than</a:t>
            </a:r>
            <a:r>
              <a:rPr sz="2000" u="none" spc="-40" dirty="0">
                <a:solidFill>
                  <a:srgbClr val="FFFFFF"/>
                </a:solidFill>
                <a:latin typeface="Calibri"/>
                <a:cs typeface="Calibri"/>
              </a:rPr>
              <a:t> </a:t>
            </a:r>
            <a:r>
              <a:rPr sz="2000" u="none" dirty="0">
                <a:solidFill>
                  <a:srgbClr val="FFFFFF"/>
                </a:solidFill>
                <a:latin typeface="Calibri"/>
                <a:cs typeface="Calibri"/>
              </a:rPr>
              <a:t>the</a:t>
            </a:r>
            <a:r>
              <a:rPr sz="2000" u="none" spc="-40" dirty="0">
                <a:solidFill>
                  <a:srgbClr val="FFFFFF"/>
                </a:solidFill>
                <a:latin typeface="Calibri"/>
                <a:cs typeface="Calibri"/>
              </a:rPr>
              <a:t> </a:t>
            </a:r>
            <a:r>
              <a:rPr sz="2000" u="none" spc="-20" dirty="0">
                <a:solidFill>
                  <a:srgbClr val="FFFFFF"/>
                </a:solidFill>
                <a:latin typeface="Calibri"/>
                <a:cs typeface="Calibri"/>
              </a:rPr>
              <a:t>average</a:t>
            </a:r>
            <a:r>
              <a:rPr sz="2000" u="none" spc="-45" dirty="0">
                <a:solidFill>
                  <a:srgbClr val="FFFFFF"/>
                </a:solidFill>
                <a:latin typeface="Calibri"/>
                <a:cs typeface="Calibri"/>
              </a:rPr>
              <a:t> </a:t>
            </a:r>
            <a:r>
              <a:rPr sz="2000" u="none" spc="-10" dirty="0">
                <a:solidFill>
                  <a:srgbClr val="FFFFFF"/>
                </a:solidFill>
                <a:latin typeface="Calibri"/>
                <a:cs typeface="Calibri"/>
              </a:rPr>
              <a:t>valuation.</a:t>
            </a:r>
            <a:endParaRPr sz="2000" dirty="0">
              <a:latin typeface="Calibri"/>
              <a:cs typeface="Calibri"/>
            </a:endParaRPr>
          </a:p>
          <a:p>
            <a:pPr marL="12700" marR="24130">
              <a:lnSpc>
                <a:spcPts val="2160"/>
              </a:lnSpc>
              <a:spcBef>
                <a:spcPts val="1030"/>
              </a:spcBef>
            </a:pPr>
            <a:r>
              <a:rPr sz="2000" dirty="0">
                <a:solidFill>
                  <a:srgbClr val="FFFFFF"/>
                </a:solidFill>
                <a:latin typeface="Calibri"/>
                <a:cs typeface="Calibri"/>
              </a:rPr>
              <a:t>Such</a:t>
            </a:r>
            <a:r>
              <a:rPr sz="2000" spc="-55" dirty="0">
                <a:solidFill>
                  <a:srgbClr val="FFFFFF"/>
                </a:solidFill>
                <a:latin typeface="Calibri"/>
                <a:cs typeface="Calibri"/>
              </a:rPr>
              <a:t> </a:t>
            </a:r>
            <a:r>
              <a:rPr sz="2000" dirty="0">
                <a:solidFill>
                  <a:srgbClr val="FFFFFF"/>
                </a:solidFill>
                <a:latin typeface="Calibri"/>
                <a:cs typeface="Calibri"/>
              </a:rPr>
              <a:t>an</a:t>
            </a:r>
            <a:r>
              <a:rPr sz="2000" spc="-35" dirty="0">
                <a:solidFill>
                  <a:srgbClr val="FFFFFF"/>
                </a:solidFill>
                <a:latin typeface="Calibri"/>
                <a:cs typeface="Calibri"/>
              </a:rPr>
              <a:t> </a:t>
            </a:r>
            <a:r>
              <a:rPr sz="2000" spc="-10" dirty="0">
                <a:solidFill>
                  <a:srgbClr val="FFFFFF"/>
                </a:solidFill>
                <a:latin typeface="Calibri"/>
                <a:cs typeface="Calibri"/>
              </a:rPr>
              <a:t>exemption</a:t>
            </a:r>
            <a:r>
              <a:rPr sz="2000" spc="-30" dirty="0">
                <a:solidFill>
                  <a:srgbClr val="FFFFFF"/>
                </a:solidFill>
                <a:latin typeface="Calibri"/>
                <a:cs typeface="Calibri"/>
              </a:rPr>
              <a:t> </a:t>
            </a:r>
            <a:r>
              <a:rPr sz="2000" dirty="0">
                <a:solidFill>
                  <a:srgbClr val="FFFFFF"/>
                </a:solidFill>
                <a:latin typeface="Calibri"/>
                <a:cs typeface="Calibri"/>
              </a:rPr>
              <a:t>is</a:t>
            </a:r>
            <a:r>
              <a:rPr sz="2000" spc="-35" dirty="0">
                <a:solidFill>
                  <a:srgbClr val="FFFFFF"/>
                </a:solidFill>
                <a:latin typeface="Calibri"/>
                <a:cs typeface="Calibri"/>
              </a:rPr>
              <a:t> </a:t>
            </a:r>
            <a:r>
              <a:rPr sz="2000" dirty="0">
                <a:solidFill>
                  <a:srgbClr val="FFFFFF"/>
                </a:solidFill>
                <a:latin typeface="Calibri"/>
                <a:cs typeface="Calibri"/>
              </a:rPr>
              <a:t>difficult</a:t>
            </a:r>
            <a:r>
              <a:rPr sz="2000" spc="-25" dirty="0">
                <a:solidFill>
                  <a:srgbClr val="FFFFFF"/>
                </a:solidFill>
                <a:latin typeface="Calibri"/>
                <a:cs typeface="Calibri"/>
              </a:rPr>
              <a:t> </a:t>
            </a:r>
            <a:r>
              <a:rPr sz="2000" dirty="0">
                <a:solidFill>
                  <a:srgbClr val="FFFFFF"/>
                </a:solidFill>
                <a:latin typeface="Calibri"/>
                <a:cs typeface="Calibri"/>
              </a:rPr>
              <a:t>to</a:t>
            </a:r>
            <a:r>
              <a:rPr sz="2000" spc="-35" dirty="0">
                <a:solidFill>
                  <a:srgbClr val="FFFFFF"/>
                </a:solidFill>
                <a:latin typeface="Calibri"/>
                <a:cs typeface="Calibri"/>
              </a:rPr>
              <a:t> </a:t>
            </a:r>
            <a:r>
              <a:rPr sz="2000" dirty="0">
                <a:solidFill>
                  <a:srgbClr val="FFFFFF"/>
                </a:solidFill>
                <a:latin typeface="Calibri"/>
                <a:cs typeface="Calibri"/>
              </a:rPr>
              <a:t>apply</a:t>
            </a:r>
            <a:r>
              <a:rPr sz="2000" spc="-55" dirty="0">
                <a:solidFill>
                  <a:srgbClr val="FFFFFF"/>
                </a:solidFill>
                <a:latin typeface="Calibri"/>
                <a:cs typeface="Calibri"/>
              </a:rPr>
              <a:t> </a:t>
            </a:r>
            <a:r>
              <a:rPr sz="2000" dirty="0">
                <a:solidFill>
                  <a:srgbClr val="FFFFFF"/>
                </a:solidFill>
                <a:latin typeface="Calibri"/>
                <a:cs typeface="Calibri"/>
              </a:rPr>
              <a:t>due</a:t>
            </a:r>
            <a:r>
              <a:rPr sz="2000" spc="-45" dirty="0">
                <a:solidFill>
                  <a:srgbClr val="FFFFFF"/>
                </a:solidFill>
                <a:latin typeface="Calibri"/>
                <a:cs typeface="Calibri"/>
              </a:rPr>
              <a:t> </a:t>
            </a:r>
            <a:r>
              <a:rPr sz="2000" dirty="0">
                <a:solidFill>
                  <a:srgbClr val="FFFFFF"/>
                </a:solidFill>
                <a:latin typeface="Calibri"/>
                <a:cs typeface="Calibri"/>
              </a:rPr>
              <a:t>to</a:t>
            </a:r>
            <a:r>
              <a:rPr sz="2000" spc="-45" dirty="0">
                <a:solidFill>
                  <a:srgbClr val="FFFFFF"/>
                </a:solidFill>
                <a:latin typeface="Calibri"/>
                <a:cs typeface="Calibri"/>
              </a:rPr>
              <a:t> </a:t>
            </a:r>
            <a:r>
              <a:rPr sz="2000" dirty="0">
                <a:solidFill>
                  <a:srgbClr val="FFFFFF"/>
                </a:solidFill>
                <a:latin typeface="Calibri"/>
                <a:cs typeface="Calibri"/>
              </a:rPr>
              <a:t>the</a:t>
            </a:r>
            <a:r>
              <a:rPr sz="2000" spc="-35" dirty="0">
                <a:solidFill>
                  <a:srgbClr val="FFFFFF"/>
                </a:solidFill>
                <a:latin typeface="Calibri"/>
                <a:cs typeface="Calibri"/>
              </a:rPr>
              <a:t> </a:t>
            </a:r>
            <a:r>
              <a:rPr sz="2000" dirty="0">
                <a:solidFill>
                  <a:srgbClr val="FFFFFF"/>
                </a:solidFill>
                <a:latin typeface="Calibri"/>
                <a:cs typeface="Calibri"/>
              </a:rPr>
              <a:t>legal</a:t>
            </a:r>
            <a:r>
              <a:rPr sz="2000" spc="-35" dirty="0">
                <a:solidFill>
                  <a:srgbClr val="FFFFFF"/>
                </a:solidFill>
                <a:latin typeface="Calibri"/>
                <a:cs typeface="Calibri"/>
              </a:rPr>
              <a:t> </a:t>
            </a:r>
            <a:r>
              <a:rPr sz="2000" spc="-10" dirty="0">
                <a:solidFill>
                  <a:srgbClr val="FFFFFF"/>
                </a:solidFill>
                <a:latin typeface="Calibri"/>
                <a:cs typeface="Calibri"/>
              </a:rPr>
              <a:t>requirement</a:t>
            </a:r>
            <a:r>
              <a:rPr sz="2000" spc="-25" dirty="0">
                <a:solidFill>
                  <a:srgbClr val="FFFFFF"/>
                </a:solidFill>
                <a:latin typeface="Calibri"/>
                <a:cs typeface="Calibri"/>
              </a:rPr>
              <a:t> </a:t>
            </a:r>
            <a:r>
              <a:rPr sz="2000" dirty="0">
                <a:solidFill>
                  <a:srgbClr val="FFFFFF"/>
                </a:solidFill>
                <a:latin typeface="Calibri"/>
                <a:cs typeface="Calibri"/>
              </a:rPr>
              <a:t>that</a:t>
            </a:r>
            <a:r>
              <a:rPr sz="2000" spc="-35" dirty="0">
                <a:solidFill>
                  <a:srgbClr val="FFFFFF"/>
                </a:solidFill>
                <a:latin typeface="Calibri"/>
                <a:cs typeface="Calibri"/>
              </a:rPr>
              <a:t> </a:t>
            </a:r>
            <a:r>
              <a:rPr sz="2000" spc="-25" dirty="0">
                <a:solidFill>
                  <a:srgbClr val="FFFFFF"/>
                </a:solidFill>
                <a:latin typeface="Calibri"/>
                <a:cs typeface="Calibri"/>
              </a:rPr>
              <a:t>the </a:t>
            </a:r>
            <a:r>
              <a:rPr sz="2000" spc="-10" dirty="0">
                <a:solidFill>
                  <a:srgbClr val="FFFFFF"/>
                </a:solidFill>
                <a:latin typeface="Calibri"/>
                <a:cs typeface="Calibri"/>
              </a:rPr>
              <a:t>exemption</a:t>
            </a:r>
            <a:r>
              <a:rPr sz="2000" spc="-45" dirty="0">
                <a:solidFill>
                  <a:srgbClr val="FFFFFF"/>
                </a:solidFill>
                <a:latin typeface="Calibri"/>
                <a:cs typeface="Calibri"/>
              </a:rPr>
              <a:t> </a:t>
            </a:r>
            <a:r>
              <a:rPr sz="2000" dirty="0">
                <a:solidFill>
                  <a:srgbClr val="FFFFFF"/>
                </a:solidFill>
                <a:latin typeface="Calibri"/>
                <a:cs typeface="Calibri"/>
              </a:rPr>
              <a:t>be</a:t>
            </a:r>
            <a:r>
              <a:rPr sz="2000" spc="-55" dirty="0">
                <a:solidFill>
                  <a:srgbClr val="FFFFFF"/>
                </a:solidFill>
                <a:latin typeface="Calibri"/>
                <a:cs typeface="Calibri"/>
              </a:rPr>
              <a:t> </a:t>
            </a:r>
            <a:r>
              <a:rPr sz="2000" dirty="0">
                <a:solidFill>
                  <a:srgbClr val="FFFFFF"/>
                </a:solidFill>
                <a:latin typeface="Calibri"/>
                <a:cs typeface="Calibri"/>
              </a:rPr>
              <a:t>applied</a:t>
            </a:r>
            <a:r>
              <a:rPr sz="2000" spc="-45" dirty="0">
                <a:solidFill>
                  <a:srgbClr val="FFFFFF"/>
                </a:solidFill>
                <a:latin typeface="Calibri"/>
                <a:cs typeface="Calibri"/>
              </a:rPr>
              <a:t> </a:t>
            </a:r>
            <a:r>
              <a:rPr sz="2000" dirty="0">
                <a:solidFill>
                  <a:srgbClr val="FFFFFF"/>
                </a:solidFill>
                <a:latin typeface="Calibri"/>
                <a:cs typeface="Calibri"/>
              </a:rPr>
              <a:t>only</a:t>
            </a:r>
            <a:r>
              <a:rPr sz="2000" spc="-65" dirty="0">
                <a:solidFill>
                  <a:srgbClr val="FFFFFF"/>
                </a:solidFill>
                <a:latin typeface="Calibri"/>
                <a:cs typeface="Calibri"/>
              </a:rPr>
              <a:t> </a:t>
            </a:r>
            <a:r>
              <a:rPr sz="2000" dirty="0">
                <a:solidFill>
                  <a:srgbClr val="FFFFFF"/>
                </a:solidFill>
                <a:latin typeface="Calibri"/>
                <a:cs typeface="Calibri"/>
              </a:rPr>
              <a:t>to</a:t>
            </a:r>
            <a:r>
              <a:rPr sz="2000" spc="-45" dirty="0">
                <a:solidFill>
                  <a:srgbClr val="FFFFFF"/>
                </a:solidFill>
                <a:latin typeface="Calibri"/>
                <a:cs typeface="Calibri"/>
              </a:rPr>
              <a:t> </a:t>
            </a:r>
            <a:r>
              <a:rPr sz="2000" dirty="0">
                <a:solidFill>
                  <a:srgbClr val="FFFFFF"/>
                </a:solidFill>
                <a:latin typeface="Calibri"/>
                <a:cs typeface="Calibri"/>
              </a:rPr>
              <a:t>the</a:t>
            </a:r>
            <a:r>
              <a:rPr sz="2000" spc="-60" dirty="0">
                <a:solidFill>
                  <a:srgbClr val="FFFFFF"/>
                </a:solidFill>
                <a:latin typeface="Calibri"/>
                <a:cs typeface="Calibri"/>
              </a:rPr>
              <a:t> </a:t>
            </a:r>
            <a:r>
              <a:rPr sz="2000" dirty="0">
                <a:solidFill>
                  <a:srgbClr val="FFFFFF"/>
                </a:solidFill>
                <a:latin typeface="Calibri"/>
                <a:cs typeface="Calibri"/>
              </a:rPr>
              <a:t>principal</a:t>
            </a:r>
            <a:r>
              <a:rPr sz="2000" spc="-45" dirty="0">
                <a:solidFill>
                  <a:srgbClr val="FFFFFF"/>
                </a:solidFill>
                <a:latin typeface="Calibri"/>
                <a:cs typeface="Calibri"/>
              </a:rPr>
              <a:t> </a:t>
            </a:r>
            <a:r>
              <a:rPr sz="2000" dirty="0">
                <a:solidFill>
                  <a:srgbClr val="FFFFFF"/>
                </a:solidFill>
                <a:latin typeface="Calibri"/>
                <a:cs typeface="Calibri"/>
              </a:rPr>
              <a:t>residence</a:t>
            </a:r>
            <a:r>
              <a:rPr sz="2000" spc="-40" dirty="0">
                <a:solidFill>
                  <a:srgbClr val="FFFFFF"/>
                </a:solidFill>
                <a:latin typeface="Calibri"/>
                <a:cs typeface="Calibri"/>
              </a:rPr>
              <a:t> </a:t>
            </a:r>
            <a:r>
              <a:rPr sz="2000" dirty="0">
                <a:solidFill>
                  <a:srgbClr val="FFFFFF"/>
                </a:solidFill>
                <a:latin typeface="Calibri"/>
                <a:cs typeface="Calibri"/>
              </a:rPr>
              <a:t>of</a:t>
            </a:r>
            <a:r>
              <a:rPr sz="2000" spc="-55" dirty="0">
                <a:solidFill>
                  <a:srgbClr val="FFFFFF"/>
                </a:solidFill>
                <a:latin typeface="Calibri"/>
                <a:cs typeface="Calibri"/>
              </a:rPr>
              <a:t> </a:t>
            </a:r>
            <a:r>
              <a:rPr sz="2000" dirty="0">
                <a:solidFill>
                  <a:srgbClr val="FFFFFF"/>
                </a:solidFill>
                <a:latin typeface="Calibri"/>
                <a:cs typeface="Calibri"/>
              </a:rPr>
              <a:t>the</a:t>
            </a:r>
            <a:r>
              <a:rPr sz="2000" spc="-55" dirty="0">
                <a:solidFill>
                  <a:srgbClr val="FFFFFF"/>
                </a:solidFill>
                <a:latin typeface="Calibri"/>
                <a:cs typeface="Calibri"/>
              </a:rPr>
              <a:t> </a:t>
            </a:r>
            <a:r>
              <a:rPr sz="2000" spc="-10" dirty="0">
                <a:solidFill>
                  <a:srgbClr val="FFFFFF"/>
                </a:solidFill>
                <a:latin typeface="Calibri"/>
                <a:cs typeface="Calibri"/>
              </a:rPr>
              <a:t>taxpayer.</a:t>
            </a:r>
            <a:r>
              <a:rPr sz="2000" spc="345" dirty="0">
                <a:solidFill>
                  <a:srgbClr val="FFFFFF"/>
                </a:solidFill>
                <a:latin typeface="Calibri"/>
                <a:cs typeface="Calibri"/>
              </a:rPr>
              <a:t> </a:t>
            </a:r>
            <a:r>
              <a:rPr sz="2000" dirty="0">
                <a:solidFill>
                  <a:srgbClr val="FFFFFF"/>
                </a:solidFill>
                <a:latin typeface="Calibri"/>
                <a:cs typeface="Calibri"/>
              </a:rPr>
              <a:t>It</a:t>
            </a:r>
            <a:r>
              <a:rPr sz="2000" spc="-45" dirty="0">
                <a:solidFill>
                  <a:srgbClr val="FFFFFF"/>
                </a:solidFill>
                <a:latin typeface="Calibri"/>
                <a:cs typeface="Calibri"/>
              </a:rPr>
              <a:t> </a:t>
            </a:r>
            <a:r>
              <a:rPr sz="2000" spc="-25" dirty="0">
                <a:solidFill>
                  <a:srgbClr val="FFFFFF"/>
                </a:solidFill>
                <a:latin typeface="Calibri"/>
                <a:cs typeface="Calibri"/>
              </a:rPr>
              <a:t>is </a:t>
            </a:r>
            <a:r>
              <a:rPr sz="2000" dirty="0">
                <a:solidFill>
                  <a:srgbClr val="FFFFFF"/>
                </a:solidFill>
                <a:latin typeface="Calibri"/>
                <a:cs typeface="Calibri"/>
              </a:rPr>
              <a:t>designed</a:t>
            </a:r>
            <a:r>
              <a:rPr sz="2000" spc="-60" dirty="0">
                <a:solidFill>
                  <a:srgbClr val="FFFFFF"/>
                </a:solidFill>
                <a:latin typeface="Calibri"/>
                <a:cs typeface="Calibri"/>
              </a:rPr>
              <a:t> </a:t>
            </a:r>
            <a:r>
              <a:rPr sz="2000" dirty="0">
                <a:solidFill>
                  <a:srgbClr val="FFFFFF"/>
                </a:solidFill>
                <a:latin typeface="Calibri"/>
                <a:cs typeface="Calibri"/>
              </a:rPr>
              <a:t>to</a:t>
            </a:r>
            <a:r>
              <a:rPr sz="2000" spc="-50" dirty="0">
                <a:solidFill>
                  <a:srgbClr val="FFFFFF"/>
                </a:solidFill>
                <a:latin typeface="Calibri"/>
                <a:cs typeface="Calibri"/>
              </a:rPr>
              <a:t> </a:t>
            </a:r>
            <a:r>
              <a:rPr sz="2000" dirty="0">
                <a:solidFill>
                  <a:srgbClr val="FFFFFF"/>
                </a:solidFill>
                <a:latin typeface="Calibri"/>
                <a:cs typeface="Calibri"/>
              </a:rPr>
              <a:t>provide</a:t>
            </a:r>
            <a:r>
              <a:rPr sz="2000" spc="-65" dirty="0">
                <a:solidFill>
                  <a:srgbClr val="FFFFFF"/>
                </a:solidFill>
                <a:latin typeface="Calibri"/>
                <a:cs typeface="Calibri"/>
              </a:rPr>
              <a:t> </a:t>
            </a:r>
            <a:r>
              <a:rPr sz="2000" dirty="0">
                <a:solidFill>
                  <a:srgbClr val="FFFFFF"/>
                </a:solidFill>
                <a:latin typeface="Calibri"/>
                <a:cs typeface="Calibri"/>
              </a:rPr>
              <a:t>a</a:t>
            </a:r>
            <a:r>
              <a:rPr sz="2000" spc="-50" dirty="0">
                <a:solidFill>
                  <a:srgbClr val="FFFFFF"/>
                </a:solidFill>
                <a:latin typeface="Calibri"/>
                <a:cs typeface="Calibri"/>
              </a:rPr>
              <a:t> </a:t>
            </a:r>
            <a:r>
              <a:rPr sz="2000" dirty="0">
                <a:solidFill>
                  <a:srgbClr val="FFFFFF"/>
                </a:solidFill>
                <a:latin typeface="Calibri"/>
                <a:cs typeface="Calibri"/>
              </a:rPr>
              <a:t>measure</a:t>
            </a:r>
            <a:r>
              <a:rPr sz="2000" spc="-45" dirty="0">
                <a:solidFill>
                  <a:srgbClr val="FFFFFF"/>
                </a:solidFill>
                <a:latin typeface="Calibri"/>
                <a:cs typeface="Calibri"/>
              </a:rPr>
              <a:t> </a:t>
            </a:r>
            <a:r>
              <a:rPr sz="2000" dirty="0">
                <a:solidFill>
                  <a:srgbClr val="FFFFFF"/>
                </a:solidFill>
                <a:latin typeface="Calibri"/>
                <a:cs typeface="Calibri"/>
              </a:rPr>
              <a:t>of</a:t>
            </a:r>
            <a:r>
              <a:rPr sz="2000" spc="-60" dirty="0">
                <a:solidFill>
                  <a:srgbClr val="FFFFFF"/>
                </a:solidFill>
                <a:latin typeface="Calibri"/>
                <a:cs typeface="Calibri"/>
              </a:rPr>
              <a:t> </a:t>
            </a:r>
            <a:r>
              <a:rPr sz="2000" dirty="0">
                <a:solidFill>
                  <a:srgbClr val="FFFFFF"/>
                </a:solidFill>
                <a:latin typeface="Calibri"/>
                <a:cs typeface="Calibri"/>
              </a:rPr>
              <a:t>tax</a:t>
            </a:r>
            <a:r>
              <a:rPr sz="2000" spc="-60" dirty="0">
                <a:solidFill>
                  <a:srgbClr val="FFFFFF"/>
                </a:solidFill>
                <a:latin typeface="Calibri"/>
                <a:cs typeface="Calibri"/>
              </a:rPr>
              <a:t> </a:t>
            </a:r>
            <a:r>
              <a:rPr sz="2000" dirty="0">
                <a:solidFill>
                  <a:srgbClr val="FFFFFF"/>
                </a:solidFill>
                <a:latin typeface="Calibri"/>
                <a:cs typeface="Calibri"/>
              </a:rPr>
              <a:t>relief</a:t>
            </a:r>
            <a:r>
              <a:rPr sz="2000" spc="-40" dirty="0">
                <a:solidFill>
                  <a:srgbClr val="FFFFFF"/>
                </a:solidFill>
                <a:latin typeface="Calibri"/>
                <a:cs typeface="Calibri"/>
              </a:rPr>
              <a:t> </a:t>
            </a:r>
            <a:r>
              <a:rPr sz="2000" dirty="0">
                <a:solidFill>
                  <a:srgbClr val="FFFFFF"/>
                </a:solidFill>
                <a:latin typeface="Calibri"/>
                <a:cs typeface="Calibri"/>
              </a:rPr>
              <a:t>to</a:t>
            </a:r>
            <a:r>
              <a:rPr sz="2000" spc="-50" dirty="0">
                <a:solidFill>
                  <a:srgbClr val="FFFFFF"/>
                </a:solidFill>
                <a:latin typeface="Calibri"/>
                <a:cs typeface="Calibri"/>
              </a:rPr>
              <a:t> </a:t>
            </a:r>
            <a:r>
              <a:rPr sz="2000" dirty="0">
                <a:solidFill>
                  <a:srgbClr val="FFFFFF"/>
                </a:solidFill>
                <a:latin typeface="Calibri"/>
                <a:cs typeface="Calibri"/>
              </a:rPr>
              <a:t>owner</a:t>
            </a:r>
            <a:r>
              <a:rPr sz="2000" spc="-65" dirty="0">
                <a:solidFill>
                  <a:srgbClr val="FFFFFF"/>
                </a:solidFill>
                <a:latin typeface="Calibri"/>
                <a:cs typeface="Calibri"/>
              </a:rPr>
              <a:t> </a:t>
            </a:r>
            <a:r>
              <a:rPr sz="2000" dirty="0">
                <a:solidFill>
                  <a:srgbClr val="FFFFFF"/>
                </a:solidFill>
                <a:latin typeface="Calibri"/>
                <a:cs typeface="Calibri"/>
              </a:rPr>
              <a:t>occupants</a:t>
            </a:r>
            <a:r>
              <a:rPr sz="2000" spc="-65" dirty="0">
                <a:solidFill>
                  <a:srgbClr val="FFFFFF"/>
                </a:solidFill>
                <a:latin typeface="Calibri"/>
                <a:cs typeface="Calibri"/>
              </a:rPr>
              <a:t> </a:t>
            </a:r>
            <a:r>
              <a:rPr sz="2000" dirty="0">
                <a:solidFill>
                  <a:srgbClr val="FFFFFF"/>
                </a:solidFill>
                <a:latin typeface="Calibri"/>
                <a:cs typeface="Calibri"/>
              </a:rPr>
              <a:t>of</a:t>
            </a:r>
            <a:r>
              <a:rPr sz="2000" spc="-65" dirty="0">
                <a:solidFill>
                  <a:srgbClr val="FFFFFF"/>
                </a:solidFill>
                <a:latin typeface="Calibri"/>
                <a:cs typeface="Calibri"/>
              </a:rPr>
              <a:t> </a:t>
            </a:r>
            <a:r>
              <a:rPr sz="2000" spc="-10" dirty="0">
                <a:solidFill>
                  <a:srgbClr val="FFFFFF"/>
                </a:solidFill>
                <a:latin typeface="Calibri"/>
                <a:cs typeface="Calibri"/>
              </a:rPr>
              <a:t>residential </a:t>
            </a:r>
            <a:r>
              <a:rPr sz="2000" dirty="0">
                <a:solidFill>
                  <a:srgbClr val="FFFFFF"/>
                </a:solidFill>
                <a:latin typeface="Calibri"/>
                <a:cs typeface="Calibri"/>
              </a:rPr>
              <a:t>property</a:t>
            </a:r>
            <a:r>
              <a:rPr sz="2000" spc="-60" dirty="0">
                <a:solidFill>
                  <a:srgbClr val="FFFFFF"/>
                </a:solidFill>
                <a:latin typeface="Calibri"/>
                <a:cs typeface="Calibri"/>
              </a:rPr>
              <a:t> </a:t>
            </a:r>
            <a:r>
              <a:rPr sz="2000" dirty="0">
                <a:solidFill>
                  <a:srgbClr val="FFFFFF"/>
                </a:solidFill>
                <a:latin typeface="Calibri"/>
                <a:cs typeface="Calibri"/>
              </a:rPr>
              <a:t>by</a:t>
            </a:r>
            <a:r>
              <a:rPr sz="2000" spc="-70" dirty="0">
                <a:solidFill>
                  <a:srgbClr val="FFFFFF"/>
                </a:solidFill>
                <a:latin typeface="Calibri"/>
                <a:cs typeface="Calibri"/>
              </a:rPr>
              <a:t> </a:t>
            </a:r>
            <a:r>
              <a:rPr sz="2000" dirty="0">
                <a:solidFill>
                  <a:srgbClr val="FFFFFF"/>
                </a:solidFill>
                <a:latin typeface="Calibri"/>
                <a:cs typeface="Calibri"/>
              </a:rPr>
              <a:t>shifting</a:t>
            </a:r>
            <a:r>
              <a:rPr sz="2000" spc="-60" dirty="0">
                <a:solidFill>
                  <a:srgbClr val="FFFFFF"/>
                </a:solidFill>
                <a:latin typeface="Calibri"/>
                <a:cs typeface="Calibri"/>
              </a:rPr>
              <a:t> </a:t>
            </a:r>
            <a:r>
              <a:rPr sz="2000" dirty="0">
                <a:solidFill>
                  <a:srgbClr val="FFFFFF"/>
                </a:solidFill>
                <a:latin typeface="Calibri"/>
                <a:cs typeface="Calibri"/>
              </a:rPr>
              <a:t>the</a:t>
            </a:r>
            <a:r>
              <a:rPr sz="2000" spc="-55" dirty="0">
                <a:solidFill>
                  <a:srgbClr val="FFFFFF"/>
                </a:solidFill>
                <a:latin typeface="Calibri"/>
                <a:cs typeface="Calibri"/>
              </a:rPr>
              <a:t> </a:t>
            </a:r>
            <a:r>
              <a:rPr sz="2000" dirty="0">
                <a:solidFill>
                  <a:srgbClr val="FFFFFF"/>
                </a:solidFill>
                <a:latin typeface="Calibri"/>
                <a:cs typeface="Calibri"/>
              </a:rPr>
              <a:t>tax</a:t>
            </a:r>
            <a:r>
              <a:rPr sz="2000" spc="-55" dirty="0">
                <a:solidFill>
                  <a:srgbClr val="FFFFFF"/>
                </a:solidFill>
                <a:latin typeface="Calibri"/>
                <a:cs typeface="Calibri"/>
              </a:rPr>
              <a:t> </a:t>
            </a:r>
            <a:r>
              <a:rPr sz="2000" dirty="0">
                <a:solidFill>
                  <a:srgbClr val="FFFFFF"/>
                </a:solidFill>
                <a:latin typeface="Calibri"/>
                <a:cs typeface="Calibri"/>
              </a:rPr>
              <a:t>burden</a:t>
            </a:r>
            <a:r>
              <a:rPr sz="2000" spc="-70" dirty="0">
                <a:solidFill>
                  <a:srgbClr val="FFFFFF"/>
                </a:solidFill>
                <a:latin typeface="Calibri"/>
                <a:cs typeface="Calibri"/>
              </a:rPr>
              <a:t> </a:t>
            </a:r>
            <a:r>
              <a:rPr sz="2000" dirty="0">
                <a:solidFill>
                  <a:srgbClr val="FFFFFF"/>
                </a:solidFill>
                <a:latin typeface="Calibri"/>
                <a:cs typeface="Calibri"/>
              </a:rPr>
              <a:t>to</a:t>
            </a:r>
            <a:r>
              <a:rPr sz="2000" spc="-55" dirty="0">
                <a:solidFill>
                  <a:srgbClr val="FFFFFF"/>
                </a:solidFill>
                <a:latin typeface="Calibri"/>
                <a:cs typeface="Calibri"/>
              </a:rPr>
              <a:t> </a:t>
            </a:r>
            <a:r>
              <a:rPr sz="2000" spc="-10" dirty="0">
                <a:solidFill>
                  <a:srgbClr val="FFFFFF"/>
                </a:solidFill>
                <a:latin typeface="Calibri"/>
                <a:cs typeface="Calibri"/>
              </a:rPr>
              <a:t>non-</a:t>
            </a:r>
            <a:r>
              <a:rPr sz="2000" dirty="0">
                <a:solidFill>
                  <a:srgbClr val="FFFFFF"/>
                </a:solidFill>
                <a:latin typeface="Calibri"/>
                <a:cs typeface="Calibri"/>
              </a:rPr>
              <a:t>domiciled</a:t>
            </a:r>
            <a:r>
              <a:rPr sz="2000" spc="-70" dirty="0">
                <a:solidFill>
                  <a:srgbClr val="FFFFFF"/>
                </a:solidFill>
                <a:latin typeface="Calibri"/>
                <a:cs typeface="Calibri"/>
              </a:rPr>
              <a:t> </a:t>
            </a:r>
            <a:r>
              <a:rPr sz="2000" dirty="0">
                <a:solidFill>
                  <a:srgbClr val="FFFFFF"/>
                </a:solidFill>
                <a:latin typeface="Calibri"/>
                <a:cs typeface="Calibri"/>
              </a:rPr>
              <a:t>residential</a:t>
            </a:r>
            <a:r>
              <a:rPr sz="2000" spc="-25" dirty="0">
                <a:solidFill>
                  <a:srgbClr val="FFFFFF"/>
                </a:solidFill>
                <a:latin typeface="Calibri"/>
                <a:cs typeface="Calibri"/>
              </a:rPr>
              <a:t> </a:t>
            </a:r>
            <a:r>
              <a:rPr sz="2000" dirty="0">
                <a:solidFill>
                  <a:srgbClr val="FFFFFF"/>
                </a:solidFill>
                <a:latin typeface="Calibri"/>
                <a:cs typeface="Calibri"/>
              </a:rPr>
              <a:t>property</a:t>
            </a:r>
            <a:r>
              <a:rPr sz="2000" spc="-70" dirty="0">
                <a:solidFill>
                  <a:srgbClr val="FFFFFF"/>
                </a:solidFill>
                <a:latin typeface="Calibri"/>
                <a:cs typeface="Calibri"/>
              </a:rPr>
              <a:t> </a:t>
            </a:r>
            <a:r>
              <a:rPr sz="2000" spc="-10" dirty="0">
                <a:solidFill>
                  <a:srgbClr val="FFFFFF"/>
                </a:solidFill>
                <a:latin typeface="Calibri"/>
                <a:cs typeface="Calibri"/>
              </a:rPr>
              <a:t>owners. </a:t>
            </a:r>
            <a:r>
              <a:rPr sz="2000" dirty="0">
                <a:solidFill>
                  <a:srgbClr val="FFFFFF"/>
                </a:solidFill>
                <a:latin typeface="Calibri"/>
                <a:cs typeface="Calibri"/>
              </a:rPr>
              <a:t>This</a:t>
            </a:r>
            <a:r>
              <a:rPr sz="2000" spc="-45" dirty="0">
                <a:solidFill>
                  <a:srgbClr val="FFFFFF"/>
                </a:solidFill>
                <a:latin typeface="Calibri"/>
                <a:cs typeface="Calibri"/>
              </a:rPr>
              <a:t> </a:t>
            </a:r>
            <a:r>
              <a:rPr sz="2000" spc="-10" dirty="0">
                <a:solidFill>
                  <a:srgbClr val="FFFFFF"/>
                </a:solidFill>
                <a:latin typeface="Calibri"/>
                <a:cs typeface="Calibri"/>
              </a:rPr>
              <a:t>exemption</a:t>
            </a:r>
            <a:r>
              <a:rPr sz="2000" spc="-30" dirty="0">
                <a:solidFill>
                  <a:srgbClr val="FFFFFF"/>
                </a:solidFill>
                <a:latin typeface="Calibri"/>
                <a:cs typeface="Calibri"/>
              </a:rPr>
              <a:t> </a:t>
            </a:r>
            <a:r>
              <a:rPr sz="2000" dirty="0">
                <a:solidFill>
                  <a:srgbClr val="FFFFFF"/>
                </a:solidFill>
                <a:latin typeface="Calibri"/>
                <a:cs typeface="Calibri"/>
              </a:rPr>
              <a:t>is</a:t>
            </a:r>
            <a:r>
              <a:rPr sz="2000" spc="-25" dirty="0">
                <a:solidFill>
                  <a:srgbClr val="FFFFFF"/>
                </a:solidFill>
                <a:latin typeface="Calibri"/>
                <a:cs typeface="Calibri"/>
              </a:rPr>
              <a:t> </a:t>
            </a:r>
            <a:r>
              <a:rPr sz="2000" dirty="0">
                <a:solidFill>
                  <a:srgbClr val="FFFFFF"/>
                </a:solidFill>
                <a:latin typeface="Calibri"/>
                <a:cs typeface="Calibri"/>
              </a:rPr>
              <a:t>typically</a:t>
            </a:r>
            <a:r>
              <a:rPr sz="2000" spc="-45" dirty="0">
                <a:solidFill>
                  <a:srgbClr val="FFFFFF"/>
                </a:solidFill>
                <a:latin typeface="Calibri"/>
                <a:cs typeface="Calibri"/>
              </a:rPr>
              <a:t> </a:t>
            </a:r>
            <a:r>
              <a:rPr sz="2000" dirty="0">
                <a:solidFill>
                  <a:srgbClr val="FFFFFF"/>
                </a:solidFill>
                <a:latin typeface="Calibri"/>
                <a:cs typeface="Calibri"/>
              </a:rPr>
              <a:t>found</a:t>
            </a:r>
            <a:r>
              <a:rPr sz="2000" spc="-60" dirty="0">
                <a:solidFill>
                  <a:srgbClr val="FFFFFF"/>
                </a:solidFill>
                <a:latin typeface="Calibri"/>
                <a:cs typeface="Calibri"/>
              </a:rPr>
              <a:t> </a:t>
            </a:r>
            <a:r>
              <a:rPr sz="2000" dirty="0">
                <a:solidFill>
                  <a:srgbClr val="FFFFFF"/>
                </a:solidFill>
                <a:latin typeface="Calibri"/>
                <a:cs typeface="Calibri"/>
              </a:rPr>
              <a:t>in</a:t>
            </a:r>
            <a:r>
              <a:rPr sz="2000" spc="-45" dirty="0">
                <a:solidFill>
                  <a:srgbClr val="FFFFFF"/>
                </a:solidFill>
                <a:latin typeface="Calibri"/>
                <a:cs typeface="Calibri"/>
              </a:rPr>
              <a:t> </a:t>
            </a:r>
            <a:r>
              <a:rPr sz="2000" dirty="0">
                <a:solidFill>
                  <a:srgbClr val="FFFFFF"/>
                </a:solidFill>
                <a:latin typeface="Calibri"/>
                <a:cs typeface="Calibri"/>
              </a:rPr>
              <a:t>communities</a:t>
            </a:r>
            <a:r>
              <a:rPr sz="2000" spc="-25" dirty="0">
                <a:solidFill>
                  <a:srgbClr val="FFFFFF"/>
                </a:solidFill>
                <a:latin typeface="Calibri"/>
                <a:cs typeface="Calibri"/>
              </a:rPr>
              <a:t> </a:t>
            </a:r>
            <a:r>
              <a:rPr sz="2000" dirty="0">
                <a:solidFill>
                  <a:srgbClr val="FFFFFF"/>
                </a:solidFill>
                <a:latin typeface="Calibri"/>
                <a:cs typeface="Calibri"/>
              </a:rPr>
              <a:t>with</a:t>
            </a:r>
            <a:r>
              <a:rPr sz="2000" spc="-40" dirty="0">
                <a:solidFill>
                  <a:srgbClr val="FFFFFF"/>
                </a:solidFill>
                <a:latin typeface="Calibri"/>
                <a:cs typeface="Calibri"/>
              </a:rPr>
              <a:t> </a:t>
            </a:r>
            <a:r>
              <a:rPr sz="2000" dirty="0">
                <a:solidFill>
                  <a:srgbClr val="FFFFFF"/>
                </a:solidFill>
                <a:latin typeface="Calibri"/>
                <a:cs typeface="Calibri"/>
              </a:rPr>
              <a:t>a</a:t>
            </a:r>
            <a:r>
              <a:rPr sz="2000" spc="-35" dirty="0">
                <a:solidFill>
                  <a:srgbClr val="FFFFFF"/>
                </a:solidFill>
                <a:latin typeface="Calibri"/>
                <a:cs typeface="Calibri"/>
              </a:rPr>
              <a:t> </a:t>
            </a:r>
            <a:r>
              <a:rPr sz="2000" dirty="0">
                <a:solidFill>
                  <a:srgbClr val="FFFFFF"/>
                </a:solidFill>
                <a:latin typeface="Calibri"/>
                <a:cs typeface="Calibri"/>
              </a:rPr>
              <a:t>high</a:t>
            </a:r>
            <a:r>
              <a:rPr sz="2000" spc="-55" dirty="0">
                <a:solidFill>
                  <a:srgbClr val="FFFFFF"/>
                </a:solidFill>
                <a:latin typeface="Calibri"/>
                <a:cs typeface="Calibri"/>
              </a:rPr>
              <a:t> </a:t>
            </a:r>
            <a:r>
              <a:rPr sz="2000" spc="-10" dirty="0">
                <a:solidFill>
                  <a:srgbClr val="FFFFFF"/>
                </a:solidFill>
                <a:latin typeface="Calibri"/>
                <a:cs typeface="Calibri"/>
              </a:rPr>
              <a:t>percentage</a:t>
            </a:r>
            <a:r>
              <a:rPr sz="2000" spc="-50" dirty="0">
                <a:solidFill>
                  <a:srgbClr val="FFFFFF"/>
                </a:solidFill>
                <a:latin typeface="Calibri"/>
                <a:cs typeface="Calibri"/>
              </a:rPr>
              <a:t> </a:t>
            </a:r>
            <a:r>
              <a:rPr sz="2000" spc="-25" dirty="0">
                <a:solidFill>
                  <a:srgbClr val="FFFFFF"/>
                </a:solidFill>
                <a:latin typeface="Calibri"/>
                <a:cs typeface="Calibri"/>
              </a:rPr>
              <a:t>of</a:t>
            </a:r>
            <a:r>
              <a:rPr sz="2000" spc="500" dirty="0">
                <a:solidFill>
                  <a:srgbClr val="FFFFFF"/>
                </a:solidFill>
                <a:latin typeface="Calibri"/>
                <a:cs typeface="Calibri"/>
              </a:rPr>
              <a:t> </a:t>
            </a:r>
            <a:r>
              <a:rPr sz="2000" dirty="0">
                <a:solidFill>
                  <a:srgbClr val="FFFFFF"/>
                </a:solidFill>
                <a:latin typeface="Calibri"/>
                <a:cs typeface="Calibri"/>
              </a:rPr>
              <a:t>second</a:t>
            </a:r>
            <a:r>
              <a:rPr sz="2000" spc="-65" dirty="0">
                <a:solidFill>
                  <a:srgbClr val="FFFFFF"/>
                </a:solidFill>
                <a:latin typeface="Calibri"/>
                <a:cs typeface="Calibri"/>
              </a:rPr>
              <a:t> </a:t>
            </a:r>
            <a:r>
              <a:rPr sz="2000" dirty="0">
                <a:solidFill>
                  <a:srgbClr val="FFFFFF"/>
                </a:solidFill>
                <a:latin typeface="Calibri"/>
                <a:cs typeface="Calibri"/>
              </a:rPr>
              <a:t>homes</a:t>
            </a:r>
            <a:r>
              <a:rPr sz="2000" spc="-40" dirty="0">
                <a:solidFill>
                  <a:srgbClr val="FFFFFF"/>
                </a:solidFill>
                <a:latin typeface="Calibri"/>
                <a:cs typeface="Calibri"/>
              </a:rPr>
              <a:t> </a:t>
            </a:r>
            <a:r>
              <a:rPr sz="2000" spc="-10" dirty="0">
                <a:solidFill>
                  <a:srgbClr val="FFFFFF"/>
                </a:solidFill>
                <a:latin typeface="Calibri"/>
                <a:cs typeface="Calibri"/>
              </a:rPr>
              <a:t>properties.</a:t>
            </a:r>
            <a:endParaRPr lang="en-US" sz="2000" spc="-10" dirty="0">
              <a:solidFill>
                <a:srgbClr val="FFFFFF"/>
              </a:solidFill>
              <a:latin typeface="Calibri"/>
              <a:cs typeface="Calibri"/>
            </a:endParaRPr>
          </a:p>
          <a:p>
            <a:pPr marL="12700" marR="24130">
              <a:lnSpc>
                <a:spcPts val="2160"/>
              </a:lnSpc>
              <a:spcBef>
                <a:spcPts val="1030"/>
              </a:spcBef>
            </a:pPr>
            <a:endParaRPr sz="2000" dirty="0">
              <a:latin typeface="Calibri"/>
              <a:cs typeface="Calibri"/>
            </a:endParaRPr>
          </a:p>
          <a:p>
            <a:pPr marL="12700">
              <a:lnSpc>
                <a:spcPct val="100000"/>
              </a:lnSpc>
            </a:pPr>
            <a:r>
              <a:rPr sz="1600" b="1" dirty="0">
                <a:solidFill>
                  <a:srgbClr val="FFFFFF"/>
                </a:solidFill>
                <a:latin typeface="Calibri"/>
                <a:cs typeface="Calibri"/>
              </a:rPr>
              <a:t>The</a:t>
            </a:r>
            <a:r>
              <a:rPr sz="1600" b="1" spc="-40" dirty="0">
                <a:solidFill>
                  <a:srgbClr val="FFFFFF"/>
                </a:solidFill>
                <a:latin typeface="Calibri"/>
                <a:cs typeface="Calibri"/>
              </a:rPr>
              <a:t> </a:t>
            </a:r>
            <a:r>
              <a:rPr sz="1600" b="1" dirty="0">
                <a:solidFill>
                  <a:srgbClr val="FFFFFF"/>
                </a:solidFill>
                <a:latin typeface="Calibri"/>
                <a:cs typeface="Calibri"/>
              </a:rPr>
              <a:t>Board</a:t>
            </a:r>
            <a:r>
              <a:rPr sz="1600" b="1" spc="-20" dirty="0">
                <a:solidFill>
                  <a:srgbClr val="FFFFFF"/>
                </a:solidFill>
                <a:latin typeface="Calibri"/>
                <a:cs typeface="Calibri"/>
              </a:rPr>
              <a:t> </a:t>
            </a:r>
            <a:r>
              <a:rPr sz="1600" b="1" dirty="0">
                <a:solidFill>
                  <a:srgbClr val="FFFFFF"/>
                </a:solidFill>
                <a:latin typeface="Calibri"/>
                <a:cs typeface="Calibri"/>
              </a:rPr>
              <a:t>of</a:t>
            </a:r>
            <a:r>
              <a:rPr sz="1600" b="1" spc="-30" dirty="0">
                <a:solidFill>
                  <a:srgbClr val="FFFFFF"/>
                </a:solidFill>
                <a:latin typeface="Calibri"/>
                <a:cs typeface="Calibri"/>
              </a:rPr>
              <a:t> </a:t>
            </a:r>
            <a:r>
              <a:rPr sz="1600" b="1" dirty="0">
                <a:solidFill>
                  <a:srgbClr val="FFFFFF"/>
                </a:solidFill>
                <a:latin typeface="Calibri"/>
                <a:cs typeface="Calibri"/>
              </a:rPr>
              <a:t>Assessors</a:t>
            </a:r>
            <a:r>
              <a:rPr sz="1600" b="1" spc="-20" dirty="0">
                <a:solidFill>
                  <a:srgbClr val="FFFFFF"/>
                </a:solidFill>
                <a:latin typeface="Calibri"/>
                <a:cs typeface="Calibri"/>
              </a:rPr>
              <a:t> </a:t>
            </a:r>
            <a:r>
              <a:rPr sz="1600" b="1" dirty="0">
                <a:solidFill>
                  <a:srgbClr val="FFFFFF"/>
                </a:solidFill>
                <a:latin typeface="Calibri"/>
                <a:cs typeface="Calibri"/>
              </a:rPr>
              <a:t>does</a:t>
            </a:r>
            <a:r>
              <a:rPr sz="1600" b="1" spc="-30" dirty="0">
                <a:solidFill>
                  <a:srgbClr val="FFFFFF"/>
                </a:solidFill>
                <a:latin typeface="Calibri"/>
                <a:cs typeface="Calibri"/>
              </a:rPr>
              <a:t> </a:t>
            </a:r>
            <a:r>
              <a:rPr sz="1600" b="1" dirty="0">
                <a:solidFill>
                  <a:srgbClr val="FFFFFF"/>
                </a:solidFill>
                <a:latin typeface="Calibri"/>
                <a:cs typeface="Calibri"/>
              </a:rPr>
              <a:t>not</a:t>
            </a:r>
            <a:r>
              <a:rPr sz="1600" b="1" spc="-30" dirty="0">
                <a:solidFill>
                  <a:srgbClr val="FFFFFF"/>
                </a:solidFill>
                <a:latin typeface="Calibri"/>
                <a:cs typeface="Calibri"/>
              </a:rPr>
              <a:t> </a:t>
            </a:r>
            <a:r>
              <a:rPr sz="1600" b="1" spc="-10" dirty="0">
                <a:solidFill>
                  <a:srgbClr val="FFFFFF"/>
                </a:solidFill>
                <a:latin typeface="Calibri"/>
                <a:cs typeface="Calibri"/>
              </a:rPr>
              <a:t>recommend</a:t>
            </a:r>
            <a:r>
              <a:rPr sz="1600" b="1" spc="-20" dirty="0">
                <a:solidFill>
                  <a:srgbClr val="FFFFFF"/>
                </a:solidFill>
                <a:latin typeface="Calibri"/>
                <a:cs typeface="Calibri"/>
              </a:rPr>
              <a:t> </a:t>
            </a:r>
            <a:r>
              <a:rPr sz="1600" b="1" dirty="0">
                <a:solidFill>
                  <a:srgbClr val="FFFFFF"/>
                </a:solidFill>
                <a:latin typeface="Calibri"/>
                <a:cs typeface="Calibri"/>
              </a:rPr>
              <a:t>this</a:t>
            </a:r>
            <a:r>
              <a:rPr sz="1600" b="1" spc="-30" dirty="0">
                <a:solidFill>
                  <a:srgbClr val="FFFFFF"/>
                </a:solidFill>
                <a:latin typeface="Calibri"/>
                <a:cs typeface="Calibri"/>
              </a:rPr>
              <a:t> </a:t>
            </a:r>
            <a:r>
              <a:rPr sz="1600" b="1" spc="-10" dirty="0">
                <a:solidFill>
                  <a:srgbClr val="FFFFFF"/>
                </a:solidFill>
                <a:latin typeface="Calibri"/>
                <a:cs typeface="Calibri"/>
              </a:rPr>
              <a:t>exemption.</a:t>
            </a:r>
            <a:endParaRPr sz="1600" dirty="0">
              <a:latin typeface="Calibri"/>
              <a:cs typeface="Calibri"/>
            </a:endParaRPr>
          </a:p>
        </p:txBody>
      </p:sp>
      <p:pic>
        <p:nvPicPr>
          <p:cNvPr id="6" name="object 6"/>
          <p:cNvPicPr/>
          <p:nvPr/>
        </p:nvPicPr>
        <p:blipFill>
          <a:blip r:embed="rId3" cstate="print"/>
          <a:stretch>
            <a:fillRect/>
          </a:stretch>
        </p:blipFill>
        <p:spPr>
          <a:xfrm>
            <a:off x="73152" y="1732788"/>
            <a:ext cx="2755373" cy="405688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41" y="199831"/>
            <a:ext cx="9158605" cy="848360"/>
          </a:xfrm>
          <a:prstGeom prst="rect">
            <a:avLst/>
          </a:prstGeom>
        </p:spPr>
        <p:txBody>
          <a:bodyPr vert="horz" wrap="square" lIns="0" tIns="12700" rIns="0" bIns="0" rtlCol="0">
            <a:spAutoFit/>
          </a:bodyPr>
          <a:lstStyle/>
          <a:p>
            <a:pPr marL="12700">
              <a:lnSpc>
                <a:spcPct val="100000"/>
              </a:lnSpc>
              <a:spcBef>
                <a:spcPts val="100"/>
              </a:spcBef>
              <a:tabLst>
                <a:tab pos="1077595" algn="l"/>
              </a:tabLst>
            </a:pPr>
            <a:r>
              <a:rPr spc="-25" dirty="0"/>
              <a:t>4)</a:t>
            </a:r>
            <a:r>
              <a:rPr dirty="0"/>
              <a:t>	COMMERICAL</a:t>
            </a:r>
            <a:r>
              <a:rPr spc="-114" dirty="0"/>
              <a:t> </a:t>
            </a:r>
            <a:r>
              <a:rPr spc="-10" dirty="0"/>
              <a:t>EXEMPTION</a:t>
            </a:r>
          </a:p>
        </p:txBody>
      </p:sp>
      <p:sp>
        <p:nvSpPr>
          <p:cNvPr id="3" name="object 3"/>
          <p:cNvSpPr txBox="1"/>
          <p:nvPr/>
        </p:nvSpPr>
        <p:spPr>
          <a:xfrm>
            <a:off x="217285" y="1350608"/>
            <a:ext cx="6823709" cy="523748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latin typeface="Calibri"/>
                <a:cs typeface="Calibri"/>
              </a:rPr>
              <a:t>Under</a:t>
            </a:r>
            <a:r>
              <a:rPr sz="1800" spc="-50" dirty="0">
                <a:solidFill>
                  <a:srgbClr val="FFFFFF"/>
                </a:solidFill>
                <a:latin typeface="Calibri"/>
                <a:cs typeface="Calibri"/>
              </a:rPr>
              <a:t> </a:t>
            </a:r>
            <a:r>
              <a:rPr sz="1800" dirty="0">
                <a:solidFill>
                  <a:srgbClr val="FFFFFF"/>
                </a:solidFill>
                <a:latin typeface="Calibri"/>
                <a:cs typeface="Calibri"/>
              </a:rPr>
              <a:t>General</a:t>
            </a:r>
            <a:r>
              <a:rPr sz="1800" spc="-55" dirty="0">
                <a:solidFill>
                  <a:srgbClr val="FFFFFF"/>
                </a:solidFill>
                <a:latin typeface="Calibri"/>
                <a:cs typeface="Calibri"/>
              </a:rPr>
              <a:t> </a:t>
            </a:r>
            <a:r>
              <a:rPr sz="1800" dirty="0">
                <a:solidFill>
                  <a:srgbClr val="FFFFFF"/>
                </a:solidFill>
                <a:latin typeface="Calibri"/>
                <a:cs typeface="Calibri"/>
              </a:rPr>
              <a:t>Laws</a:t>
            </a:r>
            <a:r>
              <a:rPr sz="1800" spc="-50" dirty="0">
                <a:solidFill>
                  <a:srgbClr val="FFFFFF"/>
                </a:solidFill>
                <a:latin typeface="Calibri"/>
                <a:cs typeface="Calibri"/>
              </a:rPr>
              <a:t> </a:t>
            </a:r>
            <a:r>
              <a:rPr sz="1800" dirty="0">
                <a:solidFill>
                  <a:srgbClr val="FFFFFF"/>
                </a:solidFill>
                <a:latin typeface="Calibri"/>
                <a:cs typeface="Calibri"/>
              </a:rPr>
              <a:t>Chapter</a:t>
            </a:r>
            <a:r>
              <a:rPr sz="1800" spc="-35" dirty="0">
                <a:solidFill>
                  <a:srgbClr val="FFFFFF"/>
                </a:solidFill>
                <a:latin typeface="Calibri"/>
                <a:cs typeface="Calibri"/>
              </a:rPr>
              <a:t> </a:t>
            </a:r>
            <a:r>
              <a:rPr sz="1800" dirty="0">
                <a:solidFill>
                  <a:srgbClr val="FFFFFF"/>
                </a:solidFill>
                <a:latin typeface="Calibri"/>
                <a:cs typeface="Calibri"/>
              </a:rPr>
              <a:t>59,</a:t>
            </a:r>
            <a:r>
              <a:rPr sz="1800" spc="-45" dirty="0">
                <a:solidFill>
                  <a:srgbClr val="FFFFFF"/>
                </a:solidFill>
                <a:latin typeface="Calibri"/>
                <a:cs typeface="Calibri"/>
              </a:rPr>
              <a:t> </a:t>
            </a:r>
            <a:r>
              <a:rPr sz="1800" dirty="0">
                <a:solidFill>
                  <a:srgbClr val="FFFFFF"/>
                </a:solidFill>
                <a:latin typeface="Calibri"/>
                <a:cs typeface="Calibri"/>
              </a:rPr>
              <a:t>Section</a:t>
            </a:r>
            <a:r>
              <a:rPr sz="1800" spc="-45" dirty="0">
                <a:solidFill>
                  <a:srgbClr val="FFFFFF"/>
                </a:solidFill>
                <a:latin typeface="Calibri"/>
                <a:cs typeface="Calibri"/>
              </a:rPr>
              <a:t> </a:t>
            </a:r>
            <a:r>
              <a:rPr sz="1800" dirty="0">
                <a:solidFill>
                  <a:srgbClr val="FFFFFF"/>
                </a:solidFill>
                <a:latin typeface="Calibri"/>
                <a:cs typeface="Calibri"/>
              </a:rPr>
              <a:t>51,</a:t>
            </a:r>
            <a:r>
              <a:rPr sz="1800" spc="-5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spc="-30" dirty="0">
                <a:solidFill>
                  <a:srgbClr val="FFFFFF"/>
                </a:solidFill>
                <a:latin typeface="Calibri"/>
                <a:cs typeface="Calibri"/>
              </a:rPr>
              <a:t>Mayor,</a:t>
            </a:r>
            <a:r>
              <a:rPr sz="1800" spc="-50"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spc="-25" dirty="0">
                <a:solidFill>
                  <a:srgbClr val="FFFFFF"/>
                </a:solidFill>
                <a:latin typeface="Calibri"/>
                <a:cs typeface="Calibri"/>
              </a:rPr>
              <a:t>the</a:t>
            </a:r>
            <a:r>
              <a:rPr sz="1800" spc="500" dirty="0">
                <a:solidFill>
                  <a:srgbClr val="FFFFFF"/>
                </a:solidFill>
                <a:latin typeface="Calibri"/>
                <a:cs typeface="Calibri"/>
              </a:rPr>
              <a:t> </a:t>
            </a:r>
            <a:r>
              <a:rPr sz="1800" spc="-10" dirty="0">
                <a:solidFill>
                  <a:srgbClr val="FFFFFF"/>
                </a:solidFill>
                <a:latin typeface="Calibri"/>
                <a:cs typeface="Calibri"/>
              </a:rPr>
              <a:t>approval</a:t>
            </a:r>
            <a:r>
              <a:rPr sz="1800" spc="-45" dirty="0">
                <a:solidFill>
                  <a:srgbClr val="FFFFFF"/>
                </a:solidFill>
                <a:latin typeface="Calibri"/>
                <a:cs typeface="Calibri"/>
              </a:rPr>
              <a:t> </a:t>
            </a:r>
            <a:r>
              <a:rPr sz="1800" dirty="0">
                <a:solidFill>
                  <a:srgbClr val="FFFFFF"/>
                </a:solidFill>
                <a:latin typeface="Calibri"/>
                <a:cs typeface="Calibri"/>
              </a:rPr>
              <a:t>of</a:t>
            </a:r>
            <a:r>
              <a:rPr sz="1800" spc="-2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City</a:t>
            </a:r>
            <a:r>
              <a:rPr sz="1800" spc="-25" dirty="0">
                <a:solidFill>
                  <a:srgbClr val="FFFFFF"/>
                </a:solidFill>
                <a:latin typeface="Calibri"/>
                <a:cs typeface="Calibri"/>
              </a:rPr>
              <a:t> </a:t>
            </a:r>
            <a:r>
              <a:rPr sz="1800" dirty="0">
                <a:solidFill>
                  <a:srgbClr val="FFFFFF"/>
                </a:solidFill>
                <a:latin typeface="Calibri"/>
                <a:cs typeface="Calibri"/>
              </a:rPr>
              <a:t>Council,</a:t>
            </a:r>
            <a:r>
              <a:rPr sz="1800" spc="-10" dirty="0">
                <a:solidFill>
                  <a:srgbClr val="FFFFFF"/>
                </a:solidFill>
                <a:latin typeface="Calibri"/>
                <a:cs typeface="Calibri"/>
              </a:rPr>
              <a:t> </a:t>
            </a:r>
            <a:r>
              <a:rPr sz="1800" dirty="0">
                <a:solidFill>
                  <a:srgbClr val="FFFFFF"/>
                </a:solidFill>
                <a:latin typeface="Calibri"/>
                <a:cs typeface="Calibri"/>
              </a:rPr>
              <a:t>may</a:t>
            </a:r>
            <a:r>
              <a:rPr sz="1800" spc="-40" dirty="0">
                <a:solidFill>
                  <a:srgbClr val="FFFFFF"/>
                </a:solidFill>
                <a:latin typeface="Calibri"/>
                <a:cs typeface="Calibri"/>
              </a:rPr>
              <a:t> </a:t>
            </a:r>
            <a:r>
              <a:rPr sz="1800" dirty="0">
                <a:solidFill>
                  <a:srgbClr val="FFFFFF"/>
                </a:solidFill>
                <a:latin typeface="Calibri"/>
                <a:cs typeface="Calibri"/>
              </a:rPr>
              <a:t>decide</a:t>
            </a:r>
            <a:r>
              <a:rPr sz="1800" spc="-15" dirty="0">
                <a:solidFill>
                  <a:srgbClr val="FFFFFF"/>
                </a:solidFill>
                <a:latin typeface="Calibri"/>
                <a:cs typeface="Calibri"/>
              </a:rPr>
              <a:t> </a:t>
            </a:r>
            <a:r>
              <a:rPr sz="1800" dirty="0">
                <a:solidFill>
                  <a:srgbClr val="FFFFFF"/>
                </a:solidFill>
                <a:latin typeface="Calibri"/>
                <a:cs typeface="Calibri"/>
              </a:rPr>
              <a:t>annually</a:t>
            </a:r>
            <a:r>
              <a:rPr sz="1800" spc="-2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spc="-10" dirty="0">
                <a:solidFill>
                  <a:srgbClr val="FFFFFF"/>
                </a:solidFill>
                <a:latin typeface="Calibri"/>
                <a:cs typeface="Calibri"/>
              </a:rPr>
              <a:t>exempt</a:t>
            </a:r>
            <a:r>
              <a:rPr sz="1800" spc="-40" dirty="0">
                <a:solidFill>
                  <a:srgbClr val="FFFFFF"/>
                </a:solidFill>
                <a:latin typeface="Calibri"/>
                <a:cs typeface="Calibri"/>
              </a:rPr>
              <a:t> </a:t>
            </a:r>
            <a:r>
              <a:rPr sz="1800" dirty="0">
                <a:solidFill>
                  <a:srgbClr val="FFFFFF"/>
                </a:solidFill>
                <a:latin typeface="Calibri"/>
                <a:cs typeface="Calibri"/>
              </a:rPr>
              <a:t>up</a:t>
            </a:r>
            <a:r>
              <a:rPr sz="1800" spc="-35" dirty="0">
                <a:solidFill>
                  <a:srgbClr val="FFFFFF"/>
                </a:solidFill>
                <a:latin typeface="Calibri"/>
                <a:cs typeface="Calibri"/>
              </a:rPr>
              <a:t> </a:t>
            </a:r>
            <a:r>
              <a:rPr sz="1800" dirty="0">
                <a:solidFill>
                  <a:srgbClr val="FFFFFF"/>
                </a:solidFill>
                <a:latin typeface="Calibri"/>
                <a:cs typeface="Calibri"/>
              </a:rPr>
              <a:t>to</a:t>
            </a:r>
            <a:r>
              <a:rPr sz="1800" spc="-30" dirty="0">
                <a:solidFill>
                  <a:srgbClr val="FFFFFF"/>
                </a:solidFill>
                <a:latin typeface="Calibri"/>
                <a:cs typeface="Calibri"/>
              </a:rPr>
              <a:t> </a:t>
            </a:r>
            <a:r>
              <a:rPr sz="1800" dirty="0">
                <a:solidFill>
                  <a:srgbClr val="FFFFFF"/>
                </a:solidFill>
                <a:latin typeface="Calibri"/>
                <a:cs typeface="Calibri"/>
              </a:rPr>
              <a:t>10%</a:t>
            </a:r>
            <a:r>
              <a:rPr sz="1800" spc="-40" dirty="0">
                <a:solidFill>
                  <a:srgbClr val="FFFFFF"/>
                </a:solidFill>
                <a:latin typeface="Calibri"/>
                <a:cs typeface="Calibri"/>
              </a:rPr>
              <a:t> </a:t>
            </a:r>
            <a:r>
              <a:rPr sz="1800" spc="-25" dirty="0">
                <a:solidFill>
                  <a:srgbClr val="FFFFFF"/>
                </a:solidFill>
                <a:latin typeface="Calibri"/>
                <a:cs typeface="Calibri"/>
              </a:rPr>
              <a:t>of </a:t>
            </a:r>
            <a:r>
              <a:rPr sz="1800" dirty="0">
                <a:solidFill>
                  <a:srgbClr val="FFFFFF"/>
                </a:solidFill>
                <a:latin typeface="Calibri"/>
                <a:cs typeface="Calibri"/>
              </a:rPr>
              <a:t>the</a:t>
            </a:r>
            <a:r>
              <a:rPr sz="1800" spc="-25" dirty="0">
                <a:solidFill>
                  <a:srgbClr val="FFFFFF"/>
                </a:solidFill>
                <a:latin typeface="Calibri"/>
                <a:cs typeface="Calibri"/>
              </a:rPr>
              <a:t> </a:t>
            </a:r>
            <a:r>
              <a:rPr sz="1800" dirty="0">
                <a:solidFill>
                  <a:srgbClr val="FFFFFF"/>
                </a:solidFill>
                <a:latin typeface="Calibri"/>
                <a:cs typeface="Calibri"/>
              </a:rPr>
              <a:t>value</a:t>
            </a:r>
            <a:r>
              <a:rPr sz="1800" spc="-35" dirty="0">
                <a:solidFill>
                  <a:srgbClr val="FFFFFF"/>
                </a:solidFill>
                <a:latin typeface="Calibri"/>
                <a:cs typeface="Calibri"/>
              </a:rPr>
              <a:t> </a:t>
            </a:r>
            <a:r>
              <a:rPr sz="1800" dirty="0">
                <a:solidFill>
                  <a:srgbClr val="FFFFFF"/>
                </a:solidFill>
                <a:latin typeface="Calibri"/>
                <a:cs typeface="Calibri"/>
              </a:rPr>
              <a:t>of</a:t>
            </a:r>
            <a:r>
              <a:rPr sz="1800" spc="-35" dirty="0">
                <a:solidFill>
                  <a:srgbClr val="FFFFFF"/>
                </a:solidFill>
                <a:latin typeface="Calibri"/>
                <a:cs typeface="Calibri"/>
              </a:rPr>
              <a:t> </a:t>
            </a:r>
            <a:r>
              <a:rPr sz="1800" dirty="0">
                <a:solidFill>
                  <a:srgbClr val="FFFFFF"/>
                </a:solidFill>
                <a:latin typeface="Calibri"/>
                <a:cs typeface="Calibri"/>
              </a:rPr>
              <a:t>Class</a:t>
            </a:r>
            <a:r>
              <a:rPr sz="1800" spc="-35" dirty="0">
                <a:solidFill>
                  <a:srgbClr val="FFFFFF"/>
                </a:solidFill>
                <a:latin typeface="Calibri"/>
                <a:cs typeface="Calibri"/>
              </a:rPr>
              <a:t> </a:t>
            </a:r>
            <a:r>
              <a:rPr sz="1800" dirty="0">
                <a:solidFill>
                  <a:srgbClr val="FFFFFF"/>
                </a:solidFill>
                <a:latin typeface="Calibri"/>
                <a:cs typeface="Calibri"/>
              </a:rPr>
              <a:t>3,</a:t>
            </a:r>
            <a:r>
              <a:rPr sz="1800" spc="-30" dirty="0">
                <a:solidFill>
                  <a:srgbClr val="FFFFFF"/>
                </a:solidFill>
                <a:latin typeface="Calibri"/>
                <a:cs typeface="Calibri"/>
              </a:rPr>
              <a:t> </a:t>
            </a:r>
            <a:r>
              <a:rPr sz="1800" spc="-10" dirty="0">
                <a:solidFill>
                  <a:srgbClr val="FFFFFF"/>
                </a:solidFill>
                <a:latin typeface="Calibri"/>
                <a:cs typeface="Calibri"/>
              </a:rPr>
              <a:t>Commercial,</a:t>
            </a:r>
            <a:r>
              <a:rPr sz="1800" spc="-25" dirty="0">
                <a:solidFill>
                  <a:srgbClr val="FFFFFF"/>
                </a:solidFill>
                <a:latin typeface="Calibri"/>
                <a:cs typeface="Calibri"/>
              </a:rPr>
              <a:t> </a:t>
            </a:r>
            <a:r>
              <a:rPr sz="1800" dirty="0">
                <a:solidFill>
                  <a:srgbClr val="FFFFFF"/>
                </a:solidFill>
                <a:latin typeface="Calibri"/>
                <a:cs typeface="Calibri"/>
              </a:rPr>
              <a:t>parcels</a:t>
            </a:r>
            <a:r>
              <a:rPr sz="1800" spc="-30" dirty="0">
                <a:solidFill>
                  <a:srgbClr val="FFFFFF"/>
                </a:solidFill>
                <a:latin typeface="Calibri"/>
                <a:cs typeface="Calibri"/>
              </a:rPr>
              <a:t> </a:t>
            </a:r>
            <a:r>
              <a:rPr sz="1800" dirty="0">
                <a:solidFill>
                  <a:srgbClr val="FFFFFF"/>
                </a:solidFill>
                <a:latin typeface="Calibri"/>
                <a:cs typeface="Calibri"/>
              </a:rPr>
              <a:t>that</a:t>
            </a:r>
            <a:r>
              <a:rPr sz="1800" spc="-40" dirty="0">
                <a:solidFill>
                  <a:srgbClr val="FFFFFF"/>
                </a:solidFill>
                <a:latin typeface="Calibri"/>
                <a:cs typeface="Calibri"/>
              </a:rPr>
              <a:t> </a:t>
            </a:r>
            <a:r>
              <a:rPr sz="1800" dirty="0">
                <a:solidFill>
                  <a:srgbClr val="FFFFFF"/>
                </a:solidFill>
                <a:latin typeface="Calibri"/>
                <a:cs typeface="Calibri"/>
              </a:rPr>
              <a:t>are</a:t>
            </a:r>
            <a:r>
              <a:rPr sz="1800" spc="-35" dirty="0">
                <a:solidFill>
                  <a:srgbClr val="FFFFFF"/>
                </a:solidFill>
                <a:latin typeface="Calibri"/>
                <a:cs typeface="Calibri"/>
              </a:rPr>
              <a:t> </a:t>
            </a:r>
            <a:r>
              <a:rPr sz="1800" dirty="0">
                <a:solidFill>
                  <a:srgbClr val="FFFFFF"/>
                </a:solidFill>
                <a:latin typeface="Calibri"/>
                <a:cs typeface="Calibri"/>
              </a:rPr>
              <a:t>occupied</a:t>
            </a:r>
            <a:r>
              <a:rPr sz="1800" spc="-5" dirty="0">
                <a:solidFill>
                  <a:srgbClr val="FFFFFF"/>
                </a:solidFill>
                <a:latin typeface="Calibri"/>
                <a:cs typeface="Calibri"/>
              </a:rPr>
              <a:t> </a:t>
            </a:r>
            <a:r>
              <a:rPr sz="1800" dirty="0">
                <a:solidFill>
                  <a:srgbClr val="FFFFFF"/>
                </a:solidFill>
                <a:latin typeface="Calibri"/>
                <a:cs typeface="Calibri"/>
              </a:rPr>
              <a:t>by</a:t>
            </a:r>
            <a:r>
              <a:rPr sz="1800" spc="-35" dirty="0">
                <a:solidFill>
                  <a:srgbClr val="FFFFFF"/>
                </a:solidFill>
                <a:latin typeface="Calibri"/>
                <a:cs typeface="Calibri"/>
              </a:rPr>
              <a:t> </a:t>
            </a:r>
            <a:r>
              <a:rPr sz="1800" spc="-10" dirty="0">
                <a:solidFill>
                  <a:srgbClr val="FFFFFF"/>
                </a:solidFill>
                <a:latin typeface="Calibri"/>
                <a:cs typeface="Calibri"/>
              </a:rPr>
              <a:t>businesses </a:t>
            </a:r>
            <a:r>
              <a:rPr sz="1800" dirty="0">
                <a:solidFill>
                  <a:srgbClr val="FFFFFF"/>
                </a:solidFill>
                <a:latin typeface="Calibri"/>
                <a:cs typeface="Calibri"/>
              </a:rPr>
              <a:t>with</a:t>
            </a:r>
            <a:r>
              <a:rPr sz="1800" spc="-25" dirty="0">
                <a:solidFill>
                  <a:srgbClr val="FFFFFF"/>
                </a:solidFill>
                <a:latin typeface="Calibri"/>
                <a:cs typeface="Calibri"/>
              </a:rPr>
              <a:t> </a:t>
            </a:r>
            <a:r>
              <a:rPr sz="1800" dirty="0">
                <a:solidFill>
                  <a:srgbClr val="FFFFFF"/>
                </a:solidFill>
                <a:latin typeface="Calibri"/>
                <a:cs typeface="Calibri"/>
              </a:rPr>
              <a:t>an</a:t>
            </a:r>
            <a:r>
              <a:rPr sz="1800" spc="-25" dirty="0">
                <a:solidFill>
                  <a:srgbClr val="FFFFFF"/>
                </a:solidFill>
                <a:latin typeface="Calibri"/>
                <a:cs typeface="Calibri"/>
              </a:rPr>
              <a:t> </a:t>
            </a:r>
            <a:r>
              <a:rPr sz="1800" spc="-10" dirty="0">
                <a:solidFill>
                  <a:srgbClr val="FFFFFF"/>
                </a:solidFill>
                <a:latin typeface="Calibri"/>
                <a:cs typeface="Calibri"/>
              </a:rPr>
              <a:t>average</a:t>
            </a:r>
            <a:r>
              <a:rPr sz="1800" spc="-55" dirty="0">
                <a:solidFill>
                  <a:srgbClr val="FFFFFF"/>
                </a:solidFill>
                <a:latin typeface="Calibri"/>
                <a:cs typeface="Calibri"/>
              </a:rPr>
              <a:t> </a:t>
            </a:r>
            <a:r>
              <a:rPr sz="1800" spc="-10" dirty="0">
                <a:solidFill>
                  <a:srgbClr val="FFFFFF"/>
                </a:solidFill>
                <a:latin typeface="Calibri"/>
                <a:cs typeface="Calibri"/>
              </a:rPr>
              <a:t>employment</a:t>
            </a:r>
            <a:r>
              <a:rPr sz="1800" spc="-35" dirty="0">
                <a:solidFill>
                  <a:srgbClr val="FFFFFF"/>
                </a:solidFill>
                <a:latin typeface="Calibri"/>
                <a:cs typeface="Calibri"/>
              </a:rPr>
              <a:t> </a:t>
            </a:r>
            <a:r>
              <a:rPr sz="1800" dirty="0">
                <a:solidFill>
                  <a:srgbClr val="FFFFFF"/>
                </a:solidFill>
                <a:latin typeface="Calibri"/>
                <a:cs typeface="Calibri"/>
              </a:rPr>
              <a:t>of</a:t>
            </a:r>
            <a:r>
              <a:rPr sz="1800" spc="-20" dirty="0">
                <a:solidFill>
                  <a:srgbClr val="FFFFFF"/>
                </a:solidFill>
                <a:latin typeface="Calibri"/>
                <a:cs typeface="Calibri"/>
              </a:rPr>
              <a:t> </a:t>
            </a:r>
            <a:r>
              <a:rPr sz="1800" dirty="0">
                <a:solidFill>
                  <a:srgbClr val="FFFFFF"/>
                </a:solidFill>
                <a:latin typeface="Calibri"/>
                <a:cs typeface="Calibri"/>
              </a:rPr>
              <a:t>no</a:t>
            </a:r>
            <a:r>
              <a:rPr sz="1800" spc="-25" dirty="0">
                <a:solidFill>
                  <a:srgbClr val="FFFFFF"/>
                </a:solidFill>
                <a:latin typeface="Calibri"/>
                <a:cs typeface="Calibri"/>
              </a:rPr>
              <a:t> </a:t>
            </a:r>
            <a:r>
              <a:rPr sz="1800" dirty="0">
                <a:solidFill>
                  <a:srgbClr val="FFFFFF"/>
                </a:solidFill>
                <a:latin typeface="Calibri"/>
                <a:cs typeface="Calibri"/>
              </a:rPr>
              <a:t>more</a:t>
            </a:r>
            <a:r>
              <a:rPr sz="1800" spc="-30" dirty="0">
                <a:solidFill>
                  <a:srgbClr val="FFFFFF"/>
                </a:solidFill>
                <a:latin typeface="Calibri"/>
                <a:cs typeface="Calibri"/>
              </a:rPr>
              <a:t> </a:t>
            </a:r>
            <a:r>
              <a:rPr sz="1800" dirty="0">
                <a:solidFill>
                  <a:srgbClr val="FFFFFF"/>
                </a:solidFill>
                <a:latin typeface="Calibri"/>
                <a:cs typeface="Calibri"/>
              </a:rPr>
              <a:t>than</a:t>
            </a:r>
            <a:r>
              <a:rPr sz="1800" spc="-25" dirty="0">
                <a:solidFill>
                  <a:srgbClr val="FFFFFF"/>
                </a:solidFill>
                <a:latin typeface="Calibri"/>
                <a:cs typeface="Calibri"/>
              </a:rPr>
              <a:t> </a:t>
            </a:r>
            <a:r>
              <a:rPr sz="1800" dirty="0">
                <a:solidFill>
                  <a:srgbClr val="FFFFFF"/>
                </a:solidFill>
                <a:latin typeface="Calibri"/>
                <a:cs typeface="Calibri"/>
              </a:rPr>
              <a:t>ten</a:t>
            </a:r>
            <a:r>
              <a:rPr sz="1800" spc="-25" dirty="0">
                <a:solidFill>
                  <a:srgbClr val="FFFFFF"/>
                </a:solidFill>
                <a:latin typeface="Calibri"/>
                <a:cs typeface="Calibri"/>
              </a:rPr>
              <a:t> </a:t>
            </a:r>
            <a:r>
              <a:rPr sz="1800" dirty="0">
                <a:solidFill>
                  <a:srgbClr val="FFFFFF"/>
                </a:solidFill>
                <a:latin typeface="Calibri"/>
                <a:cs typeface="Calibri"/>
              </a:rPr>
              <a:t>people</a:t>
            </a:r>
            <a:r>
              <a:rPr sz="1800" spc="-20" dirty="0">
                <a:solidFill>
                  <a:srgbClr val="FFFFFF"/>
                </a:solidFill>
                <a:latin typeface="Calibri"/>
                <a:cs typeface="Calibri"/>
              </a:rPr>
              <a:t> </a:t>
            </a:r>
            <a:r>
              <a:rPr sz="1800" dirty="0">
                <a:solidFill>
                  <a:srgbClr val="FFFFFF"/>
                </a:solidFill>
                <a:latin typeface="Calibri"/>
                <a:cs typeface="Calibri"/>
              </a:rPr>
              <a:t>at</a:t>
            </a:r>
            <a:r>
              <a:rPr sz="1800" spc="-35" dirty="0">
                <a:solidFill>
                  <a:srgbClr val="FFFFFF"/>
                </a:solidFill>
                <a:latin typeface="Calibri"/>
                <a:cs typeface="Calibri"/>
              </a:rPr>
              <a:t> </a:t>
            </a:r>
            <a:r>
              <a:rPr sz="1800" dirty="0">
                <a:solidFill>
                  <a:srgbClr val="FFFFFF"/>
                </a:solidFill>
                <a:latin typeface="Calibri"/>
                <a:cs typeface="Calibri"/>
              </a:rPr>
              <a:t>all</a:t>
            </a:r>
            <a:r>
              <a:rPr sz="1800" spc="-30" dirty="0">
                <a:solidFill>
                  <a:srgbClr val="FFFFFF"/>
                </a:solidFill>
                <a:latin typeface="Calibri"/>
                <a:cs typeface="Calibri"/>
              </a:rPr>
              <a:t> </a:t>
            </a:r>
            <a:r>
              <a:rPr sz="1800" spc="-10" dirty="0">
                <a:solidFill>
                  <a:srgbClr val="FFFFFF"/>
                </a:solidFill>
                <a:latin typeface="Calibri"/>
                <a:cs typeface="Calibri"/>
              </a:rPr>
              <a:t>locations </a:t>
            </a:r>
            <a:r>
              <a:rPr sz="1800" dirty="0">
                <a:solidFill>
                  <a:srgbClr val="FFFFFF"/>
                </a:solidFill>
                <a:latin typeface="Calibri"/>
                <a:cs typeface="Calibri"/>
              </a:rPr>
              <a:t>during</a:t>
            </a:r>
            <a:r>
              <a:rPr sz="1800" spc="-35"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previous</a:t>
            </a:r>
            <a:r>
              <a:rPr sz="1800" spc="-40" dirty="0">
                <a:solidFill>
                  <a:srgbClr val="FFFFFF"/>
                </a:solidFill>
                <a:latin typeface="Calibri"/>
                <a:cs typeface="Calibri"/>
              </a:rPr>
              <a:t> </a:t>
            </a:r>
            <a:r>
              <a:rPr sz="1800" dirty="0">
                <a:solidFill>
                  <a:srgbClr val="FFFFFF"/>
                </a:solidFill>
                <a:latin typeface="Calibri"/>
                <a:cs typeface="Calibri"/>
              </a:rPr>
              <a:t>calendar</a:t>
            </a:r>
            <a:r>
              <a:rPr sz="1800" spc="-30" dirty="0">
                <a:solidFill>
                  <a:srgbClr val="FFFFFF"/>
                </a:solidFill>
                <a:latin typeface="Calibri"/>
                <a:cs typeface="Calibri"/>
              </a:rPr>
              <a:t> year,</a:t>
            </a:r>
            <a:r>
              <a:rPr sz="1800" spc="-50" dirty="0">
                <a:solidFill>
                  <a:srgbClr val="FFFFFF"/>
                </a:solidFill>
                <a:latin typeface="Calibri"/>
                <a:cs typeface="Calibri"/>
              </a:rPr>
              <a:t> </a:t>
            </a:r>
            <a:r>
              <a:rPr sz="1800" dirty="0">
                <a:solidFill>
                  <a:srgbClr val="FFFFFF"/>
                </a:solidFill>
                <a:latin typeface="Calibri"/>
                <a:cs typeface="Calibri"/>
              </a:rPr>
              <a:t>(as</a:t>
            </a:r>
            <a:r>
              <a:rPr sz="1800" spc="-30" dirty="0">
                <a:solidFill>
                  <a:srgbClr val="FFFFFF"/>
                </a:solidFill>
                <a:latin typeface="Calibri"/>
                <a:cs typeface="Calibri"/>
              </a:rPr>
              <a:t> </a:t>
            </a:r>
            <a:r>
              <a:rPr sz="1800" dirty="0">
                <a:solidFill>
                  <a:srgbClr val="FFFFFF"/>
                </a:solidFill>
                <a:latin typeface="Calibri"/>
                <a:cs typeface="Calibri"/>
              </a:rPr>
              <a:t>certified</a:t>
            </a:r>
            <a:r>
              <a:rPr sz="1800" spc="-25" dirty="0">
                <a:solidFill>
                  <a:srgbClr val="FFFFFF"/>
                </a:solidFill>
                <a:latin typeface="Calibri"/>
                <a:cs typeface="Calibri"/>
              </a:rPr>
              <a:t> </a:t>
            </a:r>
            <a:r>
              <a:rPr sz="1800" dirty="0">
                <a:solidFill>
                  <a:srgbClr val="FFFFFF"/>
                </a:solidFill>
                <a:latin typeface="Calibri"/>
                <a:cs typeface="Calibri"/>
              </a:rPr>
              <a:t>by</a:t>
            </a:r>
            <a:r>
              <a:rPr sz="1800" spc="-50" dirty="0">
                <a:solidFill>
                  <a:srgbClr val="FFFFFF"/>
                </a:solidFill>
                <a:latin typeface="Calibri"/>
                <a:cs typeface="Calibri"/>
              </a:rPr>
              <a:t> </a:t>
            </a:r>
            <a:r>
              <a:rPr sz="1800" dirty="0">
                <a:solidFill>
                  <a:srgbClr val="FFFFFF"/>
                </a:solidFill>
                <a:latin typeface="Calibri"/>
                <a:cs typeface="Calibri"/>
              </a:rPr>
              <a:t>the</a:t>
            </a:r>
            <a:r>
              <a:rPr sz="1800" spc="-30" dirty="0">
                <a:solidFill>
                  <a:srgbClr val="FFFFFF"/>
                </a:solidFill>
                <a:latin typeface="Calibri"/>
                <a:cs typeface="Calibri"/>
              </a:rPr>
              <a:t> </a:t>
            </a:r>
            <a:r>
              <a:rPr sz="1800" dirty="0">
                <a:solidFill>
                  <a:srgbClr val="FFFFFF"/>
                </a:solidFill>
                <a:latin typeface="Calibri"/>
                <a:cs typeface="Calibri"/>
              </a:rPr>
              <a:t>commission</a:t>
            </a:r>
            <a:r>
              <a:rPr sz="1800" spc="-45"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Department</a:t>
            </a:r>
            <a:r>
              <a:rPr sz="1800" spc="-45"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10" dirty="0">
                <a:solidFill>
                  <a:srgbClr val="FFFFFF"/>
                </a:solidFill>
                <a:latin typeface="Calibri"/>
                <a:cs typeface="Calibri"/>
              </a:rPr>
              <a:t>Employment</a:t>
            </a:r>
            <a:r>
              <a:rPr sz="1800" spc="-55" dirty="0">
                <a:solidFill>
                  <a:srgbClr val="FFFFFF"/>
                </a:solidFill>
                <a:latin typeface="Calibri"/>
                <a:cs typeface="Calibri"/>
              </a:rPr>
              <a:t> </a:t>
            </a:r>
            <a:r>
              <a:rPr sz="1800" dirty="0">
                <a:solidFill>
                  <a:srgbClr val="FFFFFF"/>
                </a:solidFill>
                <a:latin typeface="Calibri"/>
                <a:cs typeface="Calibri"/>
              </a:rPr>
              <a:t>&amp;</a:t>
            </a:r>
            <a:r>
              <a:rPr sz="1800" spc="-50" dirty="0">
                <a:solidFill>
                  <a:srgbClr val="FFFFFF"/>
                </a:solidFill>
                <a:latin typeface="Calibri"/>
                <a:cs typeface="Calibri"/>
              </a:rPr>
              <a:t> </a:t>
            </a:r>
            <a:r>
              <a:rPr sz="1800" dirty="0">
                <a:solidFill>
                  <a:srgbClr val="FFFFFF"/>
                </a:solidFill>
                <a:latin typeface="Calibri"/>
                <a:cs typeface="Calibri"/>
              </a:rPr>
              <a:t>Training).</a:t>
            </a:r>
            <a:r>
              <a:rPr sz="1800" spc="320" dirty="0">
                <a:solidFill>
                  <a:srgbClr val="FFFFFF"/>
                </a:solidFill>
                <a:latin typeface="Calibri"/>
                <a:cs typeface="Calibri"/>
              </a:rPr>
              <a:t> </a:t>
            </a:r>
            <a:r>
              <a:rPr sz="1800" dirty="0">
                <a:solidFill>
                  <a:srgbClr val="FFFFFF"/>
                </a:solidFill>
                <a:latin typeface="Calibri"/>
                <a:cs typeface="Calibri"/>
              </a:rPr>
              <a:t>These</a:t>
            </a:r>
            <a:r>
              <a:rPr sz="1800" spc="-45" dirty="0">
                <a:solidFill>
                  <a:srgbClr val="FFFFFF"/>
                </a:solidFill>
                <a:latin typeface="Calibri"/>
                <a:cs typeface="Calibri"/>
              </a:rPr>
              <a:t> </a:t>
            </a:r>
            <a:r>
              <a:rPr sz="1800" spc="-10" dirty="0">
                <a:solidFill>
                  <a:srgbClr val="FFFFFF"/>
                </a:solidFill>
                <a:latin typeface="Calibri"/>
                <a:cs typeface="Calibri"/>
              </a:rPr>
              <a:t>commercial</a:t>
            </a:r>
            <a:r>
              <a:rPr sz="1800" spc="-35" dirty="0">
                <a:solidFill>
                  <a:srgbClr val="FFFFFF"/>
                </a:solidFill>
                <a:latin typeface="Calibri"/>
                <a:cs typeface="Calibri"/>
              </a:rPr>
              <a:t> </a:t>
            </a:r>
            <a:r>
              <a:rPr sz="1800" dirty="0">
                <a:solidFill>
                  <a:srgbClr val="FFFFFF"/>
                </a:solidFill>
                <a:latin typeface="Calibri"/>
                <a:cs typeface="Calibri"/>
              </a:rPr>
              <a:t>parcels</a:t>
            </a:r>
            <a:r>
              <a:rPr sz="1800" spc="-45" dirty="0">
                <a:solidFill>
                  <a:srgbClr val="FFFFFF"/>
                </a:solidFill>
                <a:latin typeface="Calibri"/>
                <a:cs typeface="Calibri"/>
              </a:rPr>
              <a:t> </a:t>
            </a:r>
            <a:r>
              <a:rPr sz="1800" spc="-20" dirty="0">
                <a:solidFill>
                  <a:srgbClr val="FFFFFF"/>
                </a:solidFill>
                <a:latin typeface="Calibri"/>
                <a:cs typeface="Calibri"/>
              </a:rPr>
              <a:t>must </a:t>
            </a:r>
            <a:r>
              <a:rPr sz="1800" dirty="0">
                <a:solidFill>
                  <a:srgbClr val="FFFFFF"/>
                </a:solidFill>
                <a:latin typeface="Calibri"/>
                <a:cs typeface="Calibri"/>
              </a:rPr>
              <a:t>also</a:t>
            </a:r>
            <a:r>
              <a:rPr sz="1800" spc="-35" dirty="0">
                <a:solidFill>
                  <a:srgbClr val="FFFFFF"/>
                </a:solidFill>
                <a:latin typeface="Calibri"/>
                <a:cs typeface="Calibri"/>
              </a:rPr>
              <a:t> </a:t>
            </a:r>
            <a:r>
              <a:rPr sz="1800" dirty="0">
                <a:solidFill>
                  <a:srgbClr val="FFFFFF"/>
                </a:solidFill>
                <a:latin typeface="Calibri"/>
                <a:cs typeface="Calibri"/>
              </a:rPr>
              <a:t>have</a:t>
            </a:r>
            <a:r>
              <a:rPr sz="1800" spc="-45" dirty="0">
                <a:solidFill>
                  <a:srgbClr val="FFFFFF"/>
                </a:solidFill>
                <a:latin typeface="Calibri"/>
                <a:cs typeface="Calibri"/>
              </a:rPr>
              <a:t> </a:t>
            </a:r>
            <a:r>
              <a:rPr sz="1800" dirty="0">
                <a:solidFill>
                  <a:srgbClr val="FFFFFF"/>
                </a:solidFill>
                <a:latin typeface="Calibri"/>
                <a:cs typeface="Calibri"/>
              </a:rPr>
              <a:t>a</a:t>
            </a:r>
            <a:r>
              <a:rPr sz="1800" spc="-25" dirty="0">
                <a:solidFill>
                  <a:srgbClr val="FFFFFF"/>
                </a:solidFill>
                <a:latin typeface="Calibri"/>
                <a:cs typeface="Calibri"/>
              </a:rPr>
              <a:t> </a:t>
            </a:r>
            <a:r>
              <a:rPr sz="1800" dirty="0">
                <a:solidFill>
                  <a:srgbClr val="FFFFFF"/>
                </a:solidFill>
                <a:latin typeface="Calibri"/>
                <a:cs typeface="Calibri"/>
              </a:rPr>
              <a:t>valuation</a:t>
            </a:r>
            <a:r>
              <a:rPr sz="1800" spc="-35" dirty="0">
                <a:solidFill>
                  <a:srgbClr val="FFFFFF"/>
                </a:solidFill>
                <a:latin typeface="Calibri"/>
                <a:cs typeface="Calibri"/>
              </a:rPr>
              <a:t> </a:t>
            </a:r>
            <a:r>
              <a:rPr sz="1800" dirty="0">
                <a:solidFill>
                  <a:srgbClr val="FFFFFF"/>
                </a:solidFill>
                <a:latin typeface="Calibri"/>
                <a:cs typeface="Calibri"/>
              </a:rPr>
              <a:t>of</a:t>
            </a:r>
            <a:r>
              <a:rPr sz="1800" spc="-35" dirty="0">
                <a:solidFill>
                  <a:srgbClr val="FFFFFF"/>
                </a:solidFill>
                <a:latin typeface="Calibri"/>
                <a:cs typeface="Calibri"/>
              </a:rPr>
              <a:t> </a:t>
            </a:r>
            <a:r>
              <a:rPr sz="1800" dirty="0">
                <a:solidFill>
                  <a:srgbClr val="FFFFFF"/>
                </a:solidFill>
                <a:latin typeface="Calibri"/>
                <a:cs typeface="Calibri"/>
              </a:rPr>
              <a:t>less</a:t>
            </a:r>
            <a:r>
              <a:rPr sz="1800" spc="-30" dirty="0">
                <a:solidFill>
                  <a:srgbClr val="FFFFFF"/>
                </a:solidFill>
                <a:latin typeface="Calibri"/>
                <a:cs typeface="Calibri"/>
              </a:rPr>
              <a:t> </a:t>
            </a:r>
            <a:r>
              <a:rPr sz="1800" dirty="0">
                <a:solidFill>
                  <a:srgbClr val="FFFFFF"/>
                </a:solidFill>
                <a:latin typeface="Calibri"/>
                <a:cs typeface="Calibri"/>
              </a:rPr>
              <a:t>than</a:t>
            </a:r>
            <a:r>
              <a:rPr sz="1800" spc="-35" dirty="0">
                <a:solidFill>
                  <a:srgbClr val="FFFFFF"/>
                </a:solidFill>
                <a:latin typeface="Calibri"/>
                <a:cs typeface="Calibri"/>
              </a:rPr>
              <a:t> </a:t>
            </a:r>
            <a:r>
              <a:rPr sz="1800" dirty="0">
                <a:solidFill>
                  <a:srgbClr val="FFFFFF"/>
                </a:solidFill>
                <a:latin typeface="Calibri"/>
                <a:cs typeface="Calibri"/>
              </a:rPr>
              <a:t>a</a:t>
            </a:r>
            <a:r>
              <a:rPr sz="1800" spc="-25" dirty="0">
                <a:solidFill>
                  <a:srgbClr val="FFFFFF"/>
                </a:solidFill>
                <a:latin typeface="Calibri"/>
                <a:cs typeface="Calibri"/>
              </a:rPr>
              <a:t> </a:t>
            </a:r>
            <a:r>
              <a:rPr sz="1800" dirty="0">
                <a:solidFill>
                  <a:srgbClr val="FFFFFF"/>
                </a:solidFill>
                <a:latin typeface="Calibri"/>
                <a:cs typeface="Calibri"/>
              </a:rPr>
              <a:t>million</a:t>
            </a:r>
            <a:r>
              <a:rPr sz="1800" spc="-10" dirty="0">
                <a:solidFill>
                  <a:srgbClr val="FFFFFF"/>
                </a:solidFill>
                <a:latin typeface="Calibri"/>
                <a:cs typeface="Calibri"/>
              </a:rPr>
              <a:t> dollars.</a:t>
            </a:r>
            <a:endParaRPr sz="1800" dirty="0">
              <a:latin typeface="Calibri"/>
              <a:cs typeface="Calibri"/>
            </a:endParaRPr>
          </a:p>
          <a:p>
            <a:pPr marL="12700" marR="156845">
              <a:lnSpc>
                <a:spcPct val="100000"/>
              </a:lnSpc>
              <a:spcBef>
                <a:spcPts val="2160"/>
              </a:spcBef>
            </a:pPr>
            <a:r>
              <a:rPr sz="1800" dirty="0">
                <a:solidFill>
                  <a:srgbClr val="FFFFFF"/>
                </a:solidFill>
                <a:latin typeface="Calibri"/>
                <a:cs typeface="Calibri"/>
              </a:rPr>
              <a:t>Similar</a:t>
            </a:r>
            <a:r>
              <a:rPr sz="1800" spc="-55" dirty="0">
                <a:solidFill>
                  <a:srgbClr val="FFFFFF"/>
                </a:solidFill>
                <a:latin typeface="Calibri"/>
                <a:cs typeface="Calibri"/>
              </a:rPr>
              <a:t>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residential</a:t>
            </a:r>
            <a:r>
              <a:rPr sz="1800" spc="-50" dirty="0">
                <a:solidFill>
                  <a:srgbClr val="FFFFFF"/>
                </a:solidFill>
                <a:latin typeface="Calibri"/>
                <a:cs typeface="Calibri"/>
              </a:rPr>
              <a:t> </a:t>
            </a:r>
            <a:r>
              <a:rPr sz="1800" spc="-10" dirty="0">
                <a:solidFill>
                  <a:srgbClr val="FFFFFF"/>
                </a:solidFill>
                <a:latin typeface="Calibri"/>
                <a:cs typeface="Calibri"/>
              </a:rPr>
              <a:t>exemption</a:t>
            </a:r>
            <a:r>
              <a:rPr sz="1800" spc="-40" dirty="0">
                <a:solidFill>
                  <a:srgbClr val="FFFFFF"/>
                </a:solidFill>
                <a:latin typeface="Calibri"/>
                <a:cs typeface="Calibri"/>
              </a:rPr>
              <a:t> </a:t>
            </a:r>
            <a:r>
              <a:rPr sz="1800" dirty="0">
                <a:solidFill>
                  <a:srgbClr val="FFFFFF"/>
                </a:solidFill>
                <a:latin typeface="Calibri"/>
                <a:cs typeface="Calibri"/>
              </a:rPr>
              <a:t>it</a:t>
            </a:r>
            <a:r>
              <a:rPr sz="1800" spc="-45" dirty="0">
                <a:solidFill>
                  <a:srgbClr val="FFFFFF"/>
                </a:solidFill>
                <a:latin typeface="Calibri"/>
                <a:cs typeface="Calibri"/>
              </a:rPr>
              <a:t> </a:t>
            </a:r>
            <a:r>
              <a:rPr sz="1800" dirty="0">
                <a:solidFill>
                  <a:srgbClr val="FFFFFF"/>
                </a:solidFill>
                <a:latin typeface="Calibri"/>
                <a:cs typeface="Calibri"/>
              </a:rPr>
              <a:t>results</a:t>
            </a:r>
            <a:r>
              <a:rPr sz="1800" spc="-45" dirty="0">
                <a:solidFill>
                  <a:srgbClr val="FFFFFF"/>
                </a:solidFill>
                <a:latin typeface="Calibri"/>
                <a:cs typeface="Calibri"/>
              </a:rPr>
              <a:t> </a:t>
            </a:r>
            <a:r>
              <a:rPr sz="1800" dirty="0">
                <a:solidFill>
                  <a:srgbClr val="FFFFFF"/>
                </a:solidFill>
                <a:latin typeface="Calibri"/>
                <a:cs typeface="Calibri"/>
              </a:rPr>
              <a:t>in</a:t>
            </a:r>
            <a:r>
              <a:rPr sz="1800" spc="-40" dirty="0">
                <a:solidFill>
                  <a:srgbClr val="FFFFFF"/>
                </a:solidFill>
                <a:latin typeface="Calibri"/>
                <a:cs typeface="Calibri"/>
              </a:rPr>
              <a:t> </a:t>
            </a:r>
            <a:r>
              <a:rPr sz="1800" dirty="0">
                <a:solidFill>
                  <a:srgbClr val="FFFFFF"/>
                </a:solidFill>
                <a:latin typeface="Calibri"/>
                <a:cs typeface="Calibri"/>
              </a:rPr>
              <a:t>reducing</a:t>
            </a:r>
            <a:r>
              <a:rPr sz="1800" spc="-35" dirty="0">
                <a:solidFill>
                  <a:srgbClr val="FFFFFF"/>
                </a:solidFill>
                <a:latin typeface="Calibri"/>
                <a:cs typeface="Calibri"/>
              </a:rPr>
              <a:t> </a:t>
            </a:r>
            <a:r>
              <a:rPr sz="1800" dirty="0">
                <a:solidFill>
                  <a:srgbClr val="FFFFFF"/>
                </a:solidFill>
                <a:latin typeface="Calibri"/>
                <a:cs typeface="Calibri"/>
              </a:rPr>
              <a:t>property</a:t>
            </a:r>
            <a:r>
              <a:rPr sz="1800" spc="-35" dirty="0">
                <a:solidFill>
                  <a:srgbClr val="FFFFFF"/>
                </a:solidFill>
                <a:latin typeface="Calibri"/>
                <a:cs typeface="Calibri"/>
              </a:rPr>
              <a:t> </a:t>
            </a:r>
            <a:r>
              <a:rPr sz="1800" spc="-10" dirty="0">
                <a:solidFill>
                  <a:srgbClr val="FFFFFF"/>
                </a:solidFill>
                <a:latin typeface="Calibri"/>
                <a:cs typeface="Calibri"/>
              </a:rPr>
              <a:t>taxes </a:t>
            </a:r>
            <a:r>
              <a:rPr sz="1800" dirty="0">
                <a:solidFill>
                  <a:srgbClr val="FFFFFF"/>
                </a:solidFill>
                <a:latin typeface="Calibri"/>
                <a:cs typeface="Calibri"/>
              </a:rPr>
              <a:t>on</a:t>
            </a:r>
            <a:r>
              <a:rPr sz="1800" spc="-30" dirty="0">
                <a:solidFill>
                  <a:srgbClr val="FFFFFF"/>
                </a:solidFill>
                <a:latin typeface="Calibri"/>
                <a:cs typeface="Calibri"/>
              </a:rPr>
              <a:t> </a:t>
            </a:r>
            <a:r>
              <a:rPr sz="1800" dirty="0">
                <a:solidFill>
                  <a:srgbClr val="FFFFFF"/>
                </a:solidFill>
                <a:latin typeface="Calibri"/>
                <a:cs typeface="Calibri"/>
              </a:rPr>
              <a:t>properties</a:t>
            </a:r>
            <a:r>
              <a:rPr sz="1800" spc="-35" dirty="0">
                <a:solidFill>
                  <a:srgbClr val="FFFFFF"/>
                </a:solidFill>
                <a:latin typeface="Calibri"/>
                <a:cs typeface="Calibri"/>
              </a:rPr>
              <a:t> </a:t>
            </a:r>
            <a:r>
              <a:rPr sz="1800" dirty="0">
                <a:solidFill>
                  <a:srgbClr val="FFFFFF"/>
                </a:solidFill>
                <a:latin typeface="Calibri"/>
                <a:cs typeface="Calibri"/>
              </a:rPr>
              <a:t>occupied</a:t>
            </a:r>
            <a:r>
              <a:rPr sz="1800" spc="-10" dirty="0">
                <a:solidFill>
                  <a:srgbClr val="FFFFFF"/>
                </a:solidFill>
                <a:latin typeface="Calibri"/>
                <a:cs typeface="Calibri"/>
              </a:rPr>
              <a:t> </a:t>
            </a:r>
            <a:r>
              <a:rPr sz="1800" dirty="0">
                <a:solidFill>
                  <a:srgbClr val="FFFFFF"/>
                </a:solidFill>
                <a:latin typeface="Calibri"/>
                <a:cs typeface="Calibri"/>
              </a:rPr>
              <a:t>by</a:t>
            </a:r>
            <a:r>
              <a:rPr sz="1800" spc="-40" dirty="0">
                <a:solidFill>
                  <a:srgbClr val="FFFFFF"/>
                </a:solidFill>
                <a:latin typeface="Calibri"/>
                <a:cs typeface="Calibri"/>
              </a:rPr>
              <a:t> </a:t>
            </a:r>
            <a:r>
              <a:rPr sz="1800" dirty="0">
                <a:solidFill>
                  <a:srgbClr val="FFFFFF"/>
                </a:solidFill>
                <a:latin typeface="Calibri"/>
                <a:cs typeface="Calibri"/>
              </a:rPr>
              <a:t>small</a:t>
            </a:r>
            <a:r>
              <a:rPr sz="1800" spc="-45" dirty="0">
                <a:solidFill>
                  <a:srgbClr val="FFFFFF"/>
                </a:solidFill>
                <a:latin typeface="Calibri"/>
                <a:cs typeface="Calibri"/>
              </a:rPr>
              <a:t> </a:t>
            </a:r>
            <a:r>
              <a:rPr sz="1800" dirty="0">
                <a:solidFill>
                  <a:srgbClr val="FFFFFF"/>
                </a:solidFill>
                <a:latin typeface="Calibri"/>
                <a:cs typeface="Calibri"/>
              </a:rPr>
              <a:t>businesses</a:t>
            </a:r>
            <a:r>
              <a:rPr sz="1800" spc="-45"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dirty="0">
                <a:solidFill>
                  <a:srgbClr val="FFFFFF"/>
                </a:solidFill>
                <a:latin typeface="Calibri"/>
                <a:cs typeface="Calibri"/>
              </a:rPr>
              <a:t>shifting</a:t>
            </a:r>
            <a:r>
              <a:rPr sz="1800" spc="345" dirty="0">
                <a:solidFill>
                  <a:srgbClr val="FFFFFF"/>
                </a:solidFill>
                <a:latin typeface="Calibri"/>
                <a:cs typeface="Calibri"/>
              </a:rPr>
              <a:t> </a:t>
            </a:r>
            <a:r>
              <a:rPr sz="1800" dirty="0">
                <a:solidFill>
                  <a:srgbClr val="FFFFFF"/>
                </a:solidFill>
                <a:latin typeface="Calibri"/>
                <a:cs typeface="Calibri"/>
              </a:rPr>
              <a:t>those</a:t>
            </a:r>
            <a:r>
              <a:rPr sz="1800" spc="-35" dirty="0">
                <a:solidFill>
                  <a:srgbClr val="FFFFFF"/>
                </a:solidFill>
                <a:latin typeface="Calibri"/>
                <a:cs typeface="Calibri"/>
              </a:rPr>
              <a:t> </a:t>
            </a:r>
            <a:r>
              <a:rPr sz="1800" spc="-10" dirty="0">
                <a:solidFill>
                  <a:srgbClr val="FFFFFF"/>
                </a:solidFill>
                <a:latin typeface="Calibri"/>
                <a:cs typeface="Calibri"/>
              </a:rPr>
              <a:t>taxes </a:t>
            </a:r>
            <a:r>
              <a:rPr sz="1800" dirty="0">
                <a:solidFill>
                  <a:srgbClr val="FFFFFF"/>
                </a:solidFill>
                <a:latin typeface="Calibri"/>
                <a:cs typeface="Calibri"/>
              </a:rPr>
              <a:t>onto</a:t>
            </a:r>
            <a:r>
              <a:rPr sz="1800" spc="-50" dirty="0">
                <a:solidFill>
                  <a:srgbClr val="FFFFFF"/>
                </a:solidFill>
                <a:latin typeface="Calibri"/>
                <a:cs typeface="Calibri"/>
              </a:rPr>
              <a:t> </a:t>
            </a:r>
            <a:r>
              <a:rPr sz="1800" dirty="0">
                <a:solidFill>
                  <a:srgbClr val="FFFFFF"/>
                </a:solidFill>
                <a:latin typeface="Calibri"/>
                <a:cs typeface="Calibri"/>
              </a:rPr>
              <a:t>other</a:t>
            </a:r>
            <a:r>
              <a:rPr sz="1800" spc="-45" dirty="0">
                <a:solidFill>
                  <a:srgbClr val="FFFFFF"/>
                </a:solidFill>
                <a:latin typeface="Calibri"/>
                <a:cs typeface="Calibri"/>
              </a:rPr>
              <a:t> </a:t>
            </a:r>
            <a:r>
              <a:rPr sz="1800" spc="-10" dirty="0">
                <a:solidFill>
                  <a:srgbClr val="FFFFFF"/>
                </a:solidFill>
                <a:latin typeface="Calibri"/>
                <a:cs typeface="Calibri"/>
              </a:rPr>
              <a:t>commercial</a:t>
            </a:r>
            <a:r>
              <a:rPr sz="1800" spc="-40" dirty="0">
                <a:solidFill>
                  <a:srgbClr val="FFFFFF"/>
                </a:solidFill>
                <a:latin typeface="Calibri"/>
                <a:cs typeface="Calibri"/>
              </a:rPr>
              <a:t> </a:t>
            </a:r>
            <a:r>
              <a:rPr sz="1800" dirty="0">
                <a:solidFill>
                  <a:srgbClr val="FFFFFF"/>
                </a:solidFill>
                <a:latin typeface="Calibri"/>
                <a:cs typeface="Calibri"/>
              </a:rPr>
              <a:t>and</a:t>
            </a:r>
            <a:r>
              <a:rPr sz="1800" spc="-35" dirty="0">
                <a:solidFill>
                  <a:srgbClr val="FFFFFF"/>
                </a:solidFill>
                <a:latin typeface="Calibri"/>
                <a:cs typeface="Calibri"/>
              </a:rPr>
              <a:t> </a:t>
            </a:r>
            <a:r>
              <a:rPr sz="1800" dirty="0">
                <a:solidFill>
                  <a:srgbClr val="FFFFFF"/>
                </a:solidFill>
                <a:latin typeface="Calibri"/>
                <a:cs typeface="Calibri"/>
              </a:rPr>
              <a:t>industrial</a:t>
            </a:r>
            <a:r>
              <a:rPr sz="1800" spc="-35" dirty="0">
                <a:solidFill>
                  <a:srgbClr val="FFFFFF"/>
                </a:solidFill>
                <a:latin typeface="Calibri"/>
                <a:cs typeface="Calibri"/>
              </a:rPr>
              <a:t> </a:t>
            </a:r>
            <a:r>
              <a:rPr sz="1800" spc="-10" dirty="0">
                <a:solidFill>
                  <a:srgbClr val="FFFFFF"/>
                </a:solidFill>
                <a:latin typeface="Calibri"/>
                <a:cs typeface="Calibri"/>
              </a:rPr>
              <a:t>properties.</a:t>
            </a:r>
            <a:endParaRPr sz="1800" dirty="0">
              <a:latin typeface="Calibri"/>
              <a:cs typeface="Calibri"/>
            </a:endParaRPr>
          </a:p>
          <a:p>
            <a:pPr marL="12700" marR="67310">
              <a:lnSpc>
                <a:spcPct val="100000"/>
              </a:lnSpc>
            </a:pPr>
            <a:r>
              <a:rPr sz="1800" dirty="0">
                <a:solidFill>
                  <a:srgbClr val="FFFFFF"/>
                </a:solidFill>
                <a:latin typeface="Calibri"/>
                <a:cs typeface="Calibri"/>
              </a:rPr>
              <a:t>This</a:t>
            </a:r>
            <a:r>
              <a:rPr sz="1800" spc="-30" dirty="0">
                <a:solidFill>
                  <a:srgbClr val="FFFFFF"/>
                </a:solidFill>
                <a:latin typeface="Calibri"/>
                <a:cs typeface="Calibri"/>
              </a:rPr>
              <a:t> </a:t>
            </a:r>
            <a:r>
              <a:rPr sz="1800" spc="-10" dirty="0">
                <a:solidFill>
                  <a:srgbClr val="FFFFFF"/>
                </a:solidFill>
                <a:latin typeface="Calibri"/>
                <a:cs typeface="Calibri"/>
              </a:rPr>
              <a:t>exemption</a:t>
            </a:r>
            <a:r>
              <a:rPr sz="1800" spc="-15" dirty="0">
                <a:solidFill>
                  <a:srgbClr val="FFFFFF"/>
                </a:solidFill>
                <a:latin typeface="Calibri"/>
                <a:cs typeface="Calibri"/>
              </a:rPr>
              <a:t> </a:t>
            </a:r>
            <a:r>
              <a:rPr sz="1800" dirty="0">
                <a:solidFill>
                  <a:srgbClr val="FFFFFF"/>
                </a:solidFill>
                <a:latin typeface="Calibri"/>
                <a:cs typeface="Calibri"/>
              </a:rPr>
              <a:t>is</a:t>
            </a:r>
            <a:r>
              <a:rPr sz="1800" spc="-25" dirty="0">
                <a:solidFill>
                  <a:srgbClr val="FFFFFF"/>
                </a:solidFill>
                <a:latin typeface="Calibri"/>
                <a:cs typeface="Calibri"/>
              </a:rPr>
              <a:t> </a:t>
            </a:r>
            <a:r>
              <a:rPr sz="1800" dirty="0">
                <a:solidFill>
                  <a:srgbClr val="FFFFFF"/>
                </a:solidFill>
                <a:latin typeface="Calibri"/>
                <a:cs typeface="Calibri"/>
              </a:rPr>
              <a:t>based</a:t>
            </a:r>
            <a:r>
              <a:rPr sz="1800" spc="-30" dirty="0">
                <a:solidFill>
                  <a:srgbClr val="FFFFFF"/>
                </a:solidFill>
                <a:latin typeface="Calibri"/>
                <a:cs typeface="Calibri"/>
              </a:rPr>
              <a:t> </a:t>
            </a:r>
            <a:r>
              <a:rPr sz="1800" dirty="0">
                <a:solidFill>
                  <a:srgbClr val="FFFFFF"/>
                </a:solidFill>
                <a:latin typeface="Calibri"/>
                <a:cs typeface="Calibri"/>
              </a:rPr>
              <a:t>on</a:t>
            </a:r>
            <a:r>
              <a:rPr sz="1800" spc="-15" dirty="0">
                <a:solidFill>
                  <a:srgbClr val="FFFFFF"/>
                </a:solidFill>
                <a:latin typeface="Calibri"/>
                <a:cs typeface="Calibri"/>
              </a:rPr>
              <a:t> </a:t>
            </a:r>
            <a:r>
              <a:rPr sz="1800" dirty="0">
                <a:solidFill>
                  <a:srgbClr val="FFFFFF"/>
                </a:solidFill>
                <a:latin typeface="Calibri"/>
                <a:cs typeface="Calibri"/>
              </a:rPr>
              <a:t>a</a:t>
            </a:r>
            <a:r>
              <a:rPr sz="1800" spc="-35" dirty="0">
                <a:solidFill>
                  <a:srgbClr val="FFFFFF"/>
                </a:solidFill>
                <a:latin typeface="Calibri"/>
                <a:cs typeface="Calibri"/>
              </a:rPr>
              <a:t> </a:t>
            </a:r>
            <a:r>
              <a:rPr sz="1800" spc="-10" dirty="0">
                <a:solidFill>
                  <a:srgbClr val="FFFFFF"/>
                </a:solidFill>
                <a:latin typeface="Calibri"/>
                <a:cs typeface="Calibri"/>
              </a:rPr>
              <a:t>percentage</a:t>
            </a:r>
            <a:r>
              <a:rPr sz="1800" spc="-25" dirty="0">
                <a:solidFill>
                  <a:srgbClr val="FFFFFF"/>
                </a:solidFill>
                <a:latin typeface="Calibri"/>
                <a:cs typeface="Calibri"/>
              </a:rPr>
              <a:t> </a:t>
            </a:r>
            <a:r>
              <a:rPr sz="1800" dirty="0">
                <a:solidFill>
                  <a:srgbClr val="FFFFFF"/>
                </a:solidFill>
                <a:latin typeface="Calibri"/>
                <a:cs typeface="Calibri"/>
              </a:rPr>
              <a:t>of</a:t>
            </a:r>
            <a:r>
              <a:rPr sz="1800" spc="-15" dirty="0">
                <a:solidFill>
                  <a:srgbClr val="FFFFFF"/>
                </a:solidFill>
                <a:latin typeface="Calibri"/>
                <a:cs typeface="Calibri"/>
              </a:rPr>
              <a:t> </a:t>
            </a:r>
            <a:r>
              <a:rPr sz="1800" dirty="0">
                <a:solidFill>
                  <a:srgbClr val="FFFFFF"/>
                </a:solidFill>
                <a:latin typeface="Calibri"/>
                <a:cs typeface="Calibri"/>
              </a:rPr>
              <a:t>an</a:t>
            </a:r>
            <a:r>
              <a:rPr sz="1800" spc="-30" dirty="0">
                <a:solidFill>
                  <a:srgbClr val="FFFFFF"/>
                </a:solidFill>
                <a:latin typeface="Calibri"/>
                <a:cs typeface="Calibri"/>
              </a:rPr>
              <a:t> </a:t>
            </a:r>
            <a:r>
              <a:rPr sz="1800" dirty="0">
                <a:solidFill>
                  <a:srgbClr val="FFFFFF"/>
                </a:solidFill>
                <a:latin typeface="Calibri"/>
                <a:cs typeface="Calibri"/>
              </a:rPr>
              <a:t>eligible</a:t>
            </a:r>
            <a:r>
              <a:rPr sz="1800" spc="-5" dirty="0">
                <a:solidFill>
                  <a:srgbClr val="FFFFFF"/>
                </a:solidFill>
                <a:latin typeface="Calibri"/>
                <a:cs typeface="Calibri"/>
              </a:rPr>
              <a:t> </a:t>
            </a:r>
            <a:r>
              <a:rPr sz="1800" spc="-20" dirty="0">
                <a:solidFill>
                  <a:srgbClr val="FFFFFF"/>
                </a:solidFill>
                <a:latin typeface="Calibri"/>
                <a:cs typeface="Calibri"/>
              </a:rPr>
              <a:t>parcel’s </a:t>
            </a:r>
            <a:r>
              <a:rPr sz="1800" spc="-10" dirty="0">
                <a:solidFill>
                  <a:srgbClr val="FFFFFF"/>
                </a:solidFill>
                <a:latin typeface="Calibri"/>
                <a:cs typeface="Calibri"/>
              </a:rPr>
              <a:t>valuation, </a:t>
            </a:r>
            <a:r>
              <a:rPr sz="1800" dirty="0">
                <a:solidFill>
                  <a:srgbClr val="FFFFFF"/>
                </a:solidFill>
                <a:latin typeface="Calibri"/>
                <a:cs typeface="Calibri"/>
              </a:rPr>
              <a:t>rather</a:t>
            </a:r>
            <a:r>
              <a:rPr sz="1800" spc="-45" dirty="0">
                <a:solidFill>
                  <a:srgbClr val="FFFFFF"/>
                </a:solidFill>
                <a:latin typeface="Calibri"/>
                <a:cs typeface="Calibri"/>
              </a:rPr>
              <a:t> </a:t>
            </a:r>
            <a:r>
              <a:rPr sz="1800" dirty="0">
                <a:solidFill>
                  <a:srgbClr val="FFFFFF"/>
                </a:solidFill>
                <a:latin typeface="Calibri"/>
                <a:cs typeface="Calibri"/>
              </a:rPr>
              <a:t>than</a:t>
            </a:r>
            <a:r>
              <a:rPr sz="1800" spc="-2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fixed</a:t>
            </a:r>
            <a:r>
              <a:rPr sz="1800" spc="-35" dirty="0">
                <a:solidFill>
                  <a:srgbClr val="FFFFFF"/>
                </a:solidFill>
                <a:latin typeface="Calibri"/>
                <a:cs typeface="Calibri"/>
              </a:rPr>
              <a:t> </a:t>
            </a:r>
            <a:r>
              <a:rPr sz="1800" dirty="0">
                <a:solidFill>
                  <a:srgbClr val="FFFFFF"/>
                </a:solidFill>
                <a:latin typeface="Calibri"/>
                <a:cs typeface="Calibri"/>
              </a:rPr>
              <a:t>dollar</a:t>
            </a:r>
            <a:r>
              <a:rPr sz="1800" spc="-20" dirty="0">
                <a:solidFill>
                  <a:srgbClr val="FFFFFF"/>
                </a:solidFill>
                <a:latin typeface="Calibri"/>
                <a:cs typeface="Calibri"/>
              </a:rPr>
              <a:t> </a:t>
            </a:r>
            <a:r>
              <a:rPr sz="1800" dirty="0">
                <a:solidFill>
                  <a:srgbClr val="FFFFFF"/>
                </a:solidFill>
                <a:latin typeface="Calibri"/>
                <a:cs typeface="Calibri"/>
              </a:rPr>
              <a:t>amount.</a:t>
            </a:r>
            <a:r>
              <a:rPr sz="1800" spc="335" dirty="0">
                <a:solidFill>
                  <a:srgbClr val="FFFFFF"/>
                </a:solidFill>
                <a:latin typeface="Calibri"/>
                <a:cs typeface="Calibri"/>
              </a:rPr>
              <a:t> </a:t>
            </a:r>
            <a:r>
              <a:rPr sz="1800" dirty="0">
                <a:solidFill>
                  <a:srgbClr val="FFFFFF"/>
                </a:solidFill>
                <a:latin typeface="Calibri"/>
                <a:cs typeface="Calibri"/>
              </a:rPr>
              <a:t>If</a:t>
            </a:r>
            <a:r>
              <a:rPr sz="1800" spc="-40" dirty="0">
                <a:solidFill>
                  <a:srgbClr val="FFFFFF"/>
                </a:solidFill>
                <a:latin typeface="Calibri"/>
                <a:cs typeface="Calibri"/>
              </a:rPr>
              <a:t> </a:t>
            </a:r>
            <a:r>
              <a:rPr sz="1800" dirty="0">
                <a:solidFill>
                  <a:srgbClr val="FFFFFF"/>
                </a:solidFill>
                <a:latin typeface="Calibri"/>
                <a:cs typeface="Calibri"/>
              </a:rPr>
              <a:t>this</a:t>
            </a:r>
            <a:r>
              <a:rPr sz="1800" spc="-30" dirty="0">
                <a:solidFill>
                  <a:srgbClr val="FFFFFF"/>
                </a:solidFill>
                <a:latin typeface="Calibri"/>
                <a:cs typeface="Calibri"/>
              </a:rPr>
              <a:t> </a:t>
            </a:r>
            <a:r>
              <a:rPr sz="1800" spc="-10" dirty="0">
                <a:solidFill>
                  <a:srgbClr val="FFFFFF"/>
                </a:solidFill>
                <a:latin typeface="Calibri"/>
                <a:cs typeface="Calibri"/>
              </a:rPr>
              <a:t>exemption</a:t>
            </a:r>
            <a:r>
              <a:rPr sz="1800" spc="-25"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spc="-10" dirty="0">
                <a:solidFill>
                  <a:srgbClr val="FFFFFF"/>
                </a:solidFill>
                <a:latin typeface="Calibri"/>
                <a:cs typeface="Calibri"/>
              </a:rPr>
              <a:t>granted</a:t>
            </a:r>
            <a:r>
              <a:rPr sz="1800" spc="-40" dirty="0">
                <a:solidFill>
                  <a:srgbClr val="FFFFFF"/>
                </a:solidFill>
                <a:latin typeface="Calibri"/>
                <a:cs typeface="Calibri"/>
              </a:rPr>
              <a:t> </a:t>
            </a:r>
            <a:r>
              <a:rPr sz="1800" dirty="0">
                <a:solidFill>
                  <a:srgbClr val="FFFFFF"/>
                </a:solidFill>
                <a:latin typeface="Calibri"/>
                <a:cs typeface="Calibri"/>
              </a:rPr>
              <a:t>our</a:t>
            </a:r>
            <a:r>
              <a:rPr sz="1800" spc="-30" dirty="0">
                <a:solidFill>
                  <a:srgbClr val="FFFFFF"/>
                </a:solidFill>
                <a:latin typeface="Calibri"/>
                <a:cs typeface="Calibri"/>
              </a:rPr>
              <a:t> </a:t>
            </a:r>
            <a:r>
              <a:rPr sz="1800" spc="-10" dirty="0">
                <a:solidFill>
                  <a:srgbClr val="FFFFFF"/>
                </a:solidFill>
                <a:latin typeface="Calibri"/>
                <a:cs typeface="Calibri"/>
              </a:rPr>
              <a:t>office </a:t>
            </a:r>
            <a:r>
              <a:rPr sz="1800" dirty="0">
                <a:solidFill>
                  <a:srgbClr val="FFFFFF"/>
                </a:solidFill>
                <a:latin typeface="Calibri"/>
                <a:cs typeface="Calibri"/>
              </a:rPr>
              <a:t>must</a:t>
            </a:r>
            <a:r>
              <a:rPr sz="1800" spc="-70" dirty="0">
                <a:solidFill>
                  <a:srgbClr val="FFFFFF"/>
                </a:solidFill>
                <a:latin typeface="Calibri"/>
                <a:cs typeface="Calibri"/>
              </a:rPr>
              <a:t> </a:t>
            </a:r>
            <a:r>
              <a:rPr sz="1800" dirty="0">
                <a:solidFill>
                  <a:srgbClr val="FFFFFF"/>
                </a:solidFill>
                <a:latin typeface="Calibri"/>
                <a:cs typeface="Calibri"/>
              </a:rPr>
              <a:t>determine</a:t>
            </a:r>
            <a:r>
              <a:rPr sz="1800" spc="-35" dirty="0">
                <a:solidFill>
                  <a:srgbClr val="FFFFFF"/>
                </a:solidFill>
                <a:latin typeface="Calibri"/>
                <a:cs typeface="Calibri"/>
              </a:rPr>
              <a:t> </a:t>
            </a:r>
            <a:r>
              <a:rPr sz="1800" dirty="0">
                <a:solidFill>
                  <a:srgbClr val="FFFFFF"/>
                </a:solidFill>
                <a:latin typeface="Calibri"/>
                <a:cs typeface="Calibri"/>
              </a:rPr>
              <a:t>the</a:t>
            </a:r>
            <a:r>
              <a:rPr sz="1800" spc="-60" dirty="0">
                <a:solidFill>
                  <a:srgbClr val="FFFFFF"/>
                </a:solidFill>
                <a:latin typeface="Calibri"/>
                <a:cs typeface="Calibri"/>
              </a:rPr>
              <a:t> </a:t>
            </a:r>
            <a:r>
              <a:rPr sz="1800" dirty="0">
                <a:solidFill>
                  <a:srgbClr val="FFFFFF"/>
                </a:solidFill>
                <a:latin typeface="Calibri"/>
                <a:cs typeface="Calibri"/>
              </a:rPr>
              <a:t>eligible</a:t>
            </a:r>
            <a:r>
              <a:rPr sz="1800" spc="-40" dirty="0">
                <a:solidFill>
                  <a:srgbClr val="FFFFFF"/>
                </a:solidFill>
                <a:latin typeface="Calibri"/>
                <a:cs typeface="Calibri"/>
              </a:rPr>
              <a:t> </a:t>
            </a:r>
            <a:r>
              <a:rPr sz="1800" dirty="0">
                <a:solidFill>
                  <a:srgbClr val="FFFFFF"/>
                </a:solidFill>
                <a:latin typeface="Calibri"/>
                <a:cs typeface="Calibri"/>
              </a:rPr>
              <a:t>parcels,</a:t>
            </a:r>
            <a:r>
              <a:rPr sz="1800" spc="-55" dirty="0">
                <a:solidFill>
                  <a:srgbClr val="FFFFFF"/>
                </a:solidFill>
                <a:latin typeface="Calibri"/>
                <a:cs typeface="Calibri"/>
              </a:rPr>
              <a:t> </a:t>
            </a:r>
            <a:r>
              <a:rPr sz="1800" dirty="0">
                <a:solidFill>
                  <a:srgbClr val="FFFFFF"/>
                </a:solidFill>
                <a:latin typeface="Calibri"/>
                <a:cs typeface="Calibri"/>
              </a:rPr>
              <a:t>reduce</a:t>
            </a:r>
            <a:r>
              <a:rPr sz="1800" spc="-50" dirty="0">
                <a:solidFill>
                  <a:srgbClr val="FFFFFF"/>
                </a:solidFill>
                <a:latin typeface="Calibri"/>
                <a:cs typeface="Calibri"/>
              </a:rPr>
              <a:t> </a:t>
            </a:r>
            <a:r>
              <a:rPr sz="1800" dirty="0">
                <a:solidFill>
                  <a:srgbClr val="FFFFFF"/>
                </a:solidFill>
                <a:latin typeface="Calibri"/>
                <a:cs typeface="Calibri"/>
              </a:rPr>
              <a:t>their</a:t>
            </a:r>
            <a:r>
              <a:rPr sz="1800" spc="-55" dirty="0">
                <a:solidFill>
                  <a:srgbClr val="FFFFFF"/>
                </a:solidFill>
                <a:latin typeface="Calibri"/>
                <a:cs typeface="Calibri"/>
              </a:rPr>
              <a:t> </a:t>
            </a:r>
            <a:r>
              <a:rPr sz="1800" dirty="0">
                <a:solidFill>
                  <a:srgbClr val="FFFFFF"/>
                </a:solidFill>
                <a:latin typeface="Calibri"/>
                <a:cs typeface="Calibri"/>
              </a:rPr>
              <a:t>valuation</a:t>
            </a:r>
            <a:r>
              <a:rPr sz="1800" spc="-50" dirty="0">
                <a:solidFill>
                  <a:srgbClr val="FFFFFF"/>
                </a:solidFill>
                <a:latin typeface="Calibri"/>
                <a:cs typeface="Calibri"/>
              </a:rPr>
              <a:t> </a:t>
            </a:r>
            <a:r>
              <a:rPr sz="1800" dirty="0">
                <a:solidFill>
                  <a:srgbClr val="FFFFFF"/>
                </a:solidFill>
                <a:latin typeface="Calibri"/>
                <a:cs typeface="Calibri"/>
              </a:rPr>
              <a:t>by</a:t>
            </a:r>
            <a:r>
              <a:rPr sz="1800" spc="-60"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selected</a:t>
            </a:r>
            <a:r>
              <a:rPr sz="1800" spc="-50" dirty="0">
                <a:solidFill>
                  <a:srgbClr val="FFFFFF"/>
                </a:solidFill>
                <a:latin typeface="Calibri"/>
                <a:cs typeface="Calibri"/>
              </a:rPr>
              <a:t> </a:t>
            </a:r>
            <a:r>
              <a:rPr sz="1800" dirty="0">
                <a:solidFill>
                  <a:srgbClr val="FFFFFF"/>
                </a:solidFill>
                <a:latin typeface="Calibri"/>
                <a:cs typeface="Calibri"/>
              </a:rPr>
              <a:t>Commercial</a:t>
            </a:r>
            <a:r>
              <a:rPr sz="1800" spc="-45"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Industrial</a:t>
            </a:r>
            <a:r>
              <a:rPr sz="1800" spc="-55" dirty="0">
                <a:solidFill>
                  <a:srgbClr val="FFFFFF"/>
                </a:solidFill>
                <a:latin typeface="Calibri"/>
                <a:cs typeface="Calibri"/>
              </a:rPr>
              <a:t> </a:t>
            </a:r>
            <a:r>
              <a:rPr sz="1800" dirty="0">
                <a:solidFill>
                  <a:srgbClr val="FFFFFF"/>
                </a:solidFill>
                <a:latin typeface="Calibri"/>
                <a:cs typeface="Calibri"/>
              </a:rPr>
              <a:t>classes</a:t>
            </a:r>
            <a:r>
              <a:rPr sz="1800" spc="-65" dirty="0">
                <a:solidFill>
                  <a:srgbClr val="FFFFFF"/>
                </a:solidFill>
                <a:latin typeface="Calibri"/>
                <a:cs typeface="Calibri"/>
              </a:rPr>
              <a:t> </a:t>
            </a:r>
            <a:r>
              <a:rPr sz="1800" dirty="0">
                <a:solidFill>
                  <a:srgbClr val="FFFFFF"/>
                </a:solidFill>
                <a:latin typeface="Calibri"/>
                <a:cs typeface="Calibri"/>
              </a:rPr>
              <a:t>than</a:t>
            </a:r>
            <a:r>
              <a:rPr sz="1800" spc="-50" dirty="0">
                <a:solidFill>
                  <a:srgbClr val="FFFFFF"/>
                </a:solidFill>
                <a:latin typeface="Calibri"/>
                <a:cs typeface="Calibri"/>
              </a:rPr>
              <a:t> </a:t>
            </a:r>
            <a:r>
              <a:rPr sz="1800" dirty="0">
                <a:solidFill>
                  <a:srgbClr val="FFFFFF"/>
                </a:solidFill>
                <a:latin typeface="Calibri"/>
                <a:cs typeface="Calibri"/>
              </a:rPr>
              <a:t>for</a:t>
            </a:r>
            <a:r>
              <a:rPr sz="1800" spc="-60" dirty="0">
                <a:solidFill>
                  <a:srgbClr val="FFFFFF"/>
                </a:solidFill>
                <a:latin typeface="Calibri"/>
                <a:cs typeface="Calibri"/>
              </a:rPr>
              <a:t> </a:t>
            </a:r>
            <a:r>
              <a:rPr sz="1800" spc="-10" dirty="0">
                <a:solidFill>
                  <a:srgbClr val="FFFFFF"/>
                </a:solidFill>
                <a:latin typeface="Calibri"/>
                <a:cs typeface="Calibri"/>
              </a:rPr>
              <a:t>Personal</a:t>
            </a:r>
            <a:r>
              <a:rPr sz="1800" spc="-55" dirty="0">
                <a:solidFill>
                  <a:srgbClr val="FFFFFF"/>
                </a:solidFill>
                <a:latin typeface="Calibri"/>
                <a:cs typeface="Calibri"/>
              </a:rPr>
              <a:t> </a:t>
            </a:r>
            <a:r>
              <a:rPr sz="1800" spc="-10" dirty="0">
                <a:solidFill>
                  <a:srgbClr val="FFFFFF"/>
                </a:solidFill>
                <a:latin typeface="Calibri"/>
                <a:cs typeface="Calibri"/>
              </a:rPr>
              <a:t>Property.</a:t>
            </a:r>
            <a:endParaRPr sz="1800" dirty="0">
              <a:latin typeface="Calibri"/>
              <a:cs typeface="Calibri"/>
            </a:endParaRPr>
          </a:p>
          <a:p>
            <a:pPr marL="12700" marR="351790">
              <a:lnSpc>
                <a:spcPct val="100000"/>
              </a:lnSpc>
            </a:pP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benefit</a:t>
            </a:r>
            <a:r>
              <a:rPr sz="1800" spc="-4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this</a:t>
            </a:r>
            <a:r>
              <a:rPr sz="1800" spc="-35" dirty="0">
                <a:solidFill>
                  <a:srgbClr val="FFFFFF"/>
                </a:solidFill>
                <a:latin typeface="Calibri"/>
                <a:cs typeface="Calibri"/>
              </a:rPr>
              <a:t> </a:t>
            </a:r>
            <a:r>
              <a:rPr sz="1800" spc="-10" dirty="0">
                <a:solidFill>
                  <a:srgbClr val="FFFFFF"/>
                </a:solidFill>
                <a:latin typeface="Calibri"/>
                <a:cs typeface="Calibri"/>
              </a:rPr>
              <a:t>exemption</a:t>
            </a:r>
            <a:r>
              <a:rPr sz="1800" spc="-45" dirty="0">
                <a:solidFill>
                  <a:srgbClr val="FFFFFF"/>
                </a:solidFill>
                <a:latin typeface="Calibri"/>
                <a:cs typeface="Calibri"/>
              </a:rPr>
              <a:t> </a:t>
            </a:r>
            <a:r>
              <a:rPr sz="1800" dirty="0">
                <a:solidFill>
                  <a:srgbClr val="FFFFFF"/>
                </a:solidFill>
                <a:latin typeface="Calibri"/>
                <a:cs typeface="Calibri"/>
              </a:rPr>
              <a:t>goes</a:t>
            </a:r>
            <a:r>
              <a:rPr sz="1800" spc="-40"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the</a:t>
            </a:r>
            <a:r>
              <a:rPr sz="1800" spc="-30" dirty="0">
                <a:solidFill>
                  <a:srgbClr val="FFFFFF"/>
                </a:solidFill>
                <a:latin typeface="Calibri"/>
                <a:cs typeface="Calibri"/>
              </a:rPr>
              <a:t> </a:t>
            </a:r>
            <a:r>
              <a:rPr sz="1800" dirty="0">
                <a:solidFill>
                  <a:srgbClr val="FFFFFF"/>
                </a:solidFill>
                <a:latin typeface="Calibri"/>
                <a:cs typeface="Calibri"/>
              </a:rPr>
              <a:t>property</a:t>
            </a:r>
            <a:r>
              <a:rPr sz="1800" spc="-50" dirty="0">
                <a:solidFill>
                  <a:srgbClr val="FFFFFF"/>
                </a:solidFill>
                <a:latin typeface="Calibri"/>
                <a:cs typeface="Calibri"/>
              </a:rPr>
              <a:t> </a:t>
            </a:r>
            <a:r>
              <a:rPr sz="1800" dirty="0">
                <a:solidFill>
                  <a:srgbClr val="FFFFFF"/>
                </a:solidFill>
                <a:latin typeface="Calibri"/>
                <a:cs typeface="Calibri"/>
              </a:rPr>
              <a:t>owner</a:t>
            </a:r>
            <a:r>
              <a:rPr sz="1800" spc="-30" dirty="0">
                <a:solidFill>
                  <a:srgbClr val="FFFFFF"/>
                </a:solidFill>
                <a:latin typeface="Calibri"/>
                <a:cs typeface="Calibri"/>
              </a:rPr>
              <a:t> </a:t>
            </a:r>
            <a:r>
              <a:rPr sz="1800" dirty="0">
                <a:solidFill>
                  <a:srgbClr val="FFFFFF"/>
                </a:solidFill>
                <a:latin typeface="Calibri"/>
                <a:cs typeface="Calibri"/>
              </a:rPr>
              <a:t>rather</a:t>
            </a:r>
            <a:r>
              <a:rPr sz="1800" spc="-50" dirty="0">
                <a:solidFill>
                  <a:srgbClr val="FFFFFF"/>
                </a:solidFill>
                <a:latin typeface="Calibri"/>
                <a:cs typeface="Calibri"/>
              </a:rPr>
              <a:t> </a:t>
            </a:r>
            <a:r>
              <a:rPr sz="1800" spc="-20" dirty="0">
                <a:solidFill>
                  <a:srgbClr val="FFFFFF"/>
                </a:solidFill>
                <a:latin typeface="Calibri"/>
                <a:cs typeface="Calibri"/>
              </a:rPr>
              <a:t>than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business</a:t>
            </a:r>
            <a:r>
              <a:rPr sz="1800" spc="-55" dirty="0">
                <a:solidFill>
                  <a:srgbClr val="FFFFFF"/>
                </a:solidFill>
                <a:latin typeface="Calibri"/>
                <a:cs typeface="Calibri"/>
              </a:rPr>
              <a:t> </a:t>
            </a:r>
            <a:r>
              <a:rPr sz="1800" spc="-10" dirty="0">
                <a:solidFill>
                  <a:srgbClr val="FFFFFF"/>
                </a:solidFill>
                <a:latin typeface="Calibri"/>
                <a:cs typeface="Calibri"/>
              </a:rPr>
              <a:t>itself.</a:t>
            </a:r>
            <a:endParaRPr sz="1800" dirty="0">
              <a:latin typeface="Calibri"/>
              <a:cs typeface="Calibri"/>
            </a:endParaRPr>
          </a:p>
          <a:p>
            <a:pPr marL="12700">
              <a:lnSpc>
                <a:spcPct val="100000"/>
              </a:lnSpc>
              <a:spcBef>
                <a:spcPts val="2160"/>
              </a:spcBef>
            </a:pPr>
            <a:r>
              <a:rPr sz="1800" b="1" dirty="0">
                <a:solidFill>
                  <a:srgbClr val="FFFFFF"/>
                </a:solidFill>
                <a:latin typeface="Calibri"/>
                <a:cs typeface="Calibri"/>
              </a:rPr>
              <a:t>The</a:t>
            </a:r>
            <a:r>
              <a:rPr sz="1800" b="1" spc="-30" dirty="0">
                <a:solidFill>
                  <a:srgbClr val="FFFFFF"/>
                </a:solidFill>
                <a:latin typeface="Calibri"/>
                <a:cs typeface="Calibri"/>
              </a:rPr>
              <a:t> </a:t>
            </a:r>
            <a:r>
              <a:rPr sz="1800" b="1" dirty="0">
                <a:solidFill>
                  <a:srgbClr val="FFFFFF"/>
                </a:solidFill>
                <a:latin typeface="Calibri"/>
                <a:cs typeface="Calibri"/>
              </a:rPr>
              <a:t>Board</a:t>
            </a:r>
            <a:r>
              <a:rPr sz="1800" b="1" spc="-25" dirty="0">
                <a:solidFill>
                  <a:srgbClr val="FFFFFF"/>
                </a:solidFill>
                <a:latin typeface="Calibri"/>
                <a:cs typeface="Calibri"/>
              </a:rPr>
              <a:t> </a:t>
            </a:r>
            <a:r>
              <a:rPr sz="1800" b="1" dirty="0">
                <a:solidFill>
                  <a:srgbClr val="FFFFFF"/>
                </a:solidFill>
                <a:latin typeface="Calibri"/>
                <a:cs typeface="Calibri"/>
              </a:rPr>
              <a:t>of</a:t>
            </a:r>
            <a:r>
              <a:rPr sz="1800" b="1" spc="-25" dirty="0">
                <a:solidFill>
                  <a:srgbClr val="FFFFFF"/>
                </a:solidFill>
                <a:latin typeface="Calibri"/>
                <a:cs typeface="Calibri"/>
              </a:rPr>
              <a:t> </a:t>
            </a:r>
            <a:r>
              <a:rPr sz="1800" b="1" dirty="0">
                <a:solidFill>
                  <a:srgbClr val="FFFFFF"/>
                </a:solidFill>
                <a:latin typeface="Calibri"/>
                <a:cs typeface="Calibri"/>
              </a:rPr>
              <a:t>Assessors</a:t>
            </a:r>
            <a:r>
              <a:rPr sz="1800" b="1" spc="-30" dirty="0">
                <a:solidFill>
                  <a:srgbClr val="FFFFFF"/>
                </a:solidFill>
                <a:latin typeface="Calibri"/>
                <a:cs typeface="Calibri"/>
              </a:rPr>
              <a:t> </a:t>
            </a:r>
            <a:r>
              <a:rPr sz="1800" b="1" dirty="0">
                <a:solidFill>
                  <a:srgbClr val="FFFFFF"/>
                </a:solidFill>
                <a:latin typeface="Calibri"/>
                <a:cs typeface="Calibri"/>
              </a:rPr>
              <a:t>does</a:t>
            </a:r>
            <a:r>
              <a:rPr sz="1800" b="1" spc="-55" dirty="0">
                <a:solidFill>
                  <a:srgbClr val="FFFFFF"/>
                </a:solidFill>
                <a:latin typeface="Calibri"/>
                <a:cs typeface="Calibri"/>
              </a:rPr>
              <a:t> </a:t>
            </a:r>
            <a:r>
              <a:rPr sz="1800" b="1" dirty="0">
                <a:solidFill>
                  <a:srgbClr val="FFFFFF"/>
                </a:solidFill>
                <a:latin typeface="Calibri"/>
                <a:cs typeface="Calibri"/>
              </a:rPr>
              <a:t>not</a:t>
            </a:r>
            <a:r>
              <a:rPr sz="1800" b="1" spc="-35" dirty="0">
                <a:solidFill>
                  <a:srgbClr val="FFFFFF"/>
                </a:solidFill>
                <a:latin typeface="Calibri"/>
                <a:cs typeface="Calibri"/>
              </a:rPr>
              <a:t> </a:t>
            </a:r>
            <a:r>
              <a:rPr lang="en-US" sz="1800" b="1" spc="-35" dirty="0">
                <a:solidFill>
                  <a:srgbClr val="FFFFFF"/>
                </a:solidFill>
                <a:latin typeface="Calibri"/>
                <a:cs typeface="Calibri"/>
              </a:rPr>
              <a:t> </a:t>
            </a:r>
            <a:r>
              <a:rPr sz="1800" b="1" dirty="0">
                <a:solidFill>
                  <a:srgbClr val="FFFFFF"/>
                </a:solidFill>
                <a:latin typeface="Calibri"/>
                <a:cs typeface="Calibri"/>
              </a:rPr>
              <a:t>recommend</a:t>
            </a:r>
            <a:r>
              <a:rPr sz="1800" b="1" spc="-25" dirty="0">
                <a:solidFill>
                  <a:srgbClr val="FFFFFF"/>
                </a:solidFill>
                <a:latin typeface="Calibri"/>
                <a:cs typeface="Calibri"/>
              </a:rPr>
              <a:t> </a:t>
            </a:r>
            <a:r>
              <a:rPr lang="en-US" sz="1800" b="1" spc="-25" dirty="0">
                <a:solidFill>
                  <a:srgbClr val="FFFFFF"/>
                </a:solidFill>
                <a:latin typeface="Calibri"/>
                <a:cs typeface="Calibri"/>
              </a:rPr>
              <a:t> </a:t>
            </a:r>
            <a:r>
              <a:rPr sz="1800" b="1" dirty="0">
                <a:solidFill>
                  <a:srgbClr val="FFFFFF"/>
                </a:solidFill>
                <a:latin typeface="Calibri"/>
                <a:cs typeface="Calibri"/>
              </a:rPr>
              <a:t>this</a:t>
            </a:r>
            <a:r>
              <a:rPr sz="1800" b="1" spc="-65" dirty="0">
                <a:solidFill>
                  <a:srgbClr val="FFFFFF"/>
                </a:solidFill>
                <a:latin typeface="Calibri"/>
                <a:cs typeface="Calibri"/>
              </a:rPr>
              <a:t> </a:t>
            </a:r>
            <a:r>
              <a:rPr sz="1800" b="1" spc="-10" dirty="0">
                <a:solidFill>
                  <a:srgbClr val="FFFFFF"/>
                </a:solidFill>
                <a:latin typeface="Calibri"/>
                <a:cs typeface="Calibri"/>
              </a:rPr>
              <a:t>exemption</a:t>
            </a:r>
            <a:endParaRPr sz="1800" dirty="0">
              <a:latin typeface="Calibri"/>
              <a:cs typeface="Calibri"/>
            </a:endParaRPr>
          </a:p>
        </p:txBody>
      </p:sp>
      <p:pic>
        <p:nvPicPr>
          <p:cNvPr id="4" name="object 4"/>
          <p:cNvPicPr/>
          <p:nvPr/>
        </p:nvPicPr>
        <p:blipFill>
          <a:blip r:embed="rId2" cstate="print"/>
          <a:stretch>
            <a:fillRect/>
          </a:stretch>
        </p:blipFill>
        <p:spPr>
          <a:xfrm>
            <a:off x="7487411" y="1534667"/>
            <a:ext cx="4338827" cy="4494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730227"/>
            <a:ext cx="10182860" cy="3091231"/>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latin typeface="Nirmala UI"/>
                <a:cs typeface="Nirmala UI"/>
              </a:rPr>
              <a:t>In</a:t>
            </a:r>
            <a:r>
              <a:rPr sz="2000" spc="-30" dirty="0">
                <a:solidFill>
                  <a:srgbClr val="FFFFFF"/>
                </a:solidFill>
                <a:latin typeface="Nirmala UI"/>
                <a:cs typeface="Nirmala UI"/>
              </a:rPr>
              <a:t> </a:t>
            </a:r>
            <a:r>
              <a:rPr sz="2000" dirty="0">
                <a:solidFill>
                  <a:srgbClr val="FFFFFF"/>
                </a:solidFill>
                <a:latin typeface="Nirmala UI"/>
                <a:cs typeface="Nirmala UI"/>
              </a:rPr>
              <a:t>conclusion,</a:t>
            </a:r>
            <a:r>
              <a:rPr sz="2000" spc="-30" dirty="0">
                <a:solidFill>
                  <a:srgbClr val="FFFFFF"/>
                </a:solidFill>
                <a:latin typeface="Nirmala UI"/>
                <a:cs typeface="Nirmala UI"/>
              </a:rPr>
              <a:t> </a:t>
            </a:r>
            <a:r>
              <a:rPr sz="2000" dirty="0">
                <a:solidFill>
                  <a:srgbClr val="FFFFFF"/>
                </a:solidFill>
                <a:latin typeface="Nirmala UI"/>
                <a:cs typeface="Nirmala UI"/>
              </a:rPr>
              <a:t>City</a:t>
            </a:r>
            <a:r>
              <a:rPr sz="2000" spc="-40" dirty="0">
                <a:solidFill>
                  <a:srgbClr val="FFFFFF"/>
                </a:solidFill>
                <a:latin typeface="Nirmala UI"/>
                <a:cs typeface="Nirmala UI"/>
              </a:rPr>
              <a:t> </a:t>
            </a:r>
            <a:r>
              <a:rPr sz="2000" dirty="0">
                <a:solidFill>
                  <a:srgbClr val="FFFFFF"/>
                </a:solidFill>
                <a:latin typeface="Nirmala UI"/>
                <a:cs typeface="Nirmala UI"/>
              </a:rPr>
              <a:t>Council</a:t>
            </a:r>
            <a:r>
              <a:rPr sz="2000" spc="-25" dirty="0">
                <a:solidFill>
                  <a:srgbClr val="FFFFFF"/>
                </a:solidFill>
                <a:latin typeface="Nirmala UI"/>
                <a:cs typeface="Nirmala UI"/>
              </a:rPr>
              <a:t> </a:t>
            </a:r>
            <a:r>
              <a:rPr lang="en-US" sz="2000" spc="-25" dirty="0">
                <a:solidFill>
                  <a:srgbClr val="FFFFFF"/>
                </a:solidFill>
                <a:latin typeface="Nirmala UI"/>
                <a:cs typeface="Nirmala UI"/>
              </a:rPr>
              <a:t>is anticipated to vote on November 26</a:t>
            </a:r>
            <a:r>
              <a:rPr lang="en-US" sz="2000" spc="-25" baseline="30000" dirty="0">
                <a:solidFill>
                  <a:srgbClr val="FFFFFF"/>
                </a:solidFill>
                <a:latin typeface="Nirmala UI"/>
                <a:cs typeface="Nirmala UI"/>
              </a:rPr>
              <a:t>th</a:t>
            </a:r>
            <a:r>
              <a:rPr lang="en-US" sz="2000" spc="-25" dirty="0">
                <a:solidFill>
                  <a:srgbClr val="FFFFFF"/>
                </a:solidFill>
                <a:latin typeface="Nirmala UI"/>
                <a:cs typeface="Nirmala UI"/>
              </a:rPr>
              <a:t>  for</a:t>
            </a:r>
            <a:r>
              <a:rPr sz="2000" spc="-25" dirty="0">
                <a:solidFill>
                  <a:srgbClr val="FFFFFF"/>
                </a:solidFill>
                <a:latin typeface="Nirmala UI"/>
                <a:cs typeface="Nirmala UI"/>
              </a:rPr>
              <a:t>:</a:t>
            </a:r>
            <a:endParaRPr sz="2000" dirty="0">
              <a:latin typeface="Nirmala UI"/>
              <a:cs typeface="Nirmala UI"/>
            </a:endParaRPr>
          </a:p>
          <a:p>
            <a:pPr marL="750570" indent="-281305">
              <a:lnSpc>
                <a:spcPct val="100000"/>
              </a:lnSpc>
              <a:spcBef>
                <a:spcPts val="2395"/>
              </a:spcBef>
              <a:buAutoNum type="arabicParenR"/>
              <a:tabLst>
                <a:tab pos="750570" algn="l"/>
              </a:tabLst>
            </a:pPr>
            <a:r>
              <a:rPr sz="2000" dirty="0">
                <a:solidFill>
                  <a:srgbClr val="FFFFFF"/>
                </a:solidFill>
                <a:latin typeface="Nirmala UI"/>
                <a:cs typeface="Nirmala UI"/>
              </a:rPr>
              <a:t>The</a:t>
            </a:r>
            <a:r>
              <a:rPr sz="2000" spc="-50" dirty="0">
                <a:solidFill>
                  <a:srgbClr val="FFFFFF"/>
                </a:solidFill>
                <a:latin typeface="Nirmala UI"/>
                <a:cs typeface="Nirmala UI"/>
              </a:rPr>
              <a:t> </a:t>
            </a:r>
            <a:r>
              <a:rPr sz="2000" dirty="0">
                <a:solidFill>
                  <a:srgbClr val="FFFFFF"/>
                </a:solidFill>
                <a:latin typeface="Nirmala UI"/>
                <a:cs typeface="Nirmala UI"/>
              </a:rPr>
              <a:t>Residential</a:t>
            </a:r>
            <a:r>
              <a:rPr sz="2000" spc="-40" dirty="0">
                <a:solidFill>
                  <a:srgbClr val="FFFFFF"/>
                </a:solidFill>
                <a:latin typeface="Nirmala UI"/>
                <a:cs typeface="Nirmala UI"/>
              </a:rPr>
              <a:t> </a:t>
            </a:r>
            <a:r>
              <a:rPr sz="2000" spc="-10" dirty="0">
                <a:solidFill>
                  <a:srgbClr val="FFFFFF"/>
                </a:solidFill>
                <a:latin typeface="Nirmala UI"/>
                <a:cs typeface="Nirmala UI"/>
              </a:rPr>
              <a:t>Factor</a:t>
            </a:r>
            <a:r>
              <a:rPr lang="en-US" sz="2000" spc="-10" dirty="0">
                <a:solidFill>
                  <a:srgbClr val="FFFFFF"/>
                </a:solidFill>
                <a:latin typeface="Nirmala UI"/>
                <a:cs typeface="Nirmala UI"/>
              </a:rPr>
              <a:t>  - whether there is a single tax rate or a split tax rate</a:t>
            </a:r>
            <a:endParaRPr sz="2000" dirty="0">
              <a:latin typeface="Nirmala UI"/>
              <a:cs typeface="Nirmala UI"/>
            </a:endParaRPr>
          </a:p>
          <a:p>
            <a:pPr marL="750570" indent="-281305">
              <a:lnSpc>
                <a:spcPct val="100000"/>
              </a:lnSpc>
              <a:spcBef>
                <a:spcPts val="2400"/>
              </a:spcBef>
              <a:buAutoNum type="arabicParenR" startAt="2"/>
              <a:tabLst>
                <a:tab pos="750570" algn="l"/>
              </a:tabLst>
            </a:pPr>
            <a:r>
              <a:rPr lang="en-US" sz="2000" dirty="0">
                <a:solidFill>
                  <a:srgbClr val="FFFFFF"/>
                </a:solidFill>
                <a:latin typeface="Nirmala UI"/>
                <a:cs typeface="Nirmala UI"/>
              </a:rPr>
              <a:t>An </a:t>
            </a:r>
            <a:r>
              <a:rPr sz="2000" dirty="0">
                <a:solidFill>
                  <a:srgbClr val="FFFFFF"/>
                </a:solidFill>
                <a:latin typeface="Nirmala UI"/>
                <a:cs typeface="Nirmala UI"/>
              </a:rPr>
              <a:t>Open</a:t>
            </a:r>
            <a:r>
              <a:rPr sz="2000" spc="-25" dirty="0">
                <a:solidFill>
                  <a:srgbClr val="FFFFFF"/>
                </a:solidFill>
                <a:latin typeface="Nirmala UI"/>
                <a:cs typeface="Nirmala UI"/>
              </a:rPr>
              <a:t> </a:t>
            </a:r>
            <a:r>
              <a:rPr sz="2000" dirty="0">
                <a:solidFill>
                  <a:srgbClr val="FFFFFF"/>
                </a:solidFill>
                <a:latin typeface="Nirmala UI"/>
                <a:cs typeface="Nirmala UI"/>
              </a:rPr>
              <a:t>Space</a:t>
            </a:r>
            <a:r>
              <a:rPr sz="2000" spc="-35" dirty="0">
                <a:solidFill>
                  <a:srgbClr val="FFFFFF"/>
                </a:solidFill>
                <a:latin typeface="Nirmala UI"/>
                <a:cs typeface="Nirmala UI"/>
              </a:rPr>
              <a:t> </a:t>
            </a:r>
            <a:r>
              <a:rPr sz="2000" spc="-10" dirty="0">
                <a:solidFill>
                  <a:srgbClr val="FFFFFF"/>
                </a:solidFill>
                <a:latin typeface="Nirmala UI"/>
                <a:cs typeface="Nirmala UI"/>
              </a:rPr>
              <a:t>Discount</a:t>
            </a:r>
            <a:r>
              <a:rPr lang="en-US" sz="2000" spc="-10" dirty="0">
                <a:solidFill>
                  <a:srgbClr val="FFFFFF"/>
                </a:solidFill>
                <a:latin typeface="Nirmala UI"/>
                <a:cs typeface="Nirmala UI"/>
              </a:rPr>
              <a:t> – NO Open Space in Amesbury</a:t>
            </a:r>
            <a:endParaRPr sz="2000" dirty="0">
              <a:latin typeface="Nirmala UI"/>
              <a:cs typeface="Nirmala UI"/>
            </a:endParaRPr>
          </a:p>
          <a:p>
            <a:pPr marL="750570" indent="-281305">
              <a:lnSpc>
                <a:spcPct val="100000"/>
              </a:lnSpc>
              <a:spcBef>
                <a:spcPts val="2400"/>
              </a:spcBef>
              <a:buAutoNum type="arabicParenR" startAt="2"/>
              <a:tabLst>
                <a:tab pos="750570" algn="l"/>
              </a:tabLst>
            </a:pPr>
            <a:r>
              <a:rPr sz="2000" dirty="0">
                <a:solidFill>
                  <a:srgbClr val="FFFFFF"/>
                </a:solidFill>
                <a:latin typeface="Nirmala UI"/>
                <a:cs typeface="Nirmala UI"/>
              </a:rPr>
              <a:t>A</a:t>
            </a:r>
            <a:r>
              <a:rPr sz="2000" spc="-30" dirty="0">
                <a:solidFill>
                  <a:srgbClr val="FFFFFF"/>
                </a:solidFill>
                <a:latin typeface="Nirmala UI"/>
                <a:cs typeface="Nirmala UI"/>
              </a:rPr>
              <a:t> </a:t>
            </a:r>
            <a:r>
              <a:rPr sz="2000" dirty="0">
                <a:solidFill>
                  <a:srgbClr val="FFFFFF"/>
                </a:solidFill>
                <a:latin typeface="Nirmala UI"/>
                <a:cs typeface="Nirmala UI"/>
              </a:rPr>
              <a:t>Residential</a:t>
            </a:r>
            <a:r>
              <a:rPr sz="2000" spc="-35" dirty="0">
                <a:solidFill>
                  <a:srgbClr val="FFFFFF"/>
                </a:solidFill>
                <a:latin typeface="Nirmala UI"/>
                <a:cs typeface="Nirmala UI"/>
              </a:rPr>
              <a:t> </a:t>
            </a:r>
            <a:r>
              <a:rPr sz="2000" dirty="0">
                <a:solidFill>
                  <a:srgbClr val="FFFFFF"/>
                </a:solidFill>
                <a:latin typeface="Nirmala UI"/>
                <a:cs typeface="Nirmala UI"/>
              </a:rPr>
              <a:t>Exemption</a:t>
            </a:r>
            <a:r>
              <a:rPr sz="2000" spc="-30" dirty="0">
                <a:solidFill>
                  <a:srgbClr val="FFFFFF"/>
                </a:solidFill>
                <a:latin typeface="Nirmala UI"/>
                <a:cs typeface="Nirmala UI"/>
              </a:rPr>
              <a:t> </a:t>
            </a:r>
            <a:r>
              <a:rPr sz="2000" dirty="0">
                <a:solidFill>
                  <a:srgbClr val="FFFFFF"/>
                </a:solidFill>
                <a:latin typeface="Nirmala UI"/>
                <a:cs typeface="Nirmala UI"/>
              </a:rPr>
              <a:t>–</a:t>
            </a:r>
            <a:r>
              <a:rPr sz="2000" spc="-30" dirty="0">
                <a:solidFill>
                  <a:srgbClr val="FFFFFF"/>
                </a:solidFill>
                <a:latin typeface="Nirmala UI"/>
                <a:cs typeface="Nirmala UI"/>
              </a:rPr>
              <a:t> </a:t>
            </a:r>
            <a:r>
              <a:rPr sz="2000" dirty="0">
                <a:solidFill>
                  <a:srgbClr val="FFFFFF"/>
                </a:solidFill>
                <a:latin typeface="Nirmala UI"/>
                <a:cs typeface="Nirmala UI"/>
              </a:rPr>
              <a:t>NO</a:t>
            </a:r>
            <a:r>
              <a:rPr sz="2000" spc="-40" dirty="0">
                <a:solidFill>
                  <a:srgbClr val="FFFFFF"/>
                </a:solidFill>
                <a:latin typeface="Nirmala UI"/>
                <a:cs typeface="Nirmala UI"/>
              </a:rPr>
              <a:t> </a:t>
            </a:r>
            <a:r>
              <a:rPr sz="2000" dirty="0">
                <a:solidFill>
                  <a:srgbClr val="FFFFFF"/>
                </a:solidFill>
                <a:latin typeface="Nirmala UI"/>
                <a:cs typeface="Nirmala UI"/>
              </a:rPr>
              <a:t>VOTE</a:t>
            </a:r>
            <a:r>
              <a:rPr sz="2000" spc="-45" dirty="0">
                <a:solidFill>
                  <a:srgbClr val="FFFFFF"/>
                </a:solidFill>
                <a:latin typeface="Nirmala UI"/>
                <a:cs typeface="Nirmala UI"/>
              </a:rPr>
              <a:t> </a:t>
            </a:r>
            <a:r>
              <a:rPr sz="2000" dirty="0">
                <a:solidFill>
                  <a:srgbClr val="FFFFFF"/>
                </a:solidFill>
                <a:latin typeface="Nirmala UI"/>
                <a:cs typeface="Nirmala UI"/>
              </a:rPr>
              <a:t>(not</a:t>
            </a:r>
            <a:r>
              <a:rPr sz="2000" spc="-35" dirty="0">
                <a:solidFill>
                  <a:srgbClr val="FFFFFF"/>
                </a:solidFill>
                <a:latin typeface="Nirmala UI"/>
                <a:cs typeface="Nirmala UI"/>
              </a:rPr>
              <a:t> </a:t>
            </a:r>
            <a:r>
              <a:rPr sz="2000" dirty="0">
                <a:solidFill>
                  <a:srgbClr val="FFFFFF"/>
                </a:solidFill>
                <a:latin typeface="Nirmala UI"/>
                <a:cs typeface="Nirmala UI"/>
              </a:rPr>
              <a:t>recommended</a:t>
            </a:r>
            <a:r>
              <a:rPr sz="2000" spc="-25" dirty="0">
                <a:solidFill>
                  <a:srgbClr val="FFFFFF"/>
                </a:solidFill>
                <a:latin typeface="Nirmala UI"/>
                <a:cs typeface="Nirmala UI"/>
              </a:rPr>
              <a:t> </a:t>
            </a:r>
            <a:r>
              <a:rPr sz="2000" dirty="0">
                <a:solidFill>
                  <a:srgbClr val="FFFFFF"/>
                </a:solidFill>
                <a:latin typeface="Nirmala UI"/>
                <a:cs typeface="Nirmala UI"/>
              </a:rPr>
              <a:t>by</a:t>
            </a:r>
            <a:r>
              <a:rPr sz="2000" spc="-40" dirty="0">
                <a:solidFill>
                  <a:srgbClr val="FFFFFF"/>
                </a:solidFill>
                <a:latin typeface="Nirmala UI"/>
                <a:cs typeface="Nirmala UI"/>
              </a:rPr>
              <a:t> </a:t>
            </a:r>
            <a:r>
              <a:rPr sz="2000" dirty="0">
                <a:solidFill>
                  <a:srgbClr val="FFFFFF"/>
                </a:solidFill>
                <a:latin typeface="Nirmala UI"/>
                <a:cs typeface="Nirmala UI"/>
              </a:rPr>
              <a:t>the</a:t>
            </a:r>
            <a:r>
              <a:rPr sz="2000" spc="-45" dirty="0">
                <a:solidFill>
                  <a:srgbClr val="FFFFFF"/>
                </a:solidFill>
                <a:latin typeface="Nirmala UI"/>
                <a:cs typeface="Nirmala UI"/>
              </a:rPr>
              <a:t> </a:t>
            </a:r>
            <a:r>
              <a:rPr sz="2000" dirty="0">
                <a:solidFill>
                  <a:srgbClr val="FFFFFF"/>
                </a:solidFill>
                <a:latin typeface="Nirmala UI"/>
                <a:cs typeface="Nirmala UI"/>
              </a:rPr>
              <a:t>Board</a:t>
            </a:r>
            <a:r>
              <a:rPr sz="2000" spc="-45" dirty="0">
                <a:solidFill>
                  <a:srgbClr val="FFFFFF"/>
                </a:solidFill>
                <a:latin typeface="Nirmala UI"/>
                <a:cs typeface="Nirmala UI"/>
              </a:rPr>
              <a:t> </a:t>
            </a:r>
            <a:r>
              <a:rPr sz="2000" dirty="0">
                <a:solidFill>
                  <a:srgbClr val="FFFFFF"/>
                </a:solidFill>
                <a:latin typeface="Nirmala UI"/>
                <a:cs typeface="Nirmala UI"/>
              </a:rPr>
              <a:t>of</a:t>
            </a:r>
            <a:r>
              <a:rPr sz="2000" spc="-35" dirty="0">
                <a:solidFill>
                  <a:srgbClr val="FFFFFF"/>
                </a:solidFill>
                <a:latin typeface="Nirmala UI"/>
                <a:cs typeface="Nirmala UI"/>
              </a:rPr>
              <a:t> </a:t>
            </a:r>
            <a:r>
              <a:rPr sz="2000" spc="-10" dirty="0">
                <a:solidFill>
                  <a:srgbClr val="FFFFFF"/>
                </a:solidFill>
                <a:latin typeface="Nirmala UI"/>
                <a:cs typeface="Nirmala UI"/>
              </a:rPr>
              <a:t>Assessors)</a:t>
            </a:r>
            <a:r>
              <a:rPr lang="en-US" sz="2000" spc="-10" dirty="0">
                <a:solidFill>
                  <a:srgbClr val="FFFFFF"/>
                </a:solidFill>
                <a:latin typeface="Nirmala UI"/>
                <a:cs typeface="Nirmala UI"/>
              </a:rPr>
              <a:t> and</a:t>
            </a:r>
            <a:endParaRPr sz="2000" dirty="0">
              <a:latin typeface="Nirmala UI"/>
              <a:cs typeface="Nirmala UI"/>
            </a:endParaRPr>
          </a:p>
          <a:p>
            <a:pPr marL="750570" indent="-281305">
              <a:lnSpc>
                <a:spcPct val="100000"/>
              </a:lnSpc>
              <a:spcBef>
                <a:spcPts val="2400"/>
              </a:spcBef>
              <a:buAutoNum type="arabicParenR" startAt="2"/>
              <a:tabLst>
                <a:tab pos="750570" algn="l"/>
              </a:tabLst>
            </a:pPr>
            <a:r>
              <a:rPr sz="2000" dirty="0">
                <a:solidFill>
                  <a:srgbClr val="FFFFFF"/>
                </a:solidFill>
                <a:latin typeface="Nirmala UI"/>
                <a:cs typeface="Nirmala UI"/>
              </a:rPr>
              <a:t>A</a:t>
            </a:r>
            <a:r>
              <a:rPr sz="2000" spc="-30" dirty="0">
                <a:solidFill>
                  <a:srgbClr val="FFFFFF"/>
                </a:solidFill>
                <a:latin typeface="Nirmala UI"/>
                <a:cs typeface="Nirmala UI"/>
              </a:rPr>
              <a:t> </a:t>
            </a:r>
            <a:r>
              <a:rPr sz="2000" dirty="0">
                <a:solidFill>
                  <a:srgbClr val="FFFFFF"/>
                </a:solidFill>
                <a:latin typeface="Nirmala UI"/>
                <a:cs typeface="Nirmala UI"/>
              </a:rPr>
              <a:t>Commercial</a:t>
            </a:r>
            <a:r>
              <a:rPr sz="2000" spc="-40" dirty="0">
                <a:solidFill>
                  <a:srgbClr val="FFFFFF"/>
                </a:solidFill>
                <a:latin typeface="Nirmala UI"/>
                <a:cs typeface="Nirmala UI"/>
              </a:rPr>
              <a:t> </a:t>
            </a:r>
            <a:r>
              <a:rPr sz="2000" dirty="0">
                <a:solidFill>
                  <a:srgbClr val="FFFFFF"/>
                </a:solidFill>
                <a:latin typeface="Nirmala UI"/>
                <a:cs typeface="Nirmala UI"/>
              </a:rPr>
              <a:t>Exemption</a:t>
            </a:r>
            <a:r>
              <a:rPr sz="2000" spc="-40" dirty="0">
                <a:solidFill>
                  <a:srgbClr val="FFFFFF"/>
                </a:solidFill>
                <a:latin typeface="Nirmala UI"/>
                <a:cs typeface="Nirmala UI"/>
              </a:rPr>
              <a:t> </a:t>
            </a:r>
            <a:r>
              <a:rPr sz="2000" dirty="0">
                <a:solidFill>
                  <a:srgbClr val="FFFFFF"/>
                </a:solidFill>
                <a:latin typeface="Nirmala UI"/>
                <a:cs typeface="Nirmala UI"/>
              </a:rPr>
              <a:t>–</a:t>
            </a:r>
            <a:r>
              <a:rPr sz="2000" spc="-25" dirty="0">
                <a:solidFill>
                  <a:srgbClr val="FFFFFF"/>
                </a:solidFill>
                <a:latin typeface="Nirmala UI"/>
                <a:cs typeface="Nirmala UI"/>
              </a:rPr>
              <a:t> </a:t>
            </a:r>
            <a:r>
              <a:rPr sz="2000" dirty="0">
                <a:solidFill>
                  <a:srgbClr val="FFFFFF"/>
                </a:solidFill>
                <a:latin typeface="Nirmala UI"/>
                <a:cs typeface="Nirmala UI"/>
              </a:rPr>
              <a:t>NO</a:t>
            </a:r>
            <a:r>
              <a:rPr sz="2000" spc="-30" dirty="0">
                <a:solidFill>
                  <a:srgbClr val="FFFFFF"/>
                </a:solidFill>
                <a:latin typeface="Nirmala UI"/>
                <a:cs typeface="Nirmala UI"/>
              </a:rPr>
              <a:t> </a:t>
            </a:r>
            <a:r>
              <a:rPr sz="2000" dirty="0">
                <a:solidFill>
                  <a:srgbClr val="FFFFFF"/>
                </a:solidFill>
                <a:latin typeface="Nirmala UI"/>
                <a:cs typeface="Nirmala UI"/>
              </a:rPr>
              <a:t>VOTE</a:t>
            </a:r>
            <a:r>
              <a:rPr sz="2000" spc="-65" dirty="0">
                <a:solidFill>
                  <a:srgbClr val="FFFFFF"/>
                </a:solidFill>
                <a:latin typeface="Nirmala UI"/>
                <a:cs typeface="Nirmala UI"/>
              </a:rPr>
              <a:t> </a:t>
            </a:r>
            <a:r>
              <a:rPr sz="2000" dirty="0">
                <a:solidFill>
                  <a:srgbClr val="FFFFFF"/>
                </a:solidFill>
                <a:latin typeface="Nirmala UI"/>
                <a:cs typeface="Nirmala UI"/>
              </a:rPr>
              <a:t>(not</a:t>
            </a:r>
            <a:r>
              <a:rPr sz="2000" spc="-35" dirty="0">
                <a:solidFill>
                  <a:srgbClr val="FFFFFF"/>
                </a:solidFill>
                <a:latin typeface="Nirmala UI"/>
                <a:cs typeface="Nirmala UI"/>
              </a:rPr>
              <a:t> </a:t>
            </a:r>
            <a:r>
              <a:rPr sz="2000" dirty="0">
                <a:solidFill>
                  <a:srgbClr val="FFFFFF"/>
                </a:solidFill>
                <a:latin typeface="Nirmala UI"/>
                <a:cs typeface="Nirmala UI"/>
              </a:rPr>
              <a:t>recommended</a:t>
            </a:r>
            <a:r>
              <a:rPr sz="2000" spc="-25" dirty="0">
                <a:solidFill>
                  <a:srgbClr val="FFFFFF"/>
                </a:solidFill>
                <a:latin typeface="Nirmala UI"/>
                <a:cs typeface="Nirmala UI"/>
              </a:rPr>
              <a:t> </a:t>
            </a:r>
            <a:r>
              <a:rPr sz="2000" dirty="0">
                <a:solidFill>
                  <a:srgbClr val="FFFFFF"/>
                </a:solidFill>
                <a:latin typeface="Nirmala UI"/>
                <a:cs typeface="Nirmala UI"/>
              </a:rPr>
              <a:t>by</a:t>
            </a:r>
            <a:r>
              <a:rPr sz="2000" spc="-45" dirty="0">
                <a:solidFill>
                  <a:srgbClr val="FFFFFF"/>
                </a:solidFill>
                <a:latin typeface="Nirmala UI"/>
                <a:cs typeface="Nirmala UI"/>
              </a:rPr>
              <a:t> </a:t>
            </a:r>
            <a:r>
              <a:rPr sz="2000" dirty="0">
                <a:solidFill>
                  <a:srgbClr val="FFFFFF"/>
                </a:solidFill>
                <a:latin typeface="Nirmala UI"/>
                <a:cs typeface="Nirmala UI"/>
              </a:rPr>
              <a:t>the</a:t>
            </a:r>
            <a:r>
              <a:rPr sz="2000" spc="-45" dirty="0">
                <a:solidFill>
                  <a:srgbClr val="FFFFFF"/>
                </a:solidFill>
                <a:latin typeface="Nirmala UI"/>
                <a:cs typeface="Nirmala UI"/>
              </a:rPr>
              <a:t> </a:t>
            </a:r>
            <a:r>
              <a:rPr sz="2000" dirty="0">
                <a:solidFill>
                  <a:srgbClr val="FFFFFF"/>
                </a:solidFill>
                <a:latin typeface="Nirmala UI"/>
                <a:cs typeface="Nirmala UI"/>
              </a:rPr>
              <a:t>Board</a:t>
            </a:r>
            <a:r>
              <a:rPr sz="2000" spc="-35" dirty="0">
                <a:solidFill>
                  <a:srgbClr val="FFFFFF"/>
                </a:solidFill>
                <a:latin typeface="Nirmala UI"/>
                <a:cs typeface="Nirmala UI"/>
              </a:rPr>
              <a:t> </a:t>
            </a:r>
            <a:r>
              <a:rPr sz="2000" dirty="0">
                <a:solidFill>
                  <a:srgbClr val="FFFFFF"/>
                </a:solidFill>
                <a:latin typeface="Nirmala UI"/>
                <a:cs typeface="Nirmala UI"/>
              </a:rPr>
              <a:t>of</a:t>
            </a:r>
            <a:r>
              <a:rPr sz="2000" spc="-50" dirty="0">
                <a:solidFill>
                  <a:srgbClr val="FFFFFF"/>
                </a:solidFill>
                <a:latin typeface="Nirmala UI"/>
                <a:cs typeface="Nirmala UI"/>
              </a:rPr>
              <a:t> </a:t>
            </a:r>
            <a:r>
              <a:rPr sz="2000" spc="-10" dirty="0">
                <a:solidFill>
                  <a:srgbClr val="FFFFFF"/>
                </a:solidFill>
                <a:latin typeface="Nirmala UI"/>
                <a:cs typeface="Nirmala UI"/>
              </a:rPr>
              <a:t>Assessors)</a:t>
            </a:r>
            <a:endParaRPr sz="2000" dirty="0">
              <a:latin typeface="Nirmala UI"/>
              <a:cs typeface="Nirmala UI"/>
            </a:endParaRPr>
          </a:p>
        </p:txBody>
      </p:sp>
      <p:pic>
        <p:nvPicPr>
          <p:cNvPr id="3" name="object 4">
            <a:extLst>
              <a:ext uri="{FF2B5EF4-FFF2-40B4-BE49-F238E27FC236}">
                <a16:creationId xmlns:a16="http://schemas.microsoft.com/office/drawing/2014/main" id="{7CCAC183-A4EA-6CB9-1617-6941ECA895C7}"/>
              </a:ext>
            </a:extLst>
          </p:cNvPr>
          <p:cNvPicPr/>
          <p:nvPr/>
        </p:nvPicPr>
        <p:blipFill>
          <a:blip r:embed="rId2" cstate="print"/>
          <a:stretch>
            <a:fillRect/>
          </a:stretch>
        </p:blipFill>
        <p:spPr>
          <a:xfrm>
            <a:off x="11024616" y="5620511"/>
            <a:ext cx="880871" cy="8823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4">
            <a:extLst>
              <a:ext uri="{FF2B5EF4-FFF2-40B4-BE49-F238E27FC236}">
                <a16:creationId xmlns:a16="http://schemas.microsoft.com/office/drawing/2014/main" id="{7CCAC183-A4EA-6CB9-1617-6941ECA895C7}"/>
              </a:ext>
            </a:extLst>
          </p:cNvPr>
          <p:cNvPicPr/>
          <p:nvPr/>
        </p:nvPicPr>
        <p:blipFill>
          <a:blip r:embed="rId2" cstate="print"/>
          <a:stretch>
            <a:fillRect/>
          </a:stretch>
        </p:blipFill>
        <p:spPr>
          <a:xfrm>
            <a:off x="11024616" y="5620511"/>
            <a:ext cx="880871" cy="882395"/>
          </a:xfrm>
          <a:prstGeom prst="rect">
            <a:avLst/>
          </a:prstGeom>
        </p:spPr>
      </p:pic>
      <p:graphicFrame>
        <p:nvGraphicFramePr>
          <p:cNvPr id="7" name="Table 6">
            <a:extLst>
              <a:ext uri="{FF2B5EF4-FFF2-40B4-BE49-F238E27FC236}">
                <a16:creationId xmlns:a16="http://schemas.microsoft.com/office/drawing/2014/main" id="{A27455D8-B7F2-72D6-11EA-B03251CF3826}"/>
              </a:ext>
            </a:extLst>
          </p:cNvPr>
          <p:cNvGraphicFramePr>
            <a:graphicFrameLocks noGrp="1"/>
          </p:cNvGraphicFramePr>
          <p:nvPr>
            <p:extLst>
              <p:ext uri="{D42A27DB-BD31-4B8C-83A1-F6EECF244321}">
                <p14:modId xmlns:p14="http://schemas.microsoft.com/office/powerpoint/2010/main" val="1113923250"/>
              </p:ext>
            </p:extLst>
          </p:nvPr>
        </p:nvGraphicFramePr>
        <p:xfrm>
          <a:off x="914399" y="1676400"/>
          <a:ext cx="9296399" cy="4191008"/>
        </p:xfrm>
        <a:graphic>
          <a:graphicData uri="http://schemas.openxmlformats.org/drawingml/2006/table">
            <a:tbl>
              <a:tblPr firstRow="1" bandRow="1">
                <a:tableStyleId>{5C22544A-7EE6-4342-B048-85BDC9FD1C3A}</a:tableStyleId>
              </a:tblPr>
              <a:tblGrid>
                <a:gridCol w="1328057">
                  <a:extLst>
                    <a:ext uri="{9D8B030D-6E8A-4147-A177-3AD203B41FA5}">
                      <a16:colId xmlns:a16="http://schemas.microsoft.com/office/drawing/2014/main" val="3198804881"/>
                    </a:ext>
                  </a:extLst>
                </a:gridCol>
                <a:gridCol w="1328057">
                  <a:extLst>
                    <a:ext uri="{9D8B030D-6E8A-4147-A177-3AD203B41FA5}">
                      <a16:colId xmlns:a16="http://schemas.microsoft.com/office/drawing/2014/main" val="3435042232"/>
                    </a:ext>
                  </a:extLst>
                </a:gridCol>
                <a:gridCol w="1328057">
                  <a:extLst>
                    <a:ext uri="{9D8B030D-6E8A-4147-A177-3AD203B41FA5}">
                      <a16:colId xmlns:a16="http://schemas.microsoft.com/office/drawing/2014/main" val="812190055"/>
                    </a:ext>
                  </a:extLst>
                </a:gridCol>
                <a:gridCol w="1328057">
                  <a:extLst>
                    <a:ext uri="{9D8B030D-6E8A-4147-A177-3AD203B41FA5}">
                      <a16:colId xmlns:a16="http://schemas.microsoft.com/office/drawing/2014/main" val="795220"/>
                    </a:ext>
                  </a:extLst>
                </a:gridCol>
                <a:gridCol w="1328057">
                  <a:extLst>
                    <a:ext uri="{9D8B030D-6E8A-4147-A177-3AD203B41FA5}">
                      <a16:colId xmlns:a16="http://schemas.microsoft.com/office/drawing/2014/main" val="1174401088"/>
                    </a:ext>
                  </a:extLst>
                </a:gridCol>
                <a:gridCol w="1328057">
                  <a:extLst>
                    <a:ext uri="{9D8B030D-6E8A-4147-A177-3AD203B41FA5}">
                      <a16:colId xmlns:a16="http://schemas.microsoft.com/office/drawing/2014/main" val="3295016111"/>
                    </a:ext>
                  </a:extLst>
                </a:gridCol>
                <a:gridCol w="1328057">
                  <a:extLst>
                    <a:ext uri="{9D8B030D-6E8A-4147-A177-3AD203B41FA5}">
                      <a16:colId xmlns:a16="http://schemas.microsoft.com/office/drawing/2014/main" val="3332003272"/>
                    </a:ext>
                  </a:extLst>
                </a:gridCol>
              </a:tblGrid>
              <a:tr h="354480">
                <a:tc>
                  <a:txBody>
                    <a:bodyPr/>
                    <a:lstStyle/>
                    <a:p>
                      <a:pPr algn="l" fontAlgn="b"/>
                      <a:r>
                        <a:rPr lang="en-US" sz="1100" b="0" i="0" u="none" strike="noStrike" dirty="0">
                          <a:solidFill>
                            <a:srgbClr val="000000"/>
                          </a:solidFill>
                          <a:effectLst/>
                          <a:latin typeface="Calibri" panose="020F0502020204030204" pitchFamily="34" charset="0"/>
                        </a:rPr>
                        <a:t>CLAUSE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 OF APPS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EXEMPTION AMOUNT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TOTAL WITHOUT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TOTAL </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AMOUNT FROM</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 OF TOTAL</a:t>
                      </a:r>
                    </a:p>
                  </a:txBody>
                  <a:tcPr marL="6350" marR="6350" marT="6350" marB="0" anchor="b"/>
                </a:tc>
                <a:extLst>
                  <a:ext uri="{0D108BD9-81ED-4DB2-BD59-A6C34878D82A}">
                    <a16:rowId xmlns:a16="http://schemas.microsoft.com/office/drawing/2014/main" val="601012217"/>
                  </a:ext>
                </a:extLst>
              </a:tr>
              <a:tr h="239783">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2024</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FY24</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DOUBLING</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GRANTED</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DOUBLING</a:t>
                      </a: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58386824"/>
                  </a:ext>
                </a:extLst>
              </a:tr>
              <a:tr h="239783">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95789384"/>
                  </a:ext>
                </a:extLst>
              </a:tr>
              <a:tr h="239783">
                <a:tc>
                  <a:txBody>
                    <a:bodyPr/>
                    <a:lstStyle/>
                    <a:p>
                      <a:pPr algn="l" fontAlgn="b"/>
                      <a:r>
                        <a:rPr lang="en-US" sz="1400" b="0" i="0" u="none" strike="noStrike">
                          <a:solidFill>
                            <a:srgbClr val="000000"/>
                          </a:solidFill>
                          <a:effectLst/>
                          <a:latin typeface="Calibri" panose="020F0502020204030204" pitchFamily="34" charset="0"/>
                        </a:rPr>
                        <a:t>17D Senior</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23</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319.52</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7,348.96</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12,284.80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4,935.84</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40.18%</a:t>
                      </a:r>
                    </a:p>
                  </a:txBody>
                  <a:tcPr marL="6350" marR="6350" marT="6350" marB="0" anchor="b"/>
                </a:tc>
                <a:extLst>
                  <a:ext uri="{0D108BD9-81ED-4DB2-BD59-A6C34878D82A}">
                    <a16:rowId xmlns:a16="http://schemas.microsoft.com/office/drawing/2014/main" val="1039685759"/>
                  </a:ext>
                </a:extLst>
              </a:tr>
              <a:tr h="239783">
                <a:tc>
                  <a:txBody>
                    <a:bodyPr/>
                    <a:lstStyle/>
                    <a:p>
                      <a:pPr algn="l" fontAlgn="b"/>
                      <a:r>
                        <a:rPr lang="en-US" sz="1400" b="0" i="0" u="none" strike="noStrike">
                          <a:solidFill>
                            <a:srgbClr val="000000"/>
                          </a:solidFill>
                          <a:effectLst/>
                          <a:latin typeface="Calibri" panose="020F0502020204030204" pitchFamily="34" charset="0"/>
                        </a:rPr>
                        <a:t>22(a-f) Veterans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72</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400.00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28,800.00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52,049.34</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23,249.34</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44.67%</a:t>
                      </a:r>
                    </a:p>
                  </a:txBody>
                  <a:tcPr marL="6350" marR="6350" marT="6350" marB="0" anchor="b"/>
                </a:tc>
                <a:extLst>
                  <a:ext uri="{0D108BD9-81ED-4DB2-BD59-A6C34878D82A}">
                    <a16:rowId xmlns:a16="http://schemas.microsoft.com/office/drawing/2014/main" val="2107350036"/>
                  </a:ext>
                </a:extLst>
              </a:tr>
              <a:tr h="239783">
                <a:tc>
                  <a:txBody>
                    <a:bodyPr/>
                    <a:lstStyle/>
                    <a:p>
                      <a:pPr algn="l" fontAlgn="b"/>
                      <a:r>
                        <a:rPr lang="en-US" sz="1400" b="0" i="0" u="none" strike="noStrike">
                          <a:solidFill>
                            <a:srgbClr val="000000"/>
                          </a:solidFill>
                          <a:effectLst/>
                          <a:latin typeface="Calibri" panose="020F0502020204030204" pitchFamily="34" charset="0"/>
                        </a:rPr>
                        <a:t>Para</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1770298"/>
                  </a:ext>
                </a:extLst>
              </a:tr>
              <a:tr h="239783">
                <a:tc>
                  <a:txBody>
                    <a:bodyPr/>
                    <a:lstStyle/>
                    <a:p>
                      <a:pPr algn="l" fontAlgn="b"/>
                      <a:r>
                        <a:rPr lang="en-US" sz="1400" b="0" i="0" u="none" strike="noStrike">
                          <a:solidFill>
                            <a:srgbClr val="000000"/>
                          </a:solidFill>
                          <a:effectLst/>
                          <a:latin typeface="Calibri" panose="020F0502020204030204" pitchFamily="34" charset="0"/>
                        </a:rPr>
                        <a:t>22D Veteran</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75,777.98</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75,777.98</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75,777.98</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0.00%</a:t>
                      </a:r>
                    </a:p>
                  </a:txBody>
                  <a:tcPr marL="6350" marR="6350" marT="6350" marB="0" anchor="b"/>
                </a:tc>
                <a:extLst>
                  <a:ext uri="{0D108BD9-81ED-4DB2-BD59-A6C34878D82A}">
                    <a16:rowId xmlns:a16="http://schemas.microsoft.com/office/drawing/2014/main" val="4131728149"/>
                  </a:ext>
                </a:extLst>
              </a:tr>
              <a:tr h="239783">
                <a:tc>
                  <a:txBody>
                    <a:bodyPr/>
                    <a:lstStyle/>
                    <a:p>
                      <a:pPr algn="l" fontAlgn="b"/>
                      <a:r>
                        <a:rPr lang="en-US" sz="1400" b="0" i="0" u="none" strike="noStrike">
                          <a:solidFill>
                            <a:srgbClr val="000000"/>
                          </a:solidFill>
                          <a:effectLst/>
                          <a:latin typeface="Calibri" panose="020F0502020204030204" pitchFamily="34" charset="0"/>
                        </a:rPr>
                        <a:t>22E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1,000.00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30,000.00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50,346.50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20,346.50</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40.41%</a:t>
                      </a:r>
                    </a:p>
                  </a:txBody>
                  <a:tcPr marL="6350" marR="6350" marT="6350" marB="0" anchor="b"/>
                </a:tc>
                <a:extLst>
                  <a:ext uri="{0D108BD9-81ED-4DB2-BD59-A6C34878D82A}">
                    <a16:rowId xmlns:a16="http://schemas.microsoft.com/office/drawing/2014/main" val="3928750036"/>
                  </a:ext>
                </a:extLst>
              </a:tr>
              <a:tr h="239783">
                <a:tc>
                  <a:txBody>
                    <a:bodyPr/>
                    <a:lstStyle/>
                    <a:p>
                      <a:pPr algn="l" fontAlgn="b"/>
                      <a:r>
                        <a:rPr lang="en-US" sz="1400" b="0" i="0" u="none" strike="noStrike">
                          <a:solidFill>
                            <a:srgbClr val="000000"/>
                          </a:solidFill>
                          <a:effectLst/>
                          <a:latin typeface="Calibri" panose="020F0502020204030204" pitchFamily="34" charset="0"/>
                        </a:rPr>
                        <a:t>37A Blind</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500.00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5,000.00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10,000.00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5,000.00</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50.00%</a:t>
                      </a:r>
                    </a:p>
                  </a:txBody>
                  <a:tcPr marL="6350" marR="6350" marT="6350" marB="0" anchor="b"/>
                </a:tc>
                <a:extLst>
                  <a:ext uri="{0D108BD9-81ED-4DB2-BD59-A6C34878D82A}">
                    <a16:rowId xmlns:a16="http://schemas.microsoft.com/office/drawing/2014/main" val="2525996696"/>
                  </a:ext>
                </a:extLst>
              </a:tr>
              <a:tr h="239783">
                <a:tc>
                  <a:txBody>
                    <a:bodyPr/>
                    <a:lstStyle/>
                    <a:p>
                      <a:pPr algn="l" fontAlgn="b"/>
                      <a:r>
                        <a:rPr lang="en-US" sz="1400" b="0" i="0" u="none" strike="noStrike">
                          <a:solidFill>
                            <a:srgbClr val="000000"/>
                          </a:solidFill>
                          <a:effectLst/>
                          <a:latin typeface="Calibri" panose="020F0502020204030204" pitchFamily="34" charset="0"/>
                        </a:rPr>
                        <a:t>41C Senior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500.00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15,000.00</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24,898.81</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9,898.81</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39.76%</a:t>
                      </a:r>
                    </a:p>
                  </a:txBody>
                  <a:tcPr marL="6350" marR="6350" marT="6350" marB="0" anchor="b"/>
                </a:tc>
                <a:extLst>
                  <a:ext uri="{0D108BD9-81ED-4DB2-BD59-A6C34878D82A}">
                    <a16:rowId xmlns:a16="http://schemas.microsoft.com/office/drawing/2014/main" val="2587305164"/>
                  </a:ext>
                </a:extLst>
              </a:tr>
              <a:tr h="239783">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67560723"/>
                  </a:ext>
                </a:extLst>
              </a:tr>
              <a:tr h="239783">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175</a:t>
                      </a: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161,926.94</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225,357.43</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63,430.49</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28.15%</a:t>
                      </a:r>
                    </a:p>
                  </a:txBody>
                  <a:tcPr marL="6350" marR="6350" marT="6350" marB="0" anchor="b"/>
                </a:tc>
                <a:extLst>
                  <a:ext uri="{0D108BD9-81ED-4DB2-BD59-A6C34878D82A}">
                    <a16:rowId xmlns:a16="http://schemas.microsoft.com/office/drawing/2014/main" val="1132051974"/>
                  </a:ext>
                </a:extLst>
              </a:tr>
              <a:tr h="239783">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8131051"/>
                  </a:ext>
                </a:extLst>
              </a:tr>
              <a:tr h="239783">
                <a:tc gridSpan="5">
                  <a:txBody>
                    <a:bodyPr/>
                    <a:lstStyle/>
                    <a:p>
                      <a:pPr algn="l" fontAlgn="b"/>
                      <a:r>
                        <a:rPr lang="en-US" sz="1400" b="1" i="0" u="none" strike="noStrike">
                          <a:solidFill>
                            <a:srgbClr val="000000"/>
                          </a:solidFill>
                          <a:effectLst/>
                          <a:latin typeface="Calibri" panose="020F0502020204030204" pitchFamily="34" charset="0"/>
                        </a:rPr>
                        <a:t>We had a total of 175 granted real estate exemption applications for FY24 </a:t>
                      </a: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85569284"/>
                  </a:ext>
                </a:extLst>
              </a:tr>
              <a:tr h="239783">
                <a:tc gridSpan="3">
                  <a:txBody>
                    <a:bodyPr/>
                    <a:lstStyle/>
                    <a:p>
                      <a:pPr algn="l" fontAlgn="b"/>
                      <a:r>
                        <a:rPr lang="en-US" sz="1400" b="1" i="0" u="none" strike="noStrike" dirty="0">
                          <a:solidFill>
                            <a:srgbClr val="000000"/>
                          </a:solidFill>
                          <a:effectLst/>
                          <a:latin typeface="Calibri" panose="020F0502020204030204" pitchFamily="34" charset="0"/>
                        </a:rPr>
                        <a:t>Total amount without doubling was </a:t>
                      </a:r>
                      <a:r>
                        <a:rPr lang="en-US" sz="1400" b="1" i="0" u="none" strike="noStrike" dirty="0" err="1">
                          <a:solidFill>
                            <a:srgbClr val="000000"/>
                          </a:solidFill>
                          <a:effectLst/>
                          <a:latin typeface="Calibri" panose="020F0502020204030204" pitchFamily="34" charset="0"/>
                        </a:rPr>
                        <a:t>aprox</a:t>
                      </a:r>
                      <a:r>
                        <a:rPr lang="en-US" sz="1400" b="1" i="0" u="none" strike="noStrike" dirty="0">
                          <a:solidFill>
                            <a:srgbClr val="000000"/>
                          </a:solidFill>
                          <a:effectLst/>
                          <a:latin typeface="Calibri" panose="020F0502020204030204" pitchFamily="34" charset="0"/>
                        </a:rPr>
                        <a:t> $161,927</a:t>
                      </a:r>
                    </a:p>
                  </a:txBody>
                  <a:tcPr marL="6350" marR="6350" marT="6350" marB="0" anchor="b"/>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84618266"/>
                  </a:ext>
                </a:extLst>
              </a:tr>
              <a:tr h="239783">
                <a:tc gridSpan="3">
                  <a:txBody>
                    <a:bodyPr/>
                    <a:lstStyle/>
                    <a:p>
                      <a:pPr algn="l" fontAlgn="b"/>
                      <a:r>
                        <a:rPr lang="en-US" sz="1400" b="1" i="0" u="none" strike="noStrike">
                          <a:solidFill>
                            <a:srgbClr val="000000"/>
                          </a:solidFill>
                          <a:effectLst/>
                          <a:latin typeface="Calibri" panose="020F0502020204030204" pitchFamily="34" charset="0"/>
                        </a:rPr>
                        <a:t>Total amount granted was aprox $225,357</a:t>
                      </a:r>
                    </a:p>
                  </a:txBody>
                  <a:tcPr marL="6350" marR="6350" marT="6350" marB="0" anchor="b"/>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13934026"/>
                  </a:ext>
                </a:extLst>
              </a:tr>
              <a:tr h="239783">
                <a:tc gridSpan="4">
                  <a:txBody>
                    <a:bodyPr/>
                    <a:lstStyle/>
                    <a:p>
                      <a:pPr algn="l" fontAlgn="b"/>
                      <a:r>
                        <a:rPr lang="en-US" sz="1400" b="1" i="0" u="none" strike="noStrike">
                          <a:solidFill>
                            <a:srgbClr val="000000"/>
                          </a:solidFill>
                          <a:effectLst/>
                          <a:latin typeface="Calibri" panose="020F0502020204030204" pitchFamily="34" charset="0"/>
                        </a:rPr>
                        <a:t>Total amount from doubling the exemptions was $38,195</a:t>
                      </a: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43120171"/>
                  </a:ext>
                </a:extLst>
              </a:tr>
            </a:tbl>
          </a:graphicData>
        </a:graphic>
      </p:graphicFrame>
      <p:sp>
        <p:nvSpPr>
          <p:cNvPr id="8" name="TextBox 7">
            <a:extLst>
              <a:ext uri="{FF2B5EF4-FFF2-40B4-BE49-F238E27FC236}">
                <a16:creationId xmlns:a16="http://schemas.microsoft.com/office/drawing/2014/main" id="{DD6EEC19-FD40-EC67-EDEE-01C597C872CC}"/>
              </a:ext>
            </a:extLst>
          </p:cNvPr>
          <p:cNvSpPr txBox="1"/>
          <p:nvPr/>
        </p:nvSpPr>
        <p:spPr>
          <a:xfrm>
            <a:off x="990600" y="381000"/>
            <a:ext cx="10914887" cy="1200329"/>
          </a:xfrm>
          <a:prstGeom prst="rect">
            <a:avLst/>
          </a:prstGeom>
          <a:noFill/>
        </p:spPr>
        <p:txBody>
          <a:bodyPr wrap="square" rtlCol="0">
            <a:spAutoFit/>
          </a:bodyPr>
          <a:lstStyle/>
          <a:p>
            <a:r>
              <a:rPr lang="en-US" dirty="0">
                <a:solidFill>
                  <a:schemeClr val="accent6"/>
                </a:solidFill>
              </a:rPr>
              <a:t>Our Real Estate Exemption options for property owners enabled the City to assist 175 residents.  These residents are seniors, veterans, and blind persons.</a:t>
            </a:r>
          </a:p>
          <a:p>
            <a:endParaRPr lang="en-US" dirty="0">
              <a:solidFill>
                <a:schemeClr val="accent6"/>
              </a:solidFill>
            </a:endParaRPr>
          </a:p>
          <a:p>
            <a:r>
              <a:rPr lang="en-US" dirty="0">
                <a:solidFill>
                  <a:schemeClr val="accent6"/>
                </a:solidFill>
              </a:rPr>
              <a:t>By doubling the exemption, we were able to grant approximately an additional $38,000.</a:t>
            </a:r>
          </a:p>
        </p:txBody>
      </p:sp>
    </p:spTree>
    <p:extLst>
      <p:ext uri="{BB962C8B-B14F-4D97-AF65-F5344CB8AC3E}">
        <p14:creationId xmlns:p14="http://schemas.microsoft.com/office/powerpoint/2010/main" val="267450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49622" y="2132786"/>
            <a:ext cx="3492500" cy="756920"/>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FFFFFF"/>
                </a:solidFill>
                <a:latin typeface="Tahoma"/>
                <a:cs typeface="Tahoma"/>
              </a:rPr>
              <a:t>THANK</a:t>
            </a:r>
            <a:r>
              <a:rPr sz="4800" spc="-15" dirty="0">
                <a:solidFill>
                  <a:srgbClr val="FFFFFF"/>
                </a:solidFill>
                <a:latin typeface="Tahoma"/>
                <a:cs typeface="Tahoma"/>
              </a:rPr>
              <a:t> </a:t>
            </a:r>
            <a:r>
              <a:rPr sz="4800" spc="-20" dirty="0">
                <a:solidFill>
                  <a:srgbClr val="FFFFFF"/>
                </a:solidFill>
                <a:latin typeface="Tahoma"/>
                <a:cs typeface="Tahoma"/>
              </a:rPr>
              <a:t>YOU!</a:t>
            </a:r>
            <a:endParaRPr sz="4800">
              <a:latin typeface="Tahoma"/>
              <a:cs typeface="Tahoma"/>
            </a:endParaRP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12065" marR="5080" algn="ctr">
              <a:lnSpc>
                <a:spcPct val="100000"/>
              </a:lnSpc>
              <a:spcBef>
                <a:spcPts val="100"/>
              </a:spcBef>
            </a:pPr>
            <a:r>
              <a:rPr sz="2400" dirty="0">
                <a:solidFill>
                  <a:srgbClr val="FFFFFF"/>
                </a:solidFill>
                <a:latin typeface="Calibri"/>
                <a:cs typeface="Calibri"/>
              </a:rPr>
              <a:t>If</a:t>
            </a:r>
            <a:r>
              <a:rPr sz="2400" spc="-60" dirty="0">
                <a:solidFill>
                  <a:srgbClr val="FFFFFF"/>
                </a:solidFill>
                <a:latin typeface="Calibri"/>
                <a:cs typeface="Calibri"/>
              </a:rPr>
              <a:t> </a:t>
            </a:r>
            <a:r>
              <a:rPr sz="2400" dirty="0">
                <a:solidFill>
                  <a:srgbClr val="FFFFFF"/>
                </a:solidFill>
                <a:latin typeface="Calibri"/>
                <a:cs typeface="Calibri"/>
              </a:rPr>
              <a:t>you</a:t>
            </a:r>
            <a:r>
              <a:rPr sz="2400" spc="-60" dirty="0">
                <a:solidFill>
                  <a:srgbClr val="FFFFFF"/>
                </a:solidFill>
                <a:latin typeface="Calibri"/>
                <a:cs typeface="Calibri"/>
              </a:rPr>
              <a:t> </a:t>
            </a:r>
            <a:r>
              <a:rPr sz="2400" dirty="0">
                <a:solidFill>
                  <a:srgbClr val="FFFFFF"/>
                </a:solidFill>
                <a:latin typeface="Calibri"/>
                <a:cs typeface="Calibri"/>
              </a:rPr>
              <a:t>have</a:t>
            </a:r>
            <a:r>
              <a:rPr sz="2400" spc="-50" dirty="0">
                <a:solidFill>
                  <a:srgbClr val="FFFFFF"/>
                </a:solidFill>
                <a:latin typeface="Calibri"/>
                <a:cs typeface="Calibri"/>
              </a:rPr>
              <a:t> </a:t>
            </a:r>
            <a:r>
              <a:rPr sz="2400" dirty="0">
                <a:solidFill>
                  <a:srgbClr val="FFFFFF"/>
                </a:solidFill>
                <a:latin typeface="Calibri"/>
                <a:cs typeface="Calibri"/>
              </a:rPr>
              <a:t>any</a:t>
            </a:r>
            <a:r>
              <a:rPr sz="2400" spc="-55" dirty="0">
                <a:solidFill>
                  <a:srgbClr val="FFFFFF"/>
                </a:solidFill>
                <a:latin typeface="Calibri"/>
                <a:cs typeface="Calibri"/>
              </a:rPr>
              <a:t> </a:t>
            </a:r>
            <a:r>
              <a:rPr sz="2400" dirty="0">
                <a:solidFill>
                  <a:srgbClr val="FFFFFF"/>
                </a:solidFill>
                <a:latin typeface="Calibri"/>
                <a:cs typeface="Calibri"/>
              </a:rPr>
              <a:t>questions</a:t>
            </a:r>
            <a:r>
              <a:rPr sz="2400" spc="-60" dirty="0">
                <a:solidFill>
                  <a:srgbClr val="FFFFFF"/>
                </a:solidFill>
                <a:latin typeface="Calibri"/>
                <a:cs typeface="Calibri"/>
              </a:rPr>
              <a:t> </a:t>
            </a:r>
            <a:r>
              <a:rPr sz="2400" dirty="0">
                <a:solidFill>
                  <a:srgbClr val="FFFFFF"/>
                </a:solidFill>
                <a:latin typeface="Calibri"/>
                <a:cs typeface="Calibri"/>
              </a:rPr>
              <a:t>please</a:t>
            </a:r>
            <a:r>
              <a:rPr sz="2400" spc="-55" dirty="0">
                <a:solidFill>
                  <a:srgbClr val="FFFFFF"/>
                </a:solidFill>
                <a:latin typeface="Calibri"/>
                <a:cs typeface="Calibri"/>
              </a:rPr>
              <a:t> </a:t>
            </a:r>
            <a:r>
              <a:rPr sz="2400" dirty="0">
                <a:solidFill>
                  <a:srgbClr val="FFFFFF"/>
                </a:solidFill>
                <a:latin typeface="Calibri"/>
                <a:cs typeface="Calibri"/>
              </a:rPr>
              <a:t>feel</a:t>
            </a:r>
            <a:r>
              <a:rPr sz="2400" spc="-55" dirty="0">
                <a:solidFill>
                  <a:srgbClr val="FFFFFF"/>
                </a:solidFill>
                <a:latin typeface="Calibri"/>
                <a:cs typeface="Calibri"/>
              </a:rPr>
              <a:t> </a:t>
            </a:r>
            <a:r>
              <a:rPr sz="2400" dirty="0">
                <a:solidFill>
                  <a:srgbClr val="FFFFFF"/>
                </a:solidFill>
                <a:latin typeface="Calibri"/>
                <a:cs typeface="Calibri"/>
              </a:rPr>
              <a:t>free</a:t>
            </a:r>
            <a:r>
              <a:rPr sz="2400" spc="-55" dirty="0">
                <a:solidFill>
                  <a:srgbClr val="FFFFFF"/>
                </a:solidFill>
                <a:latin typeface="Calibri"/>
                <a:cs typeface="Calibri"/>
              </a:rPr>
              <a:t> </a:t>
            </a:r>
            <a:r>
              <a:rPr sz="2400" dirty="0">
                <a:solidFill>
                  <a:srgbClr val="FFFFFF"/>
                </a:solidFill>
                <a:latin typeface="Calibri"/>
                <a:cs typeface="Calibri"/>
              </a:rPr>
              <a:t>to</a:t>
            </a:r>
            <a:r>
              <a:rPr sz="2400" spc="-60" dirty="0">
                <a:solidFill>
                  <a:srgbClr val="FFFFFF"/>
                </a:solidFill>
                <a:latin typeface="Calibri"/>
                <a:cs typeface="Calibri"/>
              </a:rPr>
              <a:t> </a:t>
            </a:r>
            <a:r>
              <a:rPr sz="2400" dirty="0">
                <a:solidFill>
                  <a:srgbClr val="FFFFFF"/>
                </a:solidFill>
                <a:latin typeface="Calibri"/>
                <a:cs typeface="Calibri"/>
              </a:rPr>
              <a:t>call</a:t>
            </a:r>
            <a:r>
              <a:rPr sz="2400" spc="-70" dirty="0">
                <a:solidFill>
                  <a:srgbClr val="FFFFFF"/>
                </a:solidFill>
                <a:latin typeface="Calibri"/>
                <a:cs typeface="Calibri"/>
              </a:rPr>
              <a:t> </a:t>
            </a:r>
            <a:r>
              <a:rPr sz="2400" dirty="0">
                <a:solidFill>
                  <a:srgbClr val="FFFFFF"/>
                </a:solidFill>
                <a:latin typeface="Calibri"/>
                <a:cs typeface="Calibri"/>
              </a:rPr>
              <a:t>or</a:t>
            </a:r>
            <a:r>
              <a:rPr sz="2400" spc="-50" dirty="0">
                <a:solidFill>
                  <a:srgbClr val="FFFFFF"/>
                </a:solidFill>
                <a:latin typeface="Calibri"/>
                <a:cs typeface="Calibri"/>
              </a:rPr>
              <a:t> </a:t>
            </a:r>
            <a:r>
              <a:rPr sz="2400" dirty="0">
                <a:solidFill>
                  <a:srgbClr val="FFFFFF"/>
                </a:solidFill>
                <a:latin typeface="Calibri"/>
                <a:cs typeface="Calibri"/>
              </a:rPr>
              <a:t>email</a:t>
            </a:r>
            <a:r>
              <a:rPr sz="2400" spc="-80" dirty="0">
                <a:solidFill>
                  <a:srgbClr val="FFFFFF"/>
                </a:solidFill>
                <a:latin typeface="Calibri"/>
                <a:cs typeface="Calibri"/>
              </a:rPr>
              <a:t> </a:t>
            </a:r>
            <a:r>
              <a:rPr sz="2400" dirty="0">
                <a:solidFill>
                  <a:srgbClr val="FFFFFF"/>
                </a:solidFill>
                <a:latin typeface="Calibri"/>
                <a:cs typeface="Calibri"/>
              </a:rPr>
              <a:t>our</a:t>
            </a:r>
            <a:r>
              <a:rPr sz="2400" spc="-55" dirty="0">
                <a:solidFill>
                  <a:srgbClr val="FFFFFF"/>
                </a:solidFill>
                <a:latin typeface="Calibri"/>
                <a:cs typeface="Calibri"/>
              </a:rPr>
              <a:t> </a:t>
            </a:r>
            <a:r>
              <a:rPr sz="2400" spc="-10" dirty="0">
                <a:solidFill>
                  <a:srgbClr val="FFFFFF"/>
                </a:solidFill>
                <a:latin typeface="Calibri"/>
                <a:cs typeface="Calibri"/>
              </a:rPr>
              <a:t>office 978-388-</a:t>
            </a:r>
            <a:r>
              <a:rPr sz="2400" spc="-20" dirty="0">
                <a:solidFill>
                  <a:srgbClr val="FFFFFF"/>
                </a:solidFill>
                <a:latin typeface="Calibri"/>
                <a:cs typeface="Calibri"/>
              </a:rPr>
              <a:t>8102</a:t>
            </a:r>
            <a:endParaRPr sz="2400">
              <a:latin typeface="Calibri"/>
              <a:cs typeface="Calibri"/>
            </a:endParaRPr>
          </a:p>
          <a:p>
            <a:pPr marL="2540" algn="ctr">
              <a:lnSpc>
                <a:spcPct val="100000"/>
              </a:lnSpc>
            </a:pPr>
            <a:r>
              <a:rPr sz="2400" u="sng" spc="-10" dirty="0">
                <a:solidFill>
                  <a:srgbClr val="0562C1"/>
                </a:solidFill>
                <a:uFill>
                  <a:solidFill>
                    <a:srgbClr val="0562C1"/>
                  </a:solidFill>
                </a:uFill>
                <a:latin typeface="Calibri"/>
                <a:cs typeface="Calibri"/>
                <a:hlinkClick r:id="rId2"/>
              </a:rPr>
              <a:t>assessor@amesburyma.gov</a:t>
            </a:r>
            <a:endParaRPr sz="24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912547"/>
            <a:ext cx="12026265" cy="4322337"/>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FFFFFF"/>
                </a:solidFill>
                <a:latin typeface="Calibri"/>
                <a:cs typeface="Calibri"/>
              </a:rPr>
              <a:t>This</a:t>
            </a:r>
            <a:r>
              <a:rPr sz="2000" spc="-50" dirty="0">
                <a:solidFill>
                  <a:srgbClr val="FFFFFF"/>
                </a:solidFill>
                <a:latin typeface="Calibri"/>
                <a:cs typeface="Calibri"/>
              </a:rPr>
              <a:t> </a:t>
            </a:r>
            <a:r>
              <a:rPr sz="2000" dirty="0">
                <a:solidFill>
                  <a:srgbClr val="FFFFFF"/>
                </a:solidFill>
                <a:latin typeface="Calibri"/>
                <a:cs typeface="Calibri"/>
              </a:rPr>
              <a:t>classification</a:t>
            </a:r>
            <a:r>
              <a:rPr sz="2000" spc="-10" dirty="0">
                <a:solidFill>
                  <a:srgbClr val="FFFFFF"/>
                </a:solidFill>
                <a:latin typeface="Calibri"/>
                <a:cs typeface="Calibri"/>
              </a:rPr>
              <a:t> </a:t>
            </a:r>
            <a:r>
              <a:rPr sz="2000" dirty="0">
                <a:solidFill>
                  <a:srgbClr val="FFFFFF"/>
                </a:solidFill>
                <a:latin typeface="Calibri"/>
                <a:cs typeface="Calibri"/>
              </a:rPr>
              <a:t>hearing</a:t>
            </a:r>
            <a:r>
              <a:rPr sz="2000" spc="-50" dirty="0">
                <a:solidFill>
                  <a:srgbClr val="FFFFFF"/>
                </a:solidFill>
                <a:latin typeface="Calibri"/>
                <a:cs typeface="Calibri"/>
              </a:rPr>
              <a:t> </a:t>
            </a:r>
            <a:r>
              <a:rPr sz="2000" dirty="0">
                <a:solidFill>
                  <a:srgbClr val="FFFFFF"/>
                </a:solidFill>
                <a:latin typeface="Calibri"/>
                <a:cs typeface="Calibri"/>
              </a:rPr>
              <a:t>is</a:t>
            </a:r>
            <a:r>
              <a:rPr sz="2000" spc="-40" dirty="0">
                <a:solidFill>
                  <a:srgbClr val="FFFFFF"/>
                </a:solidFill>
                <a:latin typeface="Calibri"/>
                <a:cs typeface="Calibri"/>
              </a:rPr>
              <a:t> </a:t>
            </a:r>
            <a:r>
              <a:rPr sz="2000" dirty="0">
                <a:solidFill>
                  <a:srgbClr val="FFFFFF"/>
                </a:solidFill>
                <a:latin typeface="Calibri"/>
                <a:cs typeface="Calibri"/>
              </a:rPr>
              <a:t>held</a:t>
            </a:r>
            <a:r>
              <a:rPr sz="2000" spc="-45" dirty="0">
                <a:solidFill>
                  <a:srgbClr val="FFFFFF"/>
                </a:solidFill>
                <a:latin typeface="Calibri"/>
                <a:cs typeface="Calibri"/>
              </a:rPr>
              <a:t> </a:t>
            </a:r>
            <a:r>
              <a:rPr sz="2000" dirty="0">
                <a:solidFill>
                  <a:srgbClr val="FFFFFF"/>
                </a:solidFill>
                <a:latin typeface="Calibri"/>
                <a:cs typeface="Calibri"/>
              </a:rPr>
              <a:t>to</a:t>
            </a:r>
            <a:r>
              <a:rPr sz="2000" spc="-50" dirty="0">
                <a:solidFill>
                  <a:srgbClr val="FFFFFF"/>
                </a:solidFill>
                <a:latin typeface="Calibri"/>
                <a:cs typeface="Calibri"/>
              </a:rPr>
              <a:t> </a:t>
            </a:r>
            <a:r>
              <a:rPr sz="2000" dirty="0">
                <a:solidFill>
                  <a:srgbClr val="FFFFFF"/>
                </a:solidFill>
                <a:latin typeface="Calibri"/>
                <a:cs typeface="Calibri"/>
              </a:rPr>
              <a:t>determine</a:t>
            </a:r>
            <a:r>
              <a:rPr sz="2000" spc="-35" dirty="0">
                <a:solidFill>
                  <a:srgbClr val="FFFFFF"/>
                </a:solidFill>
                <a:latin typeface="Calibri"/>
                <a:cs typeface="Calibri"/>
              </a:rPr>
              <a:t> </a:t>
            </a:r>
            <a:r>
              <a:rPr sz="2000" dirty="0">
                <a:solidFill>
                  <a:srgbClr val="FFFFFF"/>
                </a:solidFill>
                <a:latin typeface="Calibri"/>
                <a:cs typeface="Calibri"/>
              </a:rPr>
              <a:t>the</a:t>
            </a:r>
            <a:r>
              <a:rPr sz="2000" spc="-55" dirty="0">
                <a:solidFill>
                  <a:srgbClr val="FFFFFF"/>
                </a:solidFill>
                <a:latin typeface="Calibri"/>
                <a:cs typeface="Calibri"/>
              </a:rPr>
              <a:t> </a:t>
            </a:r>
            <a:r>
              <a:rPr sz="2000" dirty="0">
                <a:solidFill>
                  <a:srgbClr val="FFFFFF"/>
                </a:solidFill>
                <a:latin typeface="Calibri"/>
                <a:cs typeface="Calibri"/>
              </a:rPr>
              <a:t>allocation</a:t>
            </a:r>
            <a:r>
              <a:rPr sz="2000" spc="-30" dirty="0">
                <a:solidFill>
                  <a:srgbClr val="FFFFFF"/>
                </a:solidFill>
                <a:latin typeface="Calibri"/>
                <a:cs typeface="Calibri"/>
              </a:rPr>
              <a:t> </a:t>
            </a:r>
            <a:r>
              <a:rPr sz="2000" dirty="0">
                <a:solidFill>
                  <a:srgbClr val="FFFFFF"/>
                </a:solidFill>
                <a:latin typeface="Calibri"/>
                <a:cs typeface="Calibri"/>
              </a:rPr>
              <a:t>of</a:t>
            </a:r>
            <a:r>
              <a:rPr sz="2000" spc="-55" dirty="0">
                <a:solidFill>
                  <a:srgbClr val="FFFFFF"/>
                </a:solidFill>
                <a:latin typeface="Calibri"/>
                <a:cs typeface="Calibri"/>
              </a:rPr>
              <a:t> </a:t>
            </a:r>
            <a:r>
              <a:rPr sz="2000" dirty="0">
                <a:solidFill>
                  <a:srgbClr val="FFFFFF"/>
                </a:solidFill>
                <a:latin typeface="Calibri"/>
                <a:cs typeface="Calibri"/>
              </a:rPr>
              <a:t>the</a:t>
            </a:r>
            <a:r>
              <a:rPr sz="2000" spc="-55" dirty="0">
                <a:solidFill>
                  <a:srgbClr val="FFFFFF"/>
                </a:solidFill>
                <a:latin typeface="Calibri"/>
                <a:cs typeface="Calibri"/>
              </a:rPr>
              <a:t> </a:t>
            </a:r>
            <a:r>
              <a:rPr sz="2000" dirty="0">
                <a:solidFill>
                  <a:srgbClr val="FFFFFF"/>
                </a:solidFill>
                <a:latin typeface="Calibri"/>
                <a:cs typeface="Calibri"/>
              </a:rPr>
              <a:t>local</a:t>
            </a:r>
            <a:r>
              <a:rPr sz="2000" spc="-45" dirty="0">
                <a:solidFill>
                  <a:srgbClr val="FFFFFF"/>
                </a:solidFill>
                <a:latin typeface="Calibri"/>
                <a:cs typeface="Calibri"/>
              </a:rPr>
              <a:t> </a:t>
            </a:r>
            <a:r>
              <a:rPr sz="2000" dirty="0">
                <a:solidFill>
                  <a:srgbClr val="FFFFFF"/>
                </a:solidFill>
                <a:latin typeface="Calibri"/>
                <a:cs typeface="Calibri"/>
              </a:rPr>
              <a:t>property</a:t>
            </a:r>
            <a:r>
              <a:rPr sz="2000" spc="-50" dirty="0">
                <a:solidFill>
                  <a:srgbClr val="FFFFFF"/>
                </a:solidFill>
                <a:latin typeface="Calibri"/>
                <a:cs typeface="Calibri"/>
              </a:rPr>
              <a:t> </a:t>
            </a:r>
            <a:r>
              <a:rPr sz="2000" dirty="0">
                <a:solidFill>
                  <a:srgbClr val="FFFFFF"/>
                </a:solidFill>
                <a:latin typeface="Calibri"/>
                <a:cs typeface="Calibri"/>
              </a:rPr>
              <a:t>tax</a:t>
            </a:r>
            <a:r>
              <a:rPr sz="2000" spc="-50" dirty="0">
                <a:solidFill>
                  <a:srgbClr val="FFFFFF"/>
                </a:solidFill>
                <a:latin typeface="Calibri"/>
                <a:cs typeface="Calibri"/>
              </a:rPr>
              <a:t> </a:t>
            </a:r>
            <a:r>
              <a:rPr sz="2000" dirty="0">
                <a:solidFill>
                  <a:srgbClr val="FFFFFF"/>
                </a:solidFill>
                <a:latin typeface="Calibri"/>
                <a:cs typeface="Calibri"/>
              </a:rPr>
              <a:t>to</a:t>
            </a:r>
            <a:r>
              <a:rPr sz="2000" spc="-55" dirty="0">
                <a:solidFill>
                  <a:srgbClr val="FFFFFF"/>
                </a:solidFill>
                <a:latin typeface="Calibri"/>
                <a:cs typeface="Calibri"/>
              </a:rPr>
              <a:t> </a:t>
            </a:r>
            <a:r>
              <a:rPr sz="2000" dirty="0">
                <a:solidFill>
                  <a:srgbClr val="FFFFFF"/>
                </a:solidFill>
                <a:latin typeface="Calibri"/>
                <a:cs typeface="Calibri"/>
              </a:rPr>
              <a:t>be</a:t>
            </a:r>
            <a:r>
              <a:rPr sz="2000" spc="-45" dirty="0">
                <a:solidFill>
                  <a:srgbClr val="FFFFFF"/>
                </a:solidFill>
                <a:latin typeface="Calibri"/>
                <a:cs typeface="Calibri"/>
              </a:rPr>
              <a:t> </a:t>
            </a:r>
            <a:r>
              <a:rPr sz="2000" dirty="0">
                <a:solidFill>
                  <a:srgbClr val="FFFFFF"/>
                </a:solidFill>
                <a:latin typeface="Calibri"/>
                <a:cs typeface="Calibri"/>
              </a:rPr>
              <a:t>borne</a:t>
            </a:r>
            <a:r>
              <a:rPr sz="2000" spc="-65" dirty="0">
                <a:solidFill>
                  <a:srgbClr val="FFFFFF"/>
                </a:solidFill>
                <a:latin typeface="Calibri"/>
                <a:cs typeface="Calibri"/>
              </a:rPr>
              <a:t> </a:t>
            </a:r>
            <a:r>
              <a:rPr sz="2000" dirty="0">
                <a:solidFill>
                  <a:srgbClr val="FFFFFF"/>
                </a:solidFill>
                <a:latin typeface="Calibri"/>
                <a:cs typeface="Calibri"/>
              </a:rPr>
              <a:t>by</a:t>
            </a:r>
            <a:r>
              <a:rPr sz="2000" spc="-50" dirty="0">
                <a:solidFill>
                  <a:srgbClr val="FFFFFF"/>
                </a:solidFill>
                <a:latin typeface="Calibri"/>
                <a:cs typeface="Calibri"/>
              </a:rPr>
              <a:t> </a:t>
            </a:r>
            <a:r>
              <a:rPr sz="2000" dirty="0">
                <a:solidFill>
                  <a:srgbClr val="FFFFFF"/>
                </a:solidFill>
                <a:latin typeface="Calibri"/>
                <a:cs typeface="Calibri"/>
              </a:rPr>
              <a:t>the</a:t>
            </a:r>
            <a:r>
              <a:rPr sz="2000" spc="-55" dirty="0">
                <a:solidFill>
                  <a:srgbClr val="FFFFFF"/>
                </a:solidFill>
                <a:latin typeface="Calibri"/>
                <a:cs typeface="Calibri"/>
              </a:rPr>
              <a:t> </a:t>
            </a:r>
            <a:r>
              <a:rPr sz="2000" dirty="0">
                <a:solidFill>
                  <a:srgbClr val="FFFFFF"/>
                </a:solidFill>
                <a:latin typeface="Calibri"/>
                <a:cs typeface="Calibri"/>
              </a:rPr>
              <a:t>four</a:t>
            </a:r>
            <a:r>
              <a:rPr sz="2000" spc="-60" dirty="0">
                <a:solidFill>
                  <a:srgbClr val="FFFFFF"/>
                </a:solidFill>
                <a:latin typeface="Calibri"/>
                <a:cs typeface="Calibri"/>
              </a:rPr>
              <a:t> </a:t>
            </a:r>
            <a:r>
              <a:rPr sz="2000" spc="-10" dirty="0">
                <a:solidFill>
                  <a:srgbClr val="FFFFFF"/>
                </a:solidFill>
                <a:latin typeface="Calibri"/>
                <a:cs typeface="Calibri"/>
              </a:rPr>
              <a:t>classes </a:t>
            </a:r>
            <a:r>
              <a:rPr sz="2000" dirty="0">
                <a:solidFill>
                  <a:srgbClr val="FFFFFF"/>
                </a:solidFill>
                <a:latin typeface="Calibri"/>
                <a:cs typeface="Calibri"/>
              </a:rPr>
              <a:t>of</a:t>
            </a:r>
            <a:r>
              <a:rPr sz="2000" spc="-60" dirty="0">
                <a:solidFill>
                  <a:srgbClr val="FFFFFF"/>
                </a:solidFill>
                <a:latin typeface="Calibri"/>
                <a:cs typeface="Calibri"/>
              </a:rPr>
              <a:t> </a:t>
            </a:r>
            <a:r>
              <a:rPr sz="2000" dirty="0">
                <a:solidFill>
                  <a:srgbClr val="FFFFFF"/>
                </a:solidFill>
                <a:latin typeface="Calibri"/>
                <a:cs typeface="Calibri"/>
              </a:rPr>
              <a:t>real</a:t>
            </a:r>
            <a:r>
              <a:rPr sz="2000" spc="-45" dirty="0">
                <a:solidFill>
                  <a:srgbClr val="FFFFFF"/>
                </a:solidFill>
                <a:latin typeface="Calibri"/>
                <a:cs typeface="Calibri"/>
              </a:rPr>
              <a:t> </a:t>
            </a:r>
            <a:r>
              <a:rPr sz="2000" spc="-20" dirty="0">
                <a:solidFill>
                  <a:srgbClr val="FFFFFF"/>
                </a:solidFill>
                <a:latin typeface="Calibri"/>
                <a:cs typeface="Calibri"/>
              </a:rPr>
              <a:t>property,</a:t>
            </a:r>
            <a:r>
              <a:rPr sz="2000" spc="-70" dirty="0">
                <a:solidFill>
                  <a:srgbClr val="FFFFFF"/>
                </a:solidFill>
                <a:latin typeface="Calibri"/>
                <a:cs typeface="Calibri"/>
              </a:rPr>
              <a:t> </a:t>
            </a:r>
            <a:r>
              <a:rPr sz="2000" dirty="0">
                <a:solidFill>
                  <a:srgbClr val="FFFFFF"/>
                </a:solidFill>
                <a:latin typeface="Calibri"/>
                <a:cs typeface="Calibri"/>
              </a:rPr>
              <a:t>Residential,</a:t>
            </a:r>
            <a:r>
              <a:rPr sz="2000" spc="-20" dirty="0">
                <a:solidFill>
                  <a:srgbClr val="FFFFFF"/>
                </a:solidFill>
                <a:latin typeface="Calibri"/>
                <a:cs typeface="Calibri"/>
              </a:rPr>
              <a:t> </a:t>
            </a:r>
            <a:r>
              <a:rPr sz="2000" dirty="0">
                <a:solidFill>
                  <a:srgbClr val="FFFFFF"/>
                </a:solidFill>
                <a:latin typeface="Calibri"/>
                <a:cs typeface="Calibri"/>
              </a:rPr>
              <a:t>Open,</a:t>
            </a:r>
            <a:r>
              <a:rPr sz="2000" spc="-70" dirty="0">
                <a:solidFill>
                  <a:srgbClr val="FFFFFF"/>
                </a:solidFill>
                <a:latin typeface="Calibri"/>
                <a:cs typeface="Calibri"/>
              </a:rPr>
              <a:t> </a:t>
            </a:r>
            <a:r>
              <a:rPr sz="2000" dirty="0">
                <a:solidFill>
                  <a:srgbClr val="FFFFFF"/>
                </a:solidFill>
                <a:latin typeface="Calibri"/>
                <a:cs typeface="Calibri"/>
              </a:rPr>
              <a:t>Commercial,</a:t>
            </a:r>
            <a:r>
              <a:rPr sz="2000" spc="-45" dirty="0">
                <a:solidFill>
                  <a:srgbClr val="FFFFFF"/>
                </a:solidFill>
                <a:latin typeface="Calibri"/>
                <a:cs typeface="Calibri"/>
              </a:rPr>
              <a:t> </a:t>
            </a:r>
            <a:r>
              <a:rPr sz="2000" dirty="0">
                <a:solidFill>
                  <a:srgbClr val="FFFFFF"/>
                </a:solidFill>
                <a:latin typeface="Calibri"/>
                <a:cs typeface="Calibri"/>
              </a:rPr>
              <a:t>Industrial,</a:t>
            </a:r>
            <a:r>
              <a:rPr sz="2000" spc="-50" dirty="0">
                <a:solidFill>
                  <a:srgbClr val="FFFFFF"/>
                </a:solidFill>
                <a:latin typeface="Calibri"/>
                <a:cs typeface="Calibri"/>
              </a:rPr>
              <a:t> </a:t>
            </a:r>
            <a:r>
              <a:rPr sz="2000" dirty="0">
                <a:solidFill>
                  <a:srgbClr val="FFFFFF"/>
                </a:solidFill>
                <a:latin typeface="Calibri"/>
                <a:cs typeface="Calibri"/>
              </a:rPr>
              <a:t>and</a:t>
            </a:r>
            <a:r>
              <a:rPr sz="2000" spc="-55" dirty="0">
                <a:solidFill>
                  <a:srgbClr val="FFFFFF"/>
                </a:solidFill>
                <a:latin typeface="Calibri"/>
                <a:cs typeface="Calibri"/>
              </a:rPr>
              <a:t> </a:t>
            </a:r>
            <a:r>
              <a:rPr sz="2000" spc="-10" dirty="0">
                <a:solidFill>
                  <a:srgbClr val="FFFFFF"/>
                </a:solidFill>
                <a:latin typeface="Calibri"/>
                <a:cs typeface="Calibri"/>
              </a:rPr>
              <a:t>Personal</a:t>
            </a:r>
            <a:r>
              <a:rPr sz="2000" spc="-50" dirty="0">
                <a:solidFill>
                  <a:srgbClr val="FFFFFF"/>
                </a:solidFill>
                <a:latin typeface="Calibri"/>
                <a:cs typeface="Calibri"/>
              </a:rPr>
              <a:t> </a:t>
            </a:r>
            <a:r>
              <a:rPr sz="2000" spc="-20" dirty="0">
                <a:solidFill>
                  <a:srgbClr val="FFFFFF"/>
                </a:solidFill>
                <a:latin typeface="Calibri"/>
                <a:cs typeface="Calibri"/>
              </a:rPr>
              <a:t>Property,</a:t>
            </a:r>
            <a:r>
              <a:rPr sz="2000" spc="-45" dirty="0">
                <a:solidFill>
                  <a:srgbClr val="FFFFFF"/>
                </a:solidFill>
                <a:latin typeface="Calibri"/>
                <a:cs typeface="Calibri"/>
              </a:rPr>
              <a:t> </a:t>
            </a:r>
            <a:r>
              <a:rPr sz="2000" dirty="0">
                <a:solidFill>
                  <a:srgbClr val="FFFFFF"/>
                </a:solidFill>
                <a:latin typeface="Calibri"/>
                <a:cs typeface="Calibri"/>
              </a:rPr>
              <a:t>for</a:t>
            </a:r>
            <a:r>
              <a:rPr sz="2000" spc="-65" dirty="0">
                <a:solidFill>
                  <a:srgbClr val="FFFFFF"/>
                </a:solidFill>
                <a:latin typeface="Calibri"/>
                <a:cs typeface="Calibri"/>
              </a:rPr>
              <a:t> </a:t>
            </a:r>
            <a:r>
              <a:rPr sz="2000" dirty="0">
                <a:solidFill>
                  <a:srgbClr val="FFFFFF"/>
                </a:solidFill>
                <a:latin typeface="Calibri"/>
                <a:cs typeface="Calibri"/>
              </a:rPr>
              <a:t>Fiscal</a:t>
            </a:r>
            <a:r>
              <a:rPr sz="2000" spc="-45" dirty="0">
                <a:solidFill>
                  <a:srgbClr val="FFFFFF"/>
                </a:solidFill>
                <a:latin typeface="Calibri"/>
                <a:cs typeface="Calibri"/>
              </a:rPr>
              <a:t> </a:t>
            </a:r>
            <a:r>
              <a:rPr sz="2000" spc="-25" dirty="0">
                <a:solidFill>
                  <a:srgbClr val="FFFFFF"/>
                </a:solidFill>
                <a:latin typeface="Calibri"/>
                <a:cs typeface="Calibri"/>
              </a:rPr>
              <a:t>Year</a:t>
            </a:r>
            <a:r>
              <a:rPr sz="2000" spc="-50" dirty="0">
                <a:solidFill>
                  <a:srgbClr val="FFFFFF"/>
                </a:solidFill>
                <a:latin typeface="Calibri"/>
                <a:cs typeface="Calibri"/>
              </a:rPr>
              <a:t> </a:t>
            </a:r>
            <a:r>
              <a:rPr sz="2000" dirty="0">
                <a:solidFill>
                  <a:srgbClr val="FFFFFF"/>
                </a:solidFill>
                <a:latin typeface="Calibri"/>
                <a:cs typeface="Calibri"/>
              </a:rPr>
              <a:t>202</a:t>
            </a:r>
            <a:r>
              <a:rPr lang="en-US" sz="2000" dirty="0">
                <a:solidFill>
                  <a:srgbClr val="FFFFFF"/>
                </a:solidFill>
                <a:latin typeface="Calibri"/>
                <a:cs typeface="Calibri"/>
              </a:rPr>
              <a:t>5</a:t>
            </a:r>
            <a:r>
              <a:rPr sz="2000" dirty="0">
                <a:solidFill>
                  <a:srgbClr val="FFFFFF"/>
                </a:solidFill>
                <a:latin typeface="Calibri"/>
                <a:cs typeface="Calibri"/>
              </a:rPr>
              <a:t>.</a:t>
            </a:r>
            <a:r>
              <a:rPr sz="2000" spc="-80" dirty="0">
                <a:solidFill>
                  <a:srgbClr val="FFFFFF"/>
                </a:solidFill>
                <a:latin typeface="Calibri"/>
                <a:cs typeface="Calibri"/>
              </a:rPr>
              <a:t> </a:t>
            </a:r>
            <a:r>
              <a:rPr sz="2000" dirty="0">
                <a:solidFill>
                  <a:srgbClr val="FFFFFF"/>
                </a:solidFill>
                <a:latin typeface="Calibri"/>
                <a:cs typeface="Calibri"/>
              </a:rPr>
              <a:t>The</a:t>
            </a:r>
            <a:r>
              <a:rPr sz="2000" spc="-50" dirty="0">
                <a:solidFill>
                  <a:srgbClr val="FFFFFF"/>
                </a:solidFill>
                <a:latin typeface="Calibri"/>
                <a:cs typeface="Calibri"/>
              </a:rPr>
              <a:t> </a:t>
            </a:r>
            <a:r>
              <a:rPr sz="2000" dirty="0">
                <a:solidFill>
                  <a:srgbClr val="FFFFFF"/>
                </a:solidFill>
                <a:latin typeface="Calibri"/>
                <a:cs typeface="Calibri"/>
              </a:rPr>
              <a:t>Board</a:t>
            </a:r>
            <a:r>
              <a:rPr sz="2000" spc="-70" dirty="0">
                <a:solidFill>
                  <a:srgbClr val="FFFFFF"/>
                </a:solidFill>
                <a:latin typeface="Calibri"/>
                <a:cs typeface="Calibri"/>
              </a:rPr>
              <a:t> </a:t>
            </a:r>
            <a:r>
              <a:rPr sz="2000" spc="-25" dirty="0">
                <a:solidFill>
                  <a:srgbClr val="FFFFFF"/>
                </a:solidFill>
                <a:latin typeface="Calibri"/>
                <a:cs typeface="Calibri"/>
              </a:rPr>
              <a:t>of </a:t>
            </a:r>
            <a:r>
              <a:rPr sz="2000" dirty="0">
                <a:solidFill>
                  <a:srgbClr val="FFFFFF"/>
                </a:solidFill>
                <a:latin typeface="Calibri"/>
                <a:cs typeface="Calibri"/>
              </a:rPr>
              <a:t>Assessors</a:t>
            </a:r>
            <a:r>
              <a:rPr sz="2000" spc="-20" dirty="0">
                <a:solidFill>
                  <a:srgbClr val="FFFFFF"/>
                </a:solidFill>
                <a:latin typeface="Calibri"/>
                <a:cs typeface="Calibri"/>
              </a:rPr>
              <a:t> </a:t>
            </a:r>
            <a:r>
              <a:rPr sz="2000" dirty="0">
                <a:solidFill>
                  <a:srgbClr val="FFFFFF"/>
                </a:solidFill>
                <a:latin typeface="Calibri"/>
                <a:cs typeface="Calibri"/>
              </a:rPr>
              <a:t>applies</a:t>
            </a:r>
            <a:r>
              <a:rPr sz="2000" spc="-35" dirty="0">
                <a:solidFill>
                  <a:srgbClr val="FFFFFF"/>
                </a:solidFill>
                <a:latin typeface="Calibri"/>
                <a:cs typeface="Calibri"/>
              </a:rPr>
              <a:t> </a:t>
            </a:r>
            <a:r>
              <a:rPr sz="2000" dirty="0">
                <a:solidFill>
                  <a:srgbClr val="FFFFFF"/>
                </a:solidFill>
                <a:latin typeface="Calibri"/>
                <a:cs typeface="Calibri"/>
              </a:rPr>
              <a:t>these</a:t>
            </a:r>
            <a:r>
              <a:rPr sz="2000" spc="-45" dirty="0">
                <a:solidFill>
                  <a:srgbClr val="FFFFFF"/>
                </a:solidFill>
                <a:latin typeface="Calibri"/>
                <a:cs typeface="Calibri"/>
              </a:rPr>
              <a:t> </a:t>
            </a:r>
            <a:r>
              <a:rPr sz="2000" spc="-10" dirty="0">
                <a:solidFill>
                  <a:srgbClr val="FFFFFF"/>
                </a:solidFill>
                <a:latin typeface="Calibri"/>
                <a:cs typeface="Calibri"/>
              </a:rPr>
              <a:t>percentages</a:t>
            </a:r>
            <a:r>
              <a:rPr sz="2000" spc="-50" dirty="0">
                <a:solidFill>
                  <a:srgbClr val="FFFFFF"/>
                </a:solidFill>
                <a:latin typeface="Calibri"/>
                <a:cs typeface="Calibri"/>
              </a:rPr>
              <a:t> </a:t>
            </a:r>
            <a:r>
              <a:rPr sz="2000" dirty="0">
                <a:solidFill>
                  <a:srgbClr val="FFFFFF"/>
                </a:solidFill>
                <a:latin typeface="Calibri"/>
                <a:cs typeface="Calibri"/>
              </a:rPr>
              <a:t>to</a:t>
            </a:r>
            <a:r>
              <a:rPr sz="2000" spc="-55" dirty="0">
                <a:solidFill>
                  <a:srgbClr val="FFFFFF"/>
                </a:solidFill>
                <a:latin typeface="Calibri"/>
                <a:cs typeface="Calibri"/>
              </a:rPr>
              <a:t> </a:t>
            </a:r>
            <a:r>
              <a:rPr sz="2000" dirty="0">
                <a:solidFill>
                  <a:srgbClr val="FFFFFF"/>
                </a:solidFill>
                <a:latin typeface="Calibri"/>
                <a:cs typeface="Calibri"/>
              </a:rPr>
              <a:t>the</a:t>
            </a:r>
            <a:r>
              <a:rPr sz="2000" spc="-45" dirty="0">
                <a:solidFill>
                  <a:srgbClr val="FFFFFF"/>
                </a:solidFill>
                <a:latin typeface="Calibri"/>
                <a:cs typeface="Calibri"/>
              </a:rPr>
              <a:t> </a:t>
            </a:r>
            <a:r>
              <a:rPr sz="2000" dirty="0">
                <a:solidFill>
                  <a:srgbClr val="FFFFFF"/>
                </a:solidFill>
                <a:latin typeface="Calibri"/>
                <a:cs typeface="Calibri"/>
              </a:rPr>
              <a:t>individual</a:t>
            </a:r>
            <a:r>
              <a:rPr sz="2000" spc="-45" dirty="0">
                <a:solidFill>
                  <a:srgbClr val="FFFFFF"/>
                </a:solidFill>
                <a:latin typeface="Calibri"/>
                <a:cs typeface="Calibri"/>
              </a:rPr>
              <a:t> </a:t>
            </a:r>
            <a:r>
              <a:rPr sz="2000" dirty="0">
                <a:solidFill>
                  <a:srgbClr val="FFFFFF"/>
                </a:solidFill>
                <a:latin typeface="Calibri"/>
                <a:cs typeface="Calibri"/>
              </a:rPr>
              <a:t>property</a:t>
            </a:r>
            <a:r>
              <a:rPr sz="2000" spc="-65" dirty="0">
                <a:solidFill>
                  <a:srgbClr val="FFFFFF"/>
                </a:solidFill>
                <a:latin typeface="Calibri"/>
                <a:cs typeface="Calibri"/>
              </a:rPr>
              <a:t> </a:t>
            </a:r>
            <a:r>
              <a:rPr sz="2000" dirty="0">
                <a:solidFill>
                  <a:srgbClr val="FFFFFF"/>
                </a:solidFill>
                <a:latin typeface="Calibri"/>
                <a:cs typeface="Calibri"/>
              </a:rPr>
              <a:t>classes</a:t>
            </a:r>
            <a:r>
              <a:rPr sz="2000" spc="-15" dirty="0">
                <a:solidFill>
                  <a:srgbClr val="FFFFFF"/>
                </a:solidFill>
                <a:latin typeface="Calibri"/>
                <a:cs typeface="Calibri"/>
              </a:rPr>
              <a:t> </a:t>
            </a:r>
            <a:r>
              <a:rPr sz="2000" dirty="0">
                <a:solidFill>
                  <a:srgbClr val="FFFFFF"/>
                </a:solidFill>
                <a:latin typeface="Calibri"/>
                <a:cs typeface="Calibri"/>
              </a:rPr>
              <a:t>(M.G.L.</a:t>
            </a:r>
            <a:r>
              <a:rPr sz="2000" spc="-70" dirty="0">
                <a:solidFill>
                  <a:srgbClr val="FFFFFF"/>
                </a:solidFill>
                <a:latin typeface="Calibri"/>
                <a:cs typeface="Calibri"/>
              </a:rPr>
              <a:t> </a:t>
            </a:r>
            <a:r>
              <a:rPr sz="2000" dirty="0">
                <a:solidFill>
                  <a:srgbClr val="FFFFFF"/>
                </a:solidFill>
                <a:latin typeface="Calibri"/>
                <a:cs typeface="Calibri"/>
              </a:rPr>
              <a:t>Chapter</a:t>
            </a:r>
            <a:r>
              <a:rPr sz="2000" spc="-60" dirty="0">
                <a:solidFill>
                  <a:srgbClr val="FFFFFF"/>
                </a:solidFill>
                <a:latin typeface="Calibri"/>
                <a:cs typeface="Calibri"/>
              </a:rPr>
              <a:t> </a:t>
            </a:r>
            <a:r>
              <a:rPr sz="2000" dirty="0">
                <a:solidFill>
                  <a:srgbClr val="FFFFFF"/>
                </a:solidFill>
                <a:latin typeface="Calibri"/>
                <a:cs typeface="Calibri"/>
              </a:rPr>
              <a:t>40,</a:t>
            </a:r>
            <a:r>
              <a:rPr sz="2000" spc="-65" dirty="0">
                <a:solidFill>
                  <a:srgbClr val="FFFFFF"/>
                </a:solidFill>
                <a:latin typeface="Calibri"/>
                <a:cs typeface="Calibri"/>
              </a:rPr>
              <a:t> </a:t>
            </a:r>
            <a:r>
              <a:rPr sz="2000" dirty="0">
                <a:solidFill>
                  <a:srgbClr val="FFFFFF"/>
                </a:solidFill>
                <a:latin typeface="Calibri"/>
                <a:cs typeface="Calibri"/>
              </a:rPr>
              <a:t>section</a:t>
            </a:r>
            <a:r>
              <a:rPr sz="2000" spc="-40" dirty="0">
                <a:solidFill>
                  <a:srgbClr val="FFFFFF"/>
                </a:solidFill>
                <a:latin typeface="Calibri"/>
                <a:cs typeface="Calibri"/>
              </a:rPr>
              <a:t> </a:t>
            </a:r>
            <a:r>
              <a:rPr sz="2000" dirty="0">
                <a:solidFill>
                  <a:srgbClr val="FFFFFF"/>
                </a:solidFill>
                <a:latin typeface="Calibri"/>
                <a:cs typeface="Calibri"/>
              </a:rPr>
              <a:t>56).</a:t>
            </a:r>
            <a:r>
              <a:rPr sz="2000" spc="340" dirty="0">
                <a:solidFill>
                  <a:srgbClr val="FFFFFF"/>
                </a:solidFill>
                <a:latin typeface="Calibri"/>
                <a:cs typeface="Calibri"/>
              </a:rPr>
              <a:t> </a:t>
            </a:r>
            <a:r>
              <a:rPr sz="2000" dirty="0">
                <a:solidFill>
                  <a:srgbClr val="FFFFFF"/>
                </a:solidFill>
                <a:latin typeface="Calibri"/>
                <a:cs typeface="Calibri"/>
              </a:rPr>
              <a:t>At</a:t>
            </a:r>
            <a:r>
              <a:rPr sz="2000" spc="-60" dirty="0">
                <a:solidFill>
                  <a:srgbClr val="FFFFFF"/>
                </a:solidFill>
                <a:latin typeface="Calibri"/>
                <a:cs typeface="Calibri"/>
              </a:rPr>
              <a:t> </a:t>
            </a:r>
            <a:r>
              <a:rPr sz="2000" spc="-25" dirty="0">
                <a:solidFill>
                  <a:srgbClr val="FFFFFF"/>
                </a:solidFill>
                <a:latin typeface="Calibri"/>
                <a:cs typeface="Calibri"/>
              </a:rPr>
              <a:t>the </a:t>
            </a:r>
            <a:r>
              <a:rPr sz="2000" dirty="0">
                <a:solidFill>
                  <a:srgbClr val="FFFFFF"/>
                </a:solidFill>
                <a:latin typeface="Calibri"/>
                <a:cs typeface="Calibri"/>
              </a:rPr>
              <a:t>completion</a:t>
            </a:r>
            <a:r>
              <a:rPr sz="2000" spc="-45" dirty="0">
                <a:solidFill>
                  <a:srgbClr val="FFFFFF"/>
                </a:solidFill>
                <a:latin typeface="Calibri"/>
                <a:cs typeface="Calibri"/>
              </a:rPr>
              <a:t> </a:t>
            </a:r>
            <a:r>
              <a:rPr sz="2000" dirty="0">
                <a:solidFill>
                  <a:srgbClr val="FFFFFF"/>
                </a:solidFill>
                <a:latin typeface="Calibri"/>
                <a:cs typeface="Calibri"/>
              </a:rPr>
              <a:t>of</a:t>
            </a:r>
            <a:r>
              <a:rPr sz="2000" spc="-50" dirty="0">
                <a:solidFill>
                  <a:srgbClr val="FFFFFF"/>
                </a:solidFill>
                <a:latin typeface="Calibri"/>
                <a:cs typeface="Calibri"/>
              </a:rPr>
              <a:t> </a:t>
            </a:r>
            <a:r>
              <a:rPr sz="2000" dirty="0">
                <a:solidFill>
                  <a:srgbClr val="FFFFFF"/>
                </a:solidFill>
                <a:latin typeface="Calibri"/>
                <a:cs typeface="Calibri"/>
              </a:rPr>
              <a:t>th</a:t>
            </a:r>
            <a:r>
              <a:rPr lang="en-US" sz="2000" dirty="0">
                <a:solidFill>
                  <a:srgbClr val="FFFFFF"/>
                </a:solidFill>
                <a:latin typeface="Calibri"/>
                <a:cs typeface="Calibri"/>
              </a:rPr>
              <a:t>e</a:t>
            </a:r>
            <a:r>
              <a:rPr sz="2000" spc="-30" dirty="0">
                <a:solidFill>
                  <a:srgbClr val="FFFFFF"/>
                </a:solidFill>
                <a:latin typeface="Calibri"/>
                <a:cs typeface="Calibri"/>
              </a:rPr>
              <a:t> </a:t>
            </a:r>
            <a:r>
              <a:rPr sz="2000" dirty="0">
                <a:solidFill>
                  <a:srgbClr val="FFFFFF"/>
                </a:solidFill>
                <a:latin typeface="Calibri"/>
                <a:cs typeface="Calibri"/>
              </a:rPr>
              <a:t>public</a:t>
            </a:r>
            <a:r>
              <a:rPr sz="2000" spc="-60" dirty="0">
                <a:solidFill>
                  <a:srgbClr val="FFFFFF"/>
                </a:solidFill>
                <a:latin typeface="Calibri"/>
                <a:cs typeface="Calibri"/>
              </a:rPr>
              <a:t> </a:t>
            </a:r>
            <a:r>
              <a:rPr sz="2000" dirty="0">
                <a:solidFill>
                  <a:srgbClr val="FFFFFF"/>
                </a:solidFill>
                <a:latin typeface="Calibri"/>
                <a:cs typeface="Calibri"/>
              </a:rPr>
              <a:t>hearing,</a:t>
            </a:r>
            <a:r>
              <a:rPr sz="2000" spc="-40" dirty="0">
                <a:solidFill>
                  <a:srgbClr val="FFFFFF"/>
                </a:solidFill>
                <a:latin typeface="Calibri"/>
                <a:cs typeface="Calibri"/>
              </a:rPr>
              <a:t> </a:t>
            </a:r>
            <a:r>
              <a:rPr sz="2000" dirty="0">
                <a:solidFill>
                  <a:srgbClr val="FFFFFF"/>
                </a:solidFill>
                <a:latin typeface="Calibri"/>
                <a:cs typeface="Calibri"/>
              </a:rPr>
              <a:t>the</a:t>
            </a:r>
            <a:r>
              <a:rPr sz="2000" spc="-40" dirty="0">
                <a:solidFill>
                  <a:srgbClr val="FFFFFF"/>
                </a:solidFill>
                <a:latin typeface="Calibri"/>
                <a:cs typeface="Calibri"/>
              </a:rPr>
              <a:t> </a:t>
            </a:r>
            <a:r>
              <a:rPr sz="2000" dirty="0">
                <a:solidFill>
                  <a:srgbClr val="FFFFFF"/>
                </a:solidFill>
                <a:latin typeface="Calibri"/>
                <a:cs typeface="Calibri"/>
              </a:rPr>
              <a:t>City</a:t>
            </a:r>
            <a:r>
              <a:rPr sz="2000" spc="-60" dirty="0">
                <a:solidFill>
                  <a:srgbClr val="FFFFFF"/>
                </a:solidFill>
                <a:latin typeface="Calibri"/>
                <a:cs typeface="Calibri"/>
              </a:rPr>
              <a:t> </a:t>
            </a:r>
            <a:r>
              <a:rPr sz="2000" dirty="0">
                <a:solidFill>
                  <a:srgbClr val="FFFFFF"/>
                </a:solidFill>
                <a:latin typeface="Calibri"/>
                <a:cs typeface="Calibri"/>
              </a:rPr>
              <a:t>Council</a:t>
            </a:r>
            <a:r>
              <a:rPr sz="2000" spc="-50" dirty="0">
                <a:solidFill>
                  <a:srgbClr val="FFFFFF"/>
                </a:solidFill>
                <a:latin typeface="Calibri"/>
                <a:cs typeface="Calibri"/>
              </a:rPr>
              <a:t> </a:t>
            </a:r>
            <a:r>
              <a:rPr lang="en-US" sz="2000" spc="-50" dirty="0">
                <a:solidFill>
                  <a:srgbClr val="FFFFFF"/>
                </a:solidFill>
                <a:latin typeface="Calibri"/>
                <a:cs typeface="Calibri"/>
              </a:rPr>
              <a:t>will</a:t>
            </a:r>
            <a:r>
              <a:rPr sz="2000" spc="-45" dirty="0">
                <a:solidFill>
                  <a:srgbClr val="FFFFFF"/>
                </a:solidFill>
                <a:latin typeface="Calibri"/>
                <a:cs typeface="Calibri"/>
              </a:rPr>
              <a:t> </a:t>
            </a:r>
            <a:r>
              <a:rPr sz="2000" dirty="0">
                <a:solidFill>
                  <a:srgbClr val="FFFFFF"/>
                </a:solidFill>
                <a:latin typeface="Calibri"/>
                <a:cs typeface="Calibri"/>
              </a:rPr>
              <a:t>vote</a:t>
            </a:r>
            <a:r>
              <a:rPr sz="2000" spc="-40" dirty="0">
                <a:solidFill>
                  <a:srgbClr val="FFFFFF"/>
                </a:solidFill>
                <a:latin typeface="Calibri"/>
                <a:cs typeface="Calibri"/>
              </a:rPr>
              <a:t> </a:t>
            </a:r>
            <a:r>
              <a:rPr sz="2000" dirty="0">
                <a:solidFill>
                  <a:srgbClr val="FFFFFF"/>
                </a:solidFill>
                <a:latin typeface="Calibri"/>
                <a:cs typeface="Calibri"/>
              </a:rPr>
              <a:t>on</a:t>
            </a:r>
            <a:r>
              <a:rPr sz="2000" spc="-45" dirty="0">
                <a:solidFill>
                  <a:srgbClr val="FFFFFF"/>
                </a:solidFill>
                <a:latin typeface="Calibri"/>
                <a:cs typeface="Calibri"/>
              </a:rPr>
              <a:t> </a:t>
            </a:r>
            <a:r>
              <a:rPr sz="2000" dirty="0">
                <a:solidFill>
                  <a:srgbClr val="FFFFFF"/>
                </a:solidFill>
                <a:latin typeface="Calibri"/>
                <a:cs typeface="Calibri"/>
              </a:rPr>
              <a:t>four</a:t>
            </a:r>
            <a:r>
              <a:rPr sz="2000" spc="-60" dirty="0">
                <a:solidFill>
                  <a:srgbClr val="FFFFFF"/>
                </a:solidFill>
                <a:latin typeface="Calibri"/>
                <a:cs typeface="Calibri"/>
              </a:rPr>
              <a:t> </a:t>
            </a:r>
            <a:r>
              <a:rPr sz="2000" spc="-10" dirty="0">
                <a:solidFill>
                  <a:srgbClr val="FFFFFF"/>
                </a:solidFill>
                <a:latin typeface="Calibri"/>
                <a:cs typeface="Calibri"/>
              </a:rPr>
              <a:t>separate</a:t>
            </a:r>
            <a:r>
              <a:rPr sz="2000" spc="-20" dirty="0">
                <a:solidFill>
                  <a:srgbClr val="FFFFFF"/>
                </a:solidFill>
                <a:latin typeface="Calibri"/>
                <a:cs typeface="Calibri"/>
              </a:rPr>
              <a:t> </a:t>
            </a:r>
            <a:r>
              <a:rPr sz="2000" dirty="0">
                <a:solidFill>
                  <a:srgbClr val="FFFFFF"/>
                </a:solidFill>
                <a:latin typeface="Calibri"/>
                <a:cs typeface="Calibri"/>
              </a:rPr>
              <a:t>items</a:t>
            </a:r>
            <a:r>
              <a:rPr sz="2000" spc="-30" dirty="0">
                <a:solidFill>
                  <a:srgbClr val="FFFFFF"/>
                </a:solidFill>
                <a:latin typeface="Calibri"/>
                <a:cs typeface="Calibri"/>
              </a:rPr>
              <a:t> </a:t>
            </a:r>
            <a:r>
              <a:rPr sz="2000" dirty="0">
                <a:solidFill>
                  <a:srgbClr val="FFFFFF"/>
                </a:solidFill>
                <a:latin typeface="Calibri"/>
                <a:cs typeface="Calibri"/>
              </a:rPr>
              <a:t>in</a:t>
            </a:r>
            <a:r>
              <a:rPr sz="2000" spc="-35" dirty="0">
                <a:solidFill>
                  <a:srgbClr val="FFFFFF"/>
                </a:solidFill>
                <a:latin typeface="Calibri"/>
                <a:cs typeface="Calibri"/>
              </a:rPr>
              <a:t> </a:t>
            </a:r>
            <a:r>
              <a:rPr sz="2000" dirty="0">
                <a:solidFill>
                  <a:srgbClr val="FFFFFF"/>
                </a:solidFill>
                <a:latin typeface="Calibri"/>
                <a:cs typeface="Calibri"/>
              </a:rPr>
              <a:t>order</a:t>
            </a:r>
            <a:r>
              <a:rPr sz="2000" spc="-45" dirty="0">
                <a:solidFill>
                  <a:srgbClr val="FFFFFF"/>
                </a:solidFill>
                <a:latin typeface="Calibri"/>
                <a:cs typeface="Calibri"/>
              </a:rPr>
              <a:t> </a:t>
            </a:r>
            <a:r>
              <a:rPr sz="2000" dirty="0">
                <a:solidFill>
                  <a:srgbClr val="FFFFFF"/>
                </a:solidFill>
                <a:latin typeface="Calibri"/>
                <a:cs typeface="Calibri"/>
              </a:rPr>
              <a:t>to</a:t>
            </a:r>
            <a:r>
              <a:rPr sz="2000" spc="-40" dirty="0">
                <a:solidFill>
                  <a:srgbClr val="FFFFFF"/>
                </a:solidFill>
                <a:latin typeface="Calibri"/>
                <a:cs typeface="Calibri"/>
              </a:rPr>
              <a:t> </a:t>
            </a:r>
            <a:r>
              <a:rPr sz="2000" dirty="0">
                <a:solidFill>
                  <a:srgbClr val="FFFFFF"/>
                </a:solidFill>
                <a:latin typeface="Calibri"/>
                <a:cs typeface="Calibri"/>
              </a:rPr>
              <a:t>establish</a:t>
            </a:r>
            <a:r>
              <a:rPr sz="2000" spc="-30" dirty="0">
                <a:solidFill>
                  <a:srgbClr val="FFFFFF"/>
                </a:solidFill>
                <a:latin typeface="Calibri"/>
                <a:cs typeface="Calibri"/>
              </a:rPr>
              <a:t> </a:t>
            </a:r>
            <a:r>
              <a:rPr sz="2000" dirty="0">
                <a:solidFill>
                  <a:srgbClr val="FFFFFF"/>
                </a:solidFill>
                <a:latin typeface="Calibri"/>
                <a:cs typeface="Calibri"/>
              </a:rPr>
              <a:t>the</a:t>
            </a:r>
            <a:r>
              <a:rPr sz="2000" spc="-35" dirty="0">
                <a:solidFill>
                  <a:srgbClr val="FFFFFF"/>
                </a:solidFill>
                <a:latin typeface="Calibri"/>
                <a:cs typeface="Calibri"/>
              </a:rPr>
              <a:t> </a:t>
            </a:r>
            <a:r>
              <a:rPr sz="2000" spc="-25" dirty="0">
                <a:solidFill>
                  <a:srgbClr val="FFFFFF"/>
                </a:solidFill>
                <a:latin typeface="Calibri"/>
                <a:cs typeface="Calibri"/>
              </a:rPr>
              <a:t>tax </a:t>
            </a:r>
            <a:r>
              <a:rPr sz="2000" dirty="0">
                <a:solidFill>
                  <a:srgbClr val="FFFFFF"/>
                </a:solidFill>
                <a:latin typeface="Calibri"/>
                <a:cs typeface="Calibri"/>
              </a:rPr>
              <a:t>burdens</a:t>
            </a:r>
            <a:r>
              <a:rPr sz="2000" spc="-65" dirty="0">
                <a:solidFill>
                  <a:srgbClr val="FFFFFF"/>
                </a:solidFill>
                <a:latin typeface="Calibri"/>
                <a:cs typeface="Calibri"/>
              </a:rPr>
              <a:t> </a:t>
            </a:r>
            <a:r>
              <a:rPr sz="2000" dirty="0">
                <a:solidFill>
                  <a:srgbClr val="FFFFFF"/>
                </a:solidFill>
                <a:latin typeface="Calibri"/>
                <a:cs typeface="Calibri"/>
              </a:rPr>
              <a:t>for</a:t>
            </a:r>
            <a:r>
              <a:rPr sz="2000" spc="-50" dirty="0">
                <a:solidFill>
                  <a:srgbClr val="FFFFFF"/>
                </a:solidFill>
                <a:latin typeface="Calibri"/>
                <a:cs typeface="Calibri"/>
              </a:rPr>
              <a:t> </a:t>
            </a:r>
            <a:r>
              <a:rPr sz="2000" dirty="0">
                <a:solidFill>
                  <a:srgbClr val="FFFFFF"/>
                </a:solidFill>
                <a:latin typeface="Calibri"/>
                <a:cs typeface="Calibri"/>
              </a:rPr>
              <a:t>each</a:t>
            </a:r>
            <a:r>
              <a:rPr sz="2000" spc="-35" dirty="0">
                <a:solidFill>
                  <a:srgbClr val="FFFFFF"/>
                </a:solidFill>
                <a:latin typeface="Calibri"/>
                <a:cs typeface="Calibri"/>
              </a:rPr>
              <a:t> </a:t>
            </a:r>
            <a:r>
              <a:rPr sz="2000" dirty="0">
                <a:solidFill>
                  <a:srgbClr val="FFFFFF"/>
                </a:solidFill>
                <a:latin typeface="Calibri"/>
                <a:cs typeface="Calibri"/>
              </a:rPr>
              <a:t>class</a:t>
            </a:r>
            <a:r>
              <a:rPr sz="2000" spc="-30" dirty="0">
                <a:solidFill>
                  <a:srgbClr val="FFFFFF"/>
                </a:solidFill>
                <a:latin typeface="Calibri"/>
                <a:cs typeface="Calibri"/>
              </a:rPr>
              <a:t> </a:t>
            </a:r>
            <a:r>
              <a:rPr sz="2000" dirty="0">
                <a:solidFill>
                  <a:srgbClr val="FFFFFF"/>
                </a:solidFill>
                <a:latin typeface="Calibri"/>
                <a:cs typeface="Calibri"/>
              </a:rPr>
              <a:t>of</a:t>
            </a:r>
            <a:r>
              <a:rPr sz="2000" spc="-50" dirty="0">
                <a:solidFill>
                  <a:srgbClr val="FFFFFF"/>
                </a:solidFill>
                <a:latin typeface="Calibri"/>
                <a:cs typeface="Calibri"/>
              </a:rPr>
              <a:t> </a:t>
            </a:r>
            <a:r>
              <a:rPr sz="2000" spc="-10" dirty="0">
                <a:solidFill>
                  <a:srgbClr val="FFFFFF"/>
                </a:solidFill>
                <a:latin typeface="Calibri"/>
                <a:cs typeface="Calibri"/>
              </a:rPr>
              <a:t>property.</a:t>
            </a:r>
            <a:endParaRPr sz="2000" dirty="0">
              <a:latin typeface="Calibri"/>
              <a:cs typeface="Calibri"/>
            </a:endParaRPr>
          </a:p>
          <a:p>
            <a:pPr marL="448309" indent="-435609">
              <a:lnSpc>
                <a:spcPct val="100000"/>
              </a:lnSpc>
              <a:spcBef>
                <a:spcPts val="2400"/>
              </a:spcBef>
              <a:buAutoNum type="arabicParenR"/>
              <a:tabLst>
                <a:tab pos="448309" algn="l"/>
              </a:tabLst>
            </a:pPr>
            <a:r>
              <a:rPr sz="2000" dirty="0">
                <a:solidFill>
                  <a:srgbClr val="FFFFFF"/>
                </a:solidFill>
                <a:latin typeface="Calibri"/>
                <a:cs typeface="Calibri"/>
              </a:rPr>
              <a:t>THE</a:t>
            </a:r>
            <a:r>
              <a:rPr sz="2000" spc="-30" dirty="0">
                <a:solidFill>
                  <a:srgbClr val="FFFFFF"/>
                </a:solidFill>
                <a:latin typeface="Calibri"/>
                <a:cs typeface="Calibri"/>
              </a:rPr>
              <a:t> </a:t>
            </a:r>
            <a:r>
              <a:rPr sz="2000" dirty="0">
                <a:solidFill>
                  <a:srgbClr val="FFFFFF"/>
                </a:solidFill>
                <a:latin typeface="Calibri"/>
                <a:cs typeface="Calibri"/>
              </a:rPr>
              <a:t>SELECTION</a:t>
            </a:r>
            <a:r>
              <a:rPr sz="2000" spc="-65" dirty="0">
                <a:solidFill>
                  <a:srgbClr val="FFFFFF"/>
                </a:solidFill>
                <a:latin typeface="Calibri"/>
                <a:cs typeface="Calibri"/>
              </a:rPr>
              <a:t> </a:t>
            </a:r>
            <a:r>
              <a:rPr sz="2000" dirty="0">
                <a:solidFill>
                  <a:srgbClr val="FFFFFF"/>
                </a:solidFill>
                <a:latin typeface="Calibri"/>
                <a:cs typeface="Calibri"/>
              </a:rPr>
              <a:t>OF</a:t>
            </a:r>
            <a:r>
              <a:rPr sz="2000" spc="-30" dirty="0">
                <a:solidFill>
                  <a:srgbClr val="FFFFFF"/>
                </a:solidFill>
                <a:latin typeface="Calibri"/>
                <a:cs typeface="Calibri"/>
              </a:rPr>
              <a:t> </a:t>
            </a:r>
            <a:r>
              <a:rPr sz="2000" dirty="0">
                <a:solidFill>
                  <a:srgbClr val="FFFFFF"/>
                </a:solidFill>
                <a:latin typeface="Calibri"/>
                <a:cs typeface="Calibri"/>
              </a:rPr>
              <a:t>A</a:t>
            </a:r>
            <a:r>
              <a:rPr sz="2000" spc="-30" dirty="0">
                <a:solidFill>
                  <a:srgbClr val="FFFFFF"/>
                </a:solidFill>
                <a:latin typeface="Calibri"/>
                <a:cs typeface="Calibri"/>
              </a:rPr>
              <a:t> </a:t>
            </a:r>
            <a:r>
              <a:rPr sz="2000" dirty="0">
                <a:solidFill>
                  <a:srgbClr val="FFFFFF"/>
                </a:solidFill>
                <a:latin typeface="Calibri"/>
                <a:cs typeface="Calibri"/>
              </a:rPr>
              <a:t>RESIDENTIAL</a:t>
            </a:r>
            <a:r>
              <a:rPr sz="2000" spc="-55" dirty="0">
                <a:solidFill>
                  <a:srgbClr val="FFFFFF"/>
                </a:solidFill>
                <a:latin typeface="Calibri"/>
                <a:cs typeface="Calibri"/>
              </a:rPr>
              <a:t> </a:t>
            </a:r>
            <a:r>
              <a:rPr sz="2000" spc="-10" dirty="0">
                <a:solidFill>
                  <a:srgbClr val="FFFFFF"/>
                </a:solidFill>
                <a:latin typeface="Calibri"/>
                <a:cs typeface="Calibri"/>
              </a:rPr>
              <a:t>FACTOR</a:t>
            </a:r>
            <a:endParaRPr sz="2000" dirty="0">
              <a:latin typeface="Calibri"/>
              <a:cs typeface="Calibri"/>
            </a:endParaRPr>
          </a:p>
          <a:p>
            <a:pPr marL="448309" indent="-435609">
              <a:lnSpc>
                <a:spcPct val="100000"/>
              </a:lnSpc>
              <a:buAutoNum type="arabicParenR"/>
              <a:tabLst>
                <a:tab pos="448309" algn="l"/>
              </a:tabLst>
            </a:pPr>
            <a:r>
              <a:rPr sz="2000" dirty="0">
                <a:solidFill>
                  <a:srgbClr val="FFFFFF"/>
                </a:solidFill>
                <a:latin typeface="Calibri"/>
                <a:cs typeface="Calibri"/>
              </a:rPr>
              <a:t>OPEN</a:t>
            </a:r>
            <a:r>
              <a:rPr sz="2000" spc="-70" dirty="0">
                <a:solidFill>
                  <a:srgbClr val="FFFFFF"/>
                </a:solidFill>
                <a:latin typeface="Calibri"/>
                <a:cs typeface="Calibri"/>
              </a:rPr>
              <a:t> </a:t>
            </a:r>
            <a:r>
              <a:rPr sz="2000" spc="-25" dirty="0">
                <a:solidFill>
                  <a:srgbClr val="FFFFFF"/>
                </a:solidFill>
                <a:latin typeface="Calibri"/>
                <a:cs typeface="Calibri"/>
              </a:rPr>
              <a:t>SPACE</a:t>
            </a:r>
            <a:r>
              <a:rPr sz="2000" spc="-45" dirty="0">
                <a:solidFill>
                  <a:srgbClr val="FFFFFF"/>
                </a:solidFill>
                <a:latin typeface="Calibri"/>
                <a:cs typeface="Calibri"/>
              </a:rPr>
              <a:t> </a:t>
            </a:r>
            <a:r>
              <a:rPr sz="2000" spc="-10" dirty="0">
                <a:solidFill>
                  <a:srgbClr val="FFFFFF"/>
                </a:solidFill>
                <a:latin typeface="Calibri"/>
                <a:cs typeface="Calibri"/>
              </a:rPr>
              <a:t>DISCOUNT</a:t>
            </a:r>
            <a:endParaRPr sz="2000" dirty="0">
              <a:latin typeface="Calibri"/>
              <a:cs typeface="Calibri"/>
            </a:endParaRPr>
          </a:p>
          <a:p>
            <a:pPr marL="448309" indent="-435609">
              <a:lnSpc>
                <a:spcPct val="100000"/>
              </a:lnSpc>
              <a:buAutoNum type="arabicParenR"/>
              <a:tabLst>
                <a:tab pos="448309" algn="l"/>
              </a:tabLst>
            </a:pPr>
            <a:r>
              <a:rPr sz="2000" dirty="0">
                <a:solidFill>
                  <a:srgbClr val="FFFFFF"/>
                </a:solidFill>
                <a:latin typeface="Calibri"/>
                <a:cs typeface="Calibri"/>
              </a:rPr>
              <a:t>RESIDENTIAL</a:t>
            </a:r>
            <a:r>
              <a:rPr sz="2000" spc="-90" dirty="0">
                <a:solidFill>
                  <a:srgbClr val="FFFFFF"/>
                </a:solidFill>
                <a:latin typeface="Calibri"/>
                <a:cs typeface="Calibri"/>
              </a:rPr>
              <a:t> </a:t>
            </a:r>
            <a:r>
              <a:rPr sz="2000" spc="-10" dirty="0">
                <a:solidFill>
                  <a:srgbClr val="FFFFFF"/>
                </a:solidFill>
                <a:latin typeface="Calibri"/>
                <a:cs typeface="Calibri"/>
              </a:rPr>
              <a:t>EXEMPTION</a:t>
            </a:r>
            <a:endParaRPr sz="2000" dirty="0">
              <a:latin typeface="Calibri"/>
              <a:cs typeface="Calibri"/>
            </a:endParaRPr>
          </a:p>
          <a:p>
            <a:pPr marL="448309" indent="-435609">
              <a:lnSpc>
                <a:spcPct val="100000"/>
              </a:lnSpc>
              <a:spcBef>
                <a:spcPts val="5"/>
              </a:spcBef>
              <a:buAutoNum type="arabicParenR"/>
              <a:tabLst>
                <a:tab pos="448309" algn="l"/>
              </a:tabLst>
            </a:pPr>
            <a:r>
              <a:rPr sz="2000" dirty="0">
                <a:solidFill>
                  <a:srgbClr val="FFFFFF"/>
                </a:solidFill>
                <a:latin typeface="Calibri"/>
                <a:cs typeface="Calibri"/>
              </a:rPr>
              <a:t>COMMERCIAL</a:t>
            </a:r>
            <a:r>
              <a:rPr sz="2000" spc="-110" dirty="0">
                <a:solidFill>
                  <a:srgbClr val="FFFFFF"/>
                </a:solidFill>
                <a:latin typeface="Calibri"/>
                <a:cs typeface="Calibri"/>
              </a:rPr>
              <a:t> </a:t>
            </a:r>
            <a:r>
              <a:rPr lang="en-US" sz="2000" spc="-10" dirty="0">
                <a:solidFill>
                  <a:srgbClr val="FFFFFF"/>
                </a:solidFill>
                <a:latin typeface="Calibri"/>
                <a:cs typeface="Calibri"/>
              </a:rPr>
              <a:t>EXEMPTION</a:t>
            </a:r>
          </a:p>
          <a:p>
            <a:pPr marL="12700">
              <a:lnSpc>
                <a:spcPct val="100000"/>
              </a:lnSpc>
              <a:spcBef>
                <a:spcPts val="5"/>
              </a:spcBef>
              <a:tabLst>
                <a:tab pos="448309" algn="l"/>
              </a:tabLst>
            </a:pPr>
            <a:endParaRPr lang="en-US" sz="2000" spc="-10" dirty="0">
              <a:solidFill>
                <a:srgbClr val="FFFFFF"/>
              </a:solidFill>
              <a:latin typeface="Calibri"/>
              <a:cs typeface="Calibri"/>
            </a:endParaRPr>
          </a:p>
          <a:p>
            <a:pPr marL="12700">
              <a:lnSpc>
                <a:spcPct val="100000"/>
              </a:lnSpc>
              <a:spcBef>
                <a:spcPts val="5"/>
              </a:spcBef>
              <a:tabLst>
                <a:tab pos="448309" algn="l"/>
              </a:tabLst>
            </a:pPr>
            <a:endParaRPr lang="en-US" sz="2000" spc="-10" dirty="0">
              <a:solidFill>
                <a:srgbClr val="FFFFFF"/>
              </a:solidFill>
              <a:latin typeface="Calibri"/>
              <a:cs typeface="Calibri"/>
            </a:endParaRPr>
          </a:p>
          <a:p>
            <a:pPr marL="448309" indent="-435609">
              <a:lnSpc>
                <a:spcPct val="100000"/>
              </a:lnSpc>
              <a:spcBef>
                <a:spcPts val="5"/>
              </a:spcBef>
              <a:buAutoNum type="arabicParenR"/>
              <a:tabLst>
                <a:tab pos="448309" algn="l"/>
              </a:tabLst>
            </a:pPr>
            <a:endParaRPr lang="en-US" sz="2000" spc="-10" dirty="0">
              <a:solidFill>
                <a:srgbClr val="FFFFFF"/>
              </a:solidFill>
              <a:latin typeface="Calibri"/>
              <a:cs typeface="Calibri"/>
            </a:endParaRPr>
          </a:p>
          <a:p>
            <a:pPr marL="12700">
              <a:lnSpc>
                <a:spcPct val="100000"/>
              </a:lnSpc>
              <a:spcBef>
                <a:spcPts val="5"/>
              </a:spcBef>
              <a:tabLst>
                <a:tab pos="448309" algn="l"/>
              </a:tabLst>
            </a:pPr>
            <a:r>
              <a:rPr lang="en-US" sz="2000" spc="-10" dirty="0">
                <a:solidFill>
                  <a:srgbClr val="FFFFFF"/>
                </a:solidFill>
                <a:latin typeface="Calibri"/>
                <a:cs typeface="Calibri"/>
              </a:rPr>
              <a:t>It is anticipated that the vote will take place at the City Council meeting held on November 26th</a:t>
            </a:r>
            <a:endParaRPr sz="2000" dirty="0">
              <a:latin typeface="Calibri"/>
              <a:cs typeface="Calibri"/>
            </a:endParaRPr>
          </a:p>
        </p:txBody>
      </p:sp>
      <p:sp>
        <p:nvSpPr>
          <p:cNvPr id="3" name="object 3"/>
          <p:cNvSpPr txBox="1">
            <a:spLocks noGrp="1"/>
          </p:cNvSpPr>
          <p:nvPr>
            <p:ph type="title"/>
          </p:nvPr>
        </p:nvSpPr>
        <p:spPr>
          <a:xfrm>
            <a:off x="366762" y="241277"/>
            <a:ext cx="11134725" cy="756920"/>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F9A61A"/>
                </a:solidFill>
              </a:rPr>
              <a:t>The</a:t>
            </a:r>
            <a:r>
              <a:rPr sz="4800" spc="-114" dirty="0">
                <a:solidFill>
                  <a:srgbClr val="F9A61A"/>
                </a:solidFill>
              </a:rPr>
              <a:t> </a:t>
            </a:r>
            <a:r>
              <a:rPr sz="4800" dirty="0">
                <a:solidFill>
                  <a:srgbClr val="F9A61A"/>
                </a:solidFill>
              </a:rPr>
              <a:t>Purpose</a:t>
            </a:r>
            <a:r>
              <a:rPr sz="4800" spc="-120" dirty="0">
                <a:solidFill>
                  <a:srgbClr val="F9A61A"/>
                </a:solidFill>
              </a:rPr>
              <a:t> </a:t>
            </a:r>
            <a:r>
              <a:rPr sz="4800" dirty="0">
                <a:solidFill>
                  <a:srgbClr val="F9A61A"/>
                </a:solidFill>
              </a:rPr>
              <a:t>of</a:t>
            </a:r>
            <a:r>
              <a:rPr sz="4800" spc="-95" dirty="0">
                <a:solidFill>
                  <a:srgbClr val="F9A61A"/>
                </a:solidFill>
              </a:rPr>
              <a:t> </a:t>
            </a:r>
            <a:r>
              <a:rPr sz="4800" spc="-450" dirty="0">
                <a:solidFill>
                  <a:srgbClr val="F9A61A"/>
                </a:solidFill>
              </a:rPr>
              <a:t>T</a:t>
            </a:r>
            <a:r>
              <a:rPr sz="4800" spc="65" dirty="0">
                <a:solidFill>
                  <a:srgbClr val="F9A61A"/>
                </a:solidFill>
              </a:rPr>
              <a:t>a</a:t>
            </a:r>
            <a:r>
              <a:rPr sz="4800" spc="75" dirty="0">
                <a:solidFill>
                  <a:srgbClr val="F9A61A"/>
                </a:solidFill>
              </a:rPr>
              <a:t>x</a:t>
            </a:r>
            <a:r>
              <a:rPr sz="4800" spc="-114" dirty="0">
                <a:solidFill>
                  <a:srgbClr val="F9A61A"/>
                </a:solidFill>
              </a:rPr>
              <a:t> </a:t>
            </a:r>
            <a:r>
              <a:rPr sz="4800" dirty="0">
                <a:solidFill>
                  <a:srgbClr val="F9A61A"/>
                </a:solidFill>
              </a:rPr>
              <a:t>Classification</a:t>
            </a:r>
            <a:r>
              <a:rPr sz="4800" spc="-80" dirty="0">
                <a:solidFill>
                  <a:srgbClr val="F9A61A"/>
                </a:solidFill>
              </a:rPr>
              <a:t> </a:t>
            </a:r>
            <a:r>
              <a:rPr sz="4800" spc="-10" dirty="0">
                <a:solidFill>
                  <a:srgbClr val="F9A61A"/>
                </a:solidFill>
              </a:rPr>
              <a:t>Hearing</a:t>
            </a:r>
            <a:endParaRPr sz="4800"/>
          </a:p>
        </p:txBody>
      </p:sp>
      <p:pic>
        <p:nvPicPr>
          <p:cNvPr id="4" name="object 4"/>
          <p:cNvPicPr/>
          <p:nvPr/>
        </p:nvPicPr>
        <p:blipFill>
          <a:blip r:embed="rId2" cstate="print"/>
          <a:stretch>
            <a:fillRect/>
          </a:stretch>
        </p:blipFill>
        <p:spPr>
          <a:xfrm>
            <a:off x="11024616" y="5620511"/>
            <a:ext cx="880871" cy="882395"/>
          </a:xfrm>
          <a:prstGeom prst="rect">
            <a:avLst/>
          </a:prstGeom>
        </p:spPr>
      </p:pic>
      <p:pic>
        <p:nvPicPr>
          <p:cNvPr id="5" name="object 5"/>
          <p:cNvPicPr/>
          <p:nvPr/>
        </p:nvPicPr>
        <p:blipFill>
          <a:blip r:embed="rId3" cstate="print"/>
          <a:stretch>
            <a:fillRect/>
          </a:stretch>
        </p:blipFill>
        <p:spPr>
          <a:xfrm>
            <a:off x="6446520" y="3633228"/>
            <a:ext cx="2670047" cy="19872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511" y="2062276"/>
            <a:ext cx="11894185" cy="2798202"/>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latin typeface="Calibri"/>
                <a:cs typeface="Calibri"/>
              </a:rPr>
              <a:t>In</a:t>
            </a:r>
            <a:r>
              <a:rPr sz="1800" spc="-60" dirty="0">
                <a:solidFill>
                  <a:srgbClr val="FFFFFF"/>
                </a:solidFill>
                <a:latin typeface="Calibri"/>
                <a:cs typeface="Calibri"/>
              </a:rPr>
              <a:t> </a:t>
            </a:r>
            <a:r>
              <a:rPr sz="1800" dirty="0">
                <a:solidFill>
                  <a:srgbClr val="FFFFFF"/>
                </a:solidFill>
                <a:latin typeface="Calibri"/>
                <a:cs typeface="Calibri"/>
              </a:rPr>
              <a:t>deciding</a:t>
            </a:r>
            <a:r>
              <a:rPr sz="1800" spc="-35" dirty="0">
                <a:solidFill>
                  <a:srgbClr val="FFFFFF"/>
                </a:solidFill>
                <a:latin typeface="Calibri"/>
                <a:cs typeface="Calibri"/>
              </a:rPr>
              <a:t>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allocation</a:t>
            </a:r>
            <a:r>
              <a:rPr sz="1800" spc="-45" dirty="0">
                <a:solidFill>
                  <a:srgbClr val="FFFFFF"/>
                </a:solidFill>
                <a:latin typeface="Calibri"/>
                <a:cs typeface="Calibri"/>
              </a:rPr>
              <a:t> </a:t>
            </a:r>
            <a:r>
              <a:rPr sz="1800" dirty="0">
                <a:solidFill>
                  <a:srgbClr val="FFFFFF"/>
                </a:solidFill>
                <a:latin typeface="Calibri"/>
                <a:cs typeface="Calibri"/>
              </a:rPr>
              <a:t>for</a:t>
            </a:r>
            <a:r>
              <a:rPr sz="1800" spc="-50" dirty="0">
                <a:solidFill>
                  <a:srgbClr val="FFFFFF"/>
                </a:solidFill>
                <a:latin typeface="Calibri"/>
                <a:cs typeface="Calibri"/>
              </a:rPr>
              <a:t> </a:t>
            </a:r>
            <a:r>
              <a:rPr sz="1800" dirty="0">
                <a:solidFill>
                  <a:srgbClr val="FFFFFF"/>
                </a:solidFill>
                <a:latin typeface="Calibri"/>
                <a:cs typeface="Calibri"/>
              </a:rPr>
              <a:t>the</a:t>
            </a:r>
            <a:r>
              <a:rPr sz="1800" spc="-55" dirty="0">
                <a:solidFill>
                  <a:srgbClr val="FFFFFF"/>
                </a:solidFill>
                <a:latin typeface="Calibri"/>
                <a:cs typeface="Calibri"/>
              </a:rPr>
              <a:t> </a:t>
            </a:r>
            <a:r>
              <a:rPr sz="1800" dirty="0">
                <a:solidFill>
                  <a:srgbClr val="FFFFFF"/>
                </a:solidFill>
                <a:latin typeface="Calibri"/>
                <a:cs typeface="Calibri"/>
              </a:rPr>
              <a:t>local</a:t>
            </a:r>
            <a:r>
              <a:rPr sz="1800" spc="-40" dirty="0">
                <a:solidFill>
                  <a:srgbClr val="FFFFFF"/>
                </a:solidFill>
                <a:latin typeface="Calibri"/>
                <a:cs typeface="Calibri"/>
              </a:rPr>
              <a:t> </a:t>
            </a:r>
            <a:r>
              <a:rPr sz="1800" dirty="0">
                <a:solidFill>
                  <a:srgbClr val="FFFFFF"/>
                </a:solidFill>
                <a:latin typeface="Calibri"/>
                <a:cs typeface="Calibri"/>
              </a:rPr>
              <a:t>property</a:t>
            </a:r>
            <a:r>
              <a:rPr sz="1800" spc="-60" dirty="0">
                <a:solidFill>
                  <a:srgbClr val="FFFFFF"/>
                </a:solidFill>
                <a:latin typeface="Calibri"/>
                <a:cs typeface="Calibri"/>
              </a:rPr>
              <a:t> </a:t>
            </a:r>
            <a:r>
              <a:rPr sz="1800" dirty="0">
                <a:solidFill>
                  <a:srgbClr val="FFFFFF"/>
                </a:solidFill>
                <a:latin typeface="Calibri"/>
                <a:cs typeface="Calibri"/>
              </a:rPr>
              <a:t>tax,</a:t>
            </a:r>
            <a:r>
              <a:rPr sz="1800" spc="-60" dirty="0">
                <a:solidFill>
                  <a:srgbClr val="FFFFFF"/>
                </a:solidFill>
                <a:latin typeface="Calibri"/>
                <a:cs typeface="Calibri"/>
              </a:rPr>
              <a:t> </a:t>
            </a:r>
            <a:r>
              <a:rPr sz="1800" dirty="0">
                <a:solidFill>
                  <a:srgbClr val="FFFFFF"/>
                </a:solidFill>
                <a:latin typeface="Calibri"/>
                <a:cs typeface="Calibri"/>
              </a:rPr>
              <a:t>a</a:t>
            </a:r>
            <a:r>
              <a:rPr sz="1800" spc="-55" dirty="0">
                <a:solidFill>
                  <a:srgbClr val="FFFFFF"/>
                </a:solidFill>
                <a:latin typeface="Calibri"/>
                <a:cs typeface="Calibri"/>
              </a:rPr>
              <a:t> </a:t>
            </a:r>
            <a:r>
              <a:rPr sz="1800" dirty="0">
                <a:solidFill>
                  <a:srgbClr val="FFFFFF"/>
                </a:solidFill>
                <a:latin typeface="Calibri"/>
                <a:cs typeface="Calibri"/>
              </a:rPr>
              <a:t>residential</a:t>
            </a:r>
            <a:r>
              <a:rPr sz="1800" spc="-55" dirty="0">
                <a:solidFill>
                  <a:srgbClr val="FFFFFF"/>
                </a:solidFill>
                <a:latin typeface="Calibri"/>
                <a:cs typeface="Calibri"/>
              </a:rPr>
              <a:t> </a:t>
            </a:r>
            <a:r>
              <a:rPr sz="1800" dirty="0">
                <a:solidFill>
                  <a:srgbClr val="FFFFFF"/>
                </a:solidFill>
                <a:latin typeface="Calibri"/>
                <a:cs typeface="Calibri"/>
              </a:rPr>
              <a:t>factor</a:t>
            </a:r>
            <a:r>
              <a:rPr sz="1800" spc="-50" dirty="0">
                <a:solidFill>
                  <a:srgbClr val="FFFFFF"/>
                </a:solidFill>
                <a:latin typeface="Calibri"/>
                <a:cs typeface="Calibri"/>
              </a:rPr>
              <a:t> </a:t>
            </a:r>
            <a:r>
              <a:rPr sz="1800" dirty="0">
                <a:solidFill>
                  <a:srgbClr val="FFFFFF"/>
                </a:solidFill>
                <a:latin typeface="Calibri"/>
                <a:cs typeface="Calibri"/>
              </a:rPr>
              <a:t>must</a:t>
            </a:r>
            <a:r>
              <a:rPr sz="1800" spc="-60" dirty="0">
                <a:solidFill>
                  <a:srgbClr val="FFFFFF"/>
                </a:solidFill>
                <a:latin typeface="Calibri"/>
                <a:cs typeface="Calibri"/>
              </a:rPr>
              <a:t> </a:t>
            </a:r>
            <a:r>
              <a:rPr sz="1800" dirty="0">
                <a:solidFill>
                  <a:srgbClr val="FFFFFF"/>
                </a:solidFill>
                <a:latin typeface="Calibri"/>
                <a:cs typeface="Calibri"/>
              </a:rPr>
              <a:t>be</a:t>
            </a:r>
            <a:r>
              <a:rPr sz="1800" spc="-50" dirty="0">
                <a:solidFill>
                  <a:srgbClr val="FFFFFF"/>
                </a:solidFill>
                <a:latin typeface="Calibri"/>
                <a:cs typeface="Calibri"/>
              </a:rPr>
              <a:t> </a:t>
            </a:r>
            <a:r>
              <a:rPr sz="1800" dirty="0">
                <a:solidFill>
                  <a:srgbClr val="FFFFFF"/>
                </a:solidFill>
                <a:latin typeface="Calibri"/>
                <a:cs typeface="Calibri"/>
              </a:rPr>
              <a:t>adopted</a:t>
            </a:r>
            <a:r>
              <a:rPr sz="1800" spc="-35" dirty="0">
                <a:solidFill>
                  <a:srgbClr val="FFFFFF"/>
                </a:solidFill>
                <a:latin typeface="Calibri"/>
                <a:cs typeface="Calibri"/>
              </a:rPr>
              <a:t> </a:t>
            </a:r>
            <a:r>
              <a:rPr sz="1800" dirty="0">
                <a:solidFill>
                  <a:srgbClr val="FFFFFF"/>
                </a:solidFill>
                <a:latin typeface="Calibri"/>
                <a:cs typeface="Calibri"/>
              </a:rPr>
              <a:t>by</a:t>
            </a:r>
            <a:r>
              <a:rPr sz="1800" spc="-60" dirty="0">
                <a:solidFill>
                  <a:srgbClr val="FFFFFF"/>
                </a:solidFill>
                <a:latin typeface="Calibri"/>
                <a:cs typeface="Calibri"/>
              </a:rPr>
              <a:t>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City</a:t>
            </a:r>
            <a:r>
              <a:rPr sz="1800" spc="-60" dirty="0">
                <a:solidFill>
                  <a:srgbClr val="FFFFFF"/>
                </a:solidFill>
                <a:latin typeface="Calibri"/>
                <a:cs typeface="Calibri"/>
              </a:rPr>
              <a:t> </a:t>
            </a:r>
            <a:r>
              <a:rPr sz="1800" dirty="0">
                <a:solidFill>
                  <a:srgbClr val="FFFFFF"/>
                </a:solidFill>
                <a:latin typeface="Calibri"/>
                <a:cs typeface="Calibri"/>
              </a:rPr>
              <a:t>Council</a:t>
            </a:r>
            <a:r>
              <a:rPr sz="1800" spc="-3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Mayor.</a:t>
            </a:r>
            <a:r>
              <a:rPr sz="1800" spc="31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residential</a:t>
            </a:r>
            <a:r>
              <a:rPr sz="1800" spc="-40" dirty="0">
                <a:solidFill>
                  <a:srgbClr val="FFFFFF"/>
                </a:solidFill>
                <a:latin typeface="Calibri"/>
                <a:cs typeface="Calibri"/>
              </a:rPr>
              <a:t> </a:t>
            </a:r>
            <a:r>
              <a:rPr sz="1800" dirty="0">
                <a:solidFill>
                  <a:srgbClr val="FFFFFF"/>
                </a:solidFill>
                <a:latin typeface="Calibri"/>
                <a:cs typeface="Calibri"/>
              </a:rPr>
              <a:t>factor</a:t>
            </a:r>
            <a:r>
              <a:rPr sz="1800" spc="-45"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used</a:t>
            </a:r>
            <a:r>
              <a:rPr sz="1800" spc="-40" dirty="0">
                <a:solidFill>
                  <a:srgbClr val="FFFFFF"/>
                </a:solidFill>
                <a:latin typeface="Calibri"/>
                <a:cs typeface="Calibri"/>
              </a:rPr>
              <a:t> </a:t>
            </a:r>
            <a:r>
              <a:rPr sz="1800" dirty="0">
                <a:solidFill>
                  <a:srgbClr val="FFFFFF"/>
                </a:solidFill>
                <a:latin typeface="Calibri"/>
                <a:cs typeface="Calibri"/>
              </a:rPr>
              <a:t>to</a:t>
            </a:r>
            <a:r>
              <a:rPr sz="1800" spc="-35" dirty="0">
                <a:solidFill>
                  <a:srgbClr val="FFFFFF"/>
                </a:solidFill>
                <a:latin typeface="Calibri"/>
                <a:cs typeface="Calibri"/>
              </a:rPr>
              <a:t> </a:t>
            </a:r>
            <a:r>
              <a:rPr sz="1800" dirty="0">
                <a:solidFill>
                  <a:srgbClr val="FFFFFF"/>
                </a:solidFill>
                <a:latin typeface="Calibri"/>
                <a:cs typeface="Calibri"/>
              </a:rPr>
              <a:t>determine</a:t>
            </a:r>
            <a:r>
              <a:rPr sz="1800" spc="-25" dirty="0">
                <a:solidFill>
                  <a:srgbClr val="FFFFFF"/>
                </a:solidFill>
                <a:latin typeface="Calibri"/>
                <a:cs typeface="Calibri"/>
              </a:rPr>
              <a:t> </a:t>
            </a:r>
            <a:r>
              <a:rPr sz="1800" dirty="0">
                <a:solidFill>
                  <a:srgbClr val="FFFFFF"/>
                </a:solidFill>
                <a:latin typeface="Calibri"/>
                <a:cs typeface="Calibri"/>
              </a:rPr>
              <a:t>the</a:t>
            </a:r>
            <a:r>
              <a:rPr sz="1800" spc="-30" dirty="0">
                <a:solidFill>
                  <a:srgbClr val="FFFFFF"/>
                </a:solidFill>
                <a:latin typeface="Calibri"/>
                <a:cs typeface="Calibri"/>
              </a:rPr>
              <a:t> </a:t>
            </a:r>
            <a:r>
              <a:rPr sz="1800" spc="-10" dirty="0">
                <a:solidFill>
                  <a:srgbClr val="FFFFFF"/>
                </a:solidFill>
                <a:latin typeface="Calibri"/>
                <a:cs typeface="Calibri"/>
              </a:rPr>
              <a:t>percentage</a:t>
            </a:r>
            <a:r>
              <a:rPr sz="1800" spc="-35" dirty="0">
                <a:solidFill>
                  <a:srgbClr val="FFFFFF"/>
                </a:solidFill>
                <a:latin typeface="Calibri"/>
                <a:cs typeface="Calibri"/>
              </a:rPr>
              <a:t> </a:t>
            </a:r>
            <a:r>
              <a:rPr sz="1800" dirty="0">
                <a:solidFill>
                  <a:srgbClr val="FFFFFF"/>
                </a:solidFill>
                <a:latin typeface="Calibri"/>
                <a:cs typeface="Calibri"/>
              </a:rPr>
              <a:t>of</a:t>
            </a:r>
            <a:r>
              <a:rPr sz="1800" spc="-40" dirty="0">
                <a:solidFill>
                  <a:srgbClr val="FFFFFF"/>
                </a:solidFill>
                <a:latin typeface="Calibri"/>
                <a:cs typeface="Calibri"/>
              </a:rPr>
              <a:t> </a:t>
            </a:r>
            <a:r>
              <a:rPr sz="1800" dirty="0">
                <a:solidFill>
                  <a:srgbClr val="FFFFFF"/>
                </a:solidFill>
                <a:latin typeface="Calibri"/>
                <a:cs typeface="Calibri"/>
              </a:rPr>
              <a:t>the</a:t>
            </a:r>
            <a:r>
              <a:rPr sz="1800" spc="-30" dirty="0">
                <a:solidFill>
                  <a:srgbClr val="FFFFFF"/>
                </a:solidFill>
                <a:latin typeface="Calibri"/>
                <a:cs typeface="Calibri"/>
              </a:rPr>
              <a:t> </a:t>
            </a:r>
            <a:r>
              <a:rPr sz="1800" dirty="0">
                <a:solidFill>
                  <a:srgbClr val="FFFFFF"/>
                </a:solidFill>
                <a:latin typeface="Calibri"/>
                <a:cs typeface="Calibri"/>
              </a:rPr>
              <a:t>tax</a:t>
            </a:r>
            <a:r>
              <a:rPr sz="1800" spc="-40" dirty="0">
                <a:solidFill>
                  <a:srgbClr val="FFFFFF"/>
                </a:solidFill>
                <a:latin typeface="Calibri"/>
                <a:cs typeface="Calibri"/>
              </a:rPr>
              <a:t> </a:t>
            </a:r>
            <a:r>
              <a:rPr sz="1800" dirty="0">
                <a:solidFill>
                  <a:srgbClr val="FFFFFF"/>
                </a:solidFill>
                <a:latin typeface="Calibri"/>
                <a:cs typeface="Calibri"/>
              </a:rPr>
              <a:t>levy</a:t>
            </a:r>
            <a:r>
              <a:rPr sz="1800" spc="-40" dirty="0">
                <a:solidFill>
                  <a:srgbClr val="FFFFFF"/>
                </a:solidFill>
                <a:latin typeface="Calibri"/>
                <a:cs typeface="Calibri"/>
              </a:rPr>
              <a:t> </a:t>
            </a:r>
            <a:r>
              <a:rPr sz="1800" dirty="0">
                <a:solidFill>
                  <a:srgbClr val="FFFFFF"/>
                </a:solidFill>
                <a:latin typeface="Calibri"/>
                <a:cs typeface="Calibri"/>
              </a:rPr>
              <a:t>that</a:t>
            </a:r>
            <a:r>
              <a:rPr sz="1800" spc="-45"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applied</a:t>
            </a:r>
            <a:r>
              <a:rPr sz="1800" spc="-30" dirty="0">
                <a:solidFill>
                  <a:srgbClr val="FFFFFF"/>
                </a:solidFill>
                <a:latin typeface="Calibri"/>
                <a:cs typeface="Calibri"/>
              </a:rPr>
              <a:t> </a:t>
            </a:r>
            <a:r>
              <a:rPr sz="1800" dirty="0">
                <a:solidFill>
                  <a:srgbClr val="FFFFFF"/>
                </a:solidFill>
                <a:latin typeface="Calibri"/>
                <a:cs typeface="Calibri"/>
              </a:rPr>
              <a:t>to</a:t>
            </a:r>
            <a:r>
              <a:rPr sz="1800" spc="-30" dirty="0">
                <a:solidFill>
                  <a:srgbClr val="FFFFFF"/>
                </a:solidFill>
                <a:latin typeface="Calibri"/>
                <a:cs typeface="Calibri"/>
              </a:rPr>
              <a:t> </a:t>
            </a:r>
            <a:r>
              <a:rPr sz="1800" dirty="0">
                <a:solidFill>
                  <a:srgbClr val="FFFFFF"/>
                </a:solidFill>
                <a:latin typeface="Calibri"/>
                <a:cs typeface="Calibri"/>
              </a:rPr>
              <a:t>each</a:t>
            </a:r>
            <a:r>
              <a:rPr sz="1800" spc="-40" dirty="0">
                <a:solidFill>
                  <a:srgbClr val="FFFFFF"/>
                </a:solidFill>
                <a:latin typeface="Calibri"/>
                <a:cs typeface="Calibri"/>
              </a:rPr>
              <a:t> </a:t>
            </a:r>
            <a:r>
              <a:rPr sz="1800" dirty="0">
                <a:solidFill>
                  <a:srgbClr val="FFFFFF"/>
                </a:solidFill>
                <a:latin typeface="Calibri"/>
                <a:cs typeface="Calibri"/>
              </a:rPr>
              <a:t>class</a:t>
            </a:r>
            <a:r>
              <a:rPr sz="1800" spc="-40" dirty="0">
                <a:solidFill>
                  <a:srgbClr val="FFFFFF"/>
                </a:solidFill>
                <a:latin typeface="Calibri"/>
                <a:cs typeface="Calibri"/>
              </a:rPr>
              <a:t> </a:t>
            </a:r>
            <a:r>
              <a:rPr sz="1800" dirty="0">
                <a:solidFill>
                  <a:srgbClr val="FFFFFF"/>
                </a:solidFill>
                <a:latin typeface="Calibri"/>
                <a:cs typeface="Calibri"/>
              </a:rPr>
              <a:t>of</a:t>
            </a:r>
            <a:r>
              <a:rPr sz="1800" spc="-25" dirty="0">
                <a:solidFill>
                  <a:srgbClr val="FFFFFF"/>
                </a:solidFill>
                <a:latin typeface="Calibri"/>
                <a:cs typeface="Calibri"/>
              </a:rPr>
              <a:t> </a:t>
            </a:r>
            <a:r>
              <a:rPr sz="1800" dirty="0">
                <a:solidFill>
                  <a:srgbClr val="FFFFFF"/>
                </a:solidFill>
                <a:latin typeface="Calibri"/>
                <a:cs typeface="Calibri"/>
              </a:rPr>
              <a:t>real</a:t>
            </a:r>
            <a:r>
              <a:rPr sz="1800" spc="-45" dirty="0">
                <a:solidFill>
                  <a:srgbClr val="FFFFFF"/>
                </a:solidFill>
                <a:latin typeface="Calibri"/>
                <a:cs typeface="Calibri"/>
              </a:rPr>
              <a:t> </a:t>
            </a:r>
            <a:r>
              <a:rPr sz="1800" dirty="0">
                <a:solidFill>
                  <a:srgbClr val="FFFFFF"/>
                </a:solidFill>
                <a:latin typeface="Calibri"/>
                <a:cs typeface="Calibri"/>
              </a:rPr>
              <a:t>and</a:t>
            </a:r>
            <a:r>
              <a:rPr sz="1800" spc="-30" dirty="0">
                <a:solidFill>
                  <a:srgbClr val="FFFFFF"/>
                </a:solidFill>
                <a:latin typeface="Calibri"/>
                <a:cs typeface="Calibri"/>
              </a:rPr>
              <a:t> </a:t>
            </a:r>
            <a:r>
              <a:rPr sz="1800" dirty="0">
                <a:solidFill>
                  <a:srgbClr val="FFFFFF"/>
                </a:solidFill>
                <a:latin typeface="Calibri"/>
                <a:cs typeface="Calibri"/>
              </a:rPr>
              <a:t>personal</a:t>
            </a:r>
            <a:r>
              <a:rPr sz="1800" spc="-35" dirty="0">
                <a:solidFill>
                  <a:srgbClr val="FFFFFF"/>
                </a:solidFill>
                <a:latin typeface="Calibri"/>
                <a:cs typeface="Calibri"/>
              </a:rPr>
              <a:t> </a:t>
            </a:r>
            <a:r>
              <a:rPr sz="1800" spc="-10" dirty="0">
                <a:solidFill>
                  <a:srgbClr val="FFFFFF"/>
                </a:solidFill>
                <a:latin typeface="Calibri"/>
                <a:cs typeface="Calibri"/>
              </a:rPr>
              <a:t>property.</a:t>
            </a:r>
            <a:endParaRPr sz="1800" dirty="0">
              <a:latin typeface="Calibri"/>
              <a:cs typeface="Calibri"/>
            </a:endParaRPr>
          </a:p>
          <a:p>
            <a:pPr marL="12700">
              <a:lnSpc>
                <a:spcPct val="100000"/>
              </a:lnSpc>
              <a:spcBef>
                <a:spcPts val="2160"/>
              </a:spcBef>
            </a:pPr>
            <a:r>
              <a:rPr sz="1800" dirty="0">
                <a:solidFill>
                  <a:srgbClr val="FFFFFF"/>
                </a:solidFill>
                <a:latin typeface="Calibri"/>
                <a:cs typeface="Calibri"/>
              </a:rPr>
              <a:t>The</a:t>
            </a:r>
            <a:r>
              <a:rPr sz="1800" spc="-50" dirty="0">
                <a:solidFill>
                  <a:srgbClr val="FFFFFF"/>
                </a:solidFill>
                <a:latin typeface="Calibri"/>
                <a:cs typeface="Calibri"/>
              </a:rPr>
              <a:t> </a:t>
            </a:r>
            <a:r>
              <a:rPr sz="1800" dirty="0">
                <a:solidFill>
                  <a:srgbClr val="FFFFFF"/>
                </a:solidFill>
                <a:latin typeface="Calibri"/>
                <a:cs typeface="Calibri"/>
              </a:rPr>
              <a:t>minimum</a:t>
            </a:r>
            <a:r>
              <a:rPr sz="1800" spc="-40" dirty="0">
                <a:solidFill>
                  <a:srgbClr val="FFFFFF"/>
                </a:solidFill>
                <a:latin typeface="Calibri"/>
                <a:cs typeface="Calibri"/>
              </a:rPr>
              <a:t> </a:t>
            </a:r>
            <a:r>
              <a:rPr sz="1800" dirty="0">
                <a:solidFill>
                  <a:srgbClr val="FFFFFF"/>
                </a:solidFill>
                <a:latin typeface="Calibri"/>
                <a:cs typeface="Calibri"/>
              </a:rPr>
              <a:t>residential</a:t>
            </a:r>
            <a:r>
              <a:rPr sz="1800" spc="-45" dirty="0">
                <a:solidFill>
                  <a:srgbClr val="FFFFFF"/>
                </a:solidFill>
                <a:latin typeface="Calibri"/>
                <a:cs typeface="Calibri"/>
              </a:rPr>
              <a:t> </a:t>
            </a:r>
            <a:r>
              <a:rPr sz="1800" dirty="0">
                <a:solidFill>
                  <a:srgbClr val="FFFFFF"/>
                </a:solidFill>
                <a:latin typeface="Calibri"/>
                <a:cs typeface="Calibri"/>
              </a:rPr>
              <a:t>factor</a:t>
            </a:r>
            <a:r>
              <a:rPr sz="1800" spc="-45" dirty="0">
                <a:solidFill>
                  <a:srgbClr val="FFFFFF"/>
                </a:solidFill>
                <a:latin typeface="Calibri"/>
                <a:cs typeface="Calibri"/>
              </a:rPr>
              <a:t> </a:t>
            </a:r>
            <a:r>
              <a:rPr sz="1800" dirty="0">
                <a:solidFill>
                  <a:srgbClr val="FFFFFF"/>
                </a:solidFill>
                <a:latin typeface="Calibri"/>
                <a:cs typeface="Calibri"/>
              </a:rPr>
              <a:t>for</a:t>
            </a:r>
            <a:r>
              <a:rPr sz="1800" spc="-55" dirty="0">
                <a:solidFill>
                  <a:srgbClr val="FFFFFF"/>
                </a:solidFill>
                <a:latin typeface="Calibri"/>
                <a:cs typeface="Calibri"/>
              </a:rPr>
              <a:t> </a:t>
            </a:r>
            <a:r>
              <a:rPr sz="1800" dirty="0">
                <a:solidFill>
                  <a:srgbClr val="FFFFFF"/>
                </a:solidFill>
                <a:latin typeface="Calibri"/>
                <a:cs typeface="Calibri"/>
              </a:rPr>
              <a:t>FY2</a:t>
            </a:r>
            <a:r>
              <a:rPr lang="en-US" sz="1800" dirty="0">
                <a:solidFill>
                  <a:srgbClr val="FFFFFF"/>
                </a:solidFill>
                <a:latin typeface="Calibri"/>
                <a:cs typeface="Calibri"/>
              </a:rPr>
              <a:t>5</a:t>
            </a:r>
            <a:r>
              <a:rPr sz="1800" spc="-55"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spc="-20" dirty="0">
                <a:solidFill>
                  <a:srgbClr val="FFFFFF"/>
                </a:solidFill>
                <a:latin typeface="Calibri"/>
                <a:cs typeface="Calibri"/>
              </a:rPr>
              <a:t>.</a:t>
            </a:r>
            <a:r>
              <a:rPr lang="en-US" spc="-20" dirty="0">
                <a:solidFill>
                  <a:srgbClr val="FFFFFF"/>
                </a:solidFill>
                <a:latin typeface="Calibri"/>
                <a:cs typeface="Calibri"/>
              </a:rPr>
              <a:t>935</a:t>
            </a:r>
            <a:endParaRPr sz="1800" dirty="0">
              <a:latin typeface="Calibri"/>
              <a:cs typeface="Calibri"/>
            </a:endParaRPr>
          </a:p>
          <a:p>
            <a:pPr marL="12700" marR="1031875">
              <a:lnSpc>
                <a:spcPct val="100000"/>
              </a:lnSpc>
              <a:spcBef>
                <a:spcPts val="2160"/>
              </a:spcBef>
            </a:pPr>
            <a:r>
              <a:rPr sz="1800" dirty="0">
                <a:solidFill>
                  <a:srgbClr val="FFFFFF"/>
                </a:solidFill>
                <a:latin typeface="Calibri"/>
                <a:cs typeface="Calibri"/>
              </a:rPr>
              <a:t>This</a:t>
            </a:r>
            <a:r>
              <a:rPr sz="1800" spc="-35" dirty="0">
                <a:solidFill>
                  <a:srgbClr val="FFFFFF"/>
                </a:solidFill>
                <a:latin typeface="Calibri"/>
                <a:cs typeface="Calibri"/>
              </a:rPr>
              <a:t> </a:t>
            </a:r>
            <a:r>
              <a:rPr sz="1800" dirty="0">
                <a:solidFill>
                  <a:srgbClr val="FFFFFF"/>
                </a:solidFill>
                <a:latin typeface="Calibri"/>
                <a:cs typeface="Calibri"/>
              </a:rPr>
              <a:t>factor</a:t>
            </a:r>
            <a:r>
              <a:rPr sz="1800" spc="-35" dirty="0">
                <a:solidFill>
                  <a:srgbClr val="FFFFFF"/>
                </a:solidFill>
                <a:latin typeface="Calibri"/>
                <a:cs typeface="Calibri"/>
              </a:rPr>
              <a:t> </a:t>
            </a:r>
            <a:r>
              <a:rPr sz="1800" dirty="0">
                <a:solidFill>
                  <a:srgbClr val="FFFFFF"/>
                </a:solidFill>
                <a:latin typeface="Calibri"/>
                <a:cs typeface="Calibri"/>
              </a:rPr>
              <a:t>allows</a:t>
            </a:r>
            <a:r>
              <a:rPr sz="1800" spc="-2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shift</a:t>
            </a:r>
            <a:r>
              <a:rPr sz="1800" spc="-45"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burden</a:t>
            </a:r>
            <a:r>
              <a:rPr sz="1800" spc="-25" dirty="0">
                <a:solidFill>
                  <a:srgbClr val="FFFFFF"/>
                </a:solidFill>
                <a:latin typeface="Calibri"/>
                <a:cs typeface="Calibri"/>
              </a:rPr>
              <a:t> </a:t>
            </a:r>
            <a:r>
              <a:rPr sz="1800" spc="-10" dirty="0">
                <a:solidFill>
                  <a:srgbClr val="FFFFFF"/>
                </a:solidFill>
                <a:latin typeface="Calibri"/>
                <a:cs typeface="Calibri"/>
              </a:rPr>
              <a:t>towards</a:t>
            </a:r>
            <a:r>
              <a:rPr sz="1800" spc="-25" dirty="0">
                <a:solidFill>
                  <a:srgbClr val="FFFFFF"/>
                </a:solidFill>
                <a:latin typeface="Calibri"/>
                <a:cs typeface="Calibri"/>
              </a:rPr>
              <a:t> </a:t>
            </a:r>
            <a:r>
              <a:rPr sz="1800" spc="-10" dirty="0">
                <a:solidFill>
                  <a:srgbClr val="FFFFFF"/>
                </a:solidFill>
                <a:latin typeface="Calibri"/>
                <a:cs typeface="Calibri"/>
              </a:rPr>
              <a:t>Commercial,</a:t>
            </a:r>
            <a:r>
              <a:rPr sz="1800" spc="-20" dirty="0">
                <a:solidFill>
                  <a:srgbClr val="FFFFFF"/>
                </a:solidFill>
                <a:latin typeface="Calibri"/>
                <a:cs typeface="Calibri"/>
              </a:rPr>
              <a:t> </a:t>
            </a:r>
            <a:r>
              <a:rPr sz="1800" dirty="0">
                <a:solidFill>
                  <a:srgbClr val="FFFFFF"/>
                </a:solidFill>
                <a:latin typeface="Calibri"/>
                <a:cs typeface="Calibri"/>
              </a:rPr>
              <a:t>Industrial</a:t>
            </a:r>
            <a:r>
              <a:rPr sz="1800" spc="-35"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spc="-10" dirty="0">
                <a:solidFill>
                  <a:srgbClr val="FFFFFF"/>
                </a:solidFill>
                <a:latin typeface="Calibri"/>
                <a:cs typeface="Calibri"/>
              </a:rPr>
              <a:t>Personal</a:t>
            </a:r>
            <a:r>
              <a:rPr sz="1800" spc="-30" dirty="0">
                <a:solidFill>
                  <a:srgbClr val="FFFFFF"/>
                </a:solidFill>
                <a:latin typeface="Calibri"/>
                <a:cs typeface="Calibri"/>
              </a:rPr>
              <a:t> </a:t>
            </a:r>
            <a:r>
              <a:rPr sz="1800" dirty="0">
                <a:solidFill>
                  <a:srgbClr val="FFFFFF"/>
                </a:solidFill>
                <a:latin typeface="Calibri"/>
                <a:cs typeface="Calibri"/>
              </a:rPr>
              <a:t>Property</a:t>
            </a:r>
            <a:r>
              <a:rPr sz="1800" spc="340" dirty="0">
                <a:solidFill>
                  <a:srgbClr val="FFFFFF"/>
                </a:solidFill>
                <a:latin typeface="Calibri"/>
                <a:cs typeface="Calibri"/>
              </a:rPr>
              <a:t> </a:t>
            </a:r>
            <a:r>
              <a:rPr sz="1800" spc="-20" dirty="0">
                <a:solidFill>
                  <a:srgbClr val="FFFFFF"/>
                </a:solidFill>
                <a:latin typeface="Calibri"/>
                <a:cs typeface="Calibri"/>
              </a:rPr>
              <a:t>taxpayers</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a</a:t>
            </a:r>
            <a:r>
              <a:rPr sz="1800" spc="-25" dirty="0">
                <a:solidFill>
                  <a:srgbClr val="FFFFFF"/>
                </a:solidFill>
                <a:latin typeface="Calibri"/>
                <a:cs typeface="Calibri"/>
              </a:rPr>
              <a:t> </a:t>
            </a:r>
            <a:r>
              <a:rPr sz="1800" spc="-10" dirty="0">
                <a:solidFill>
                  <a:srgbClr val="FFFFFF"/>
                </a:solidFill>
                <a:latin typeface="Calibri"/>
                <a:cs typeface="Calibri"/>
              </a:rPr>
              <a:t>maximum </a:t>
            </a:r>
            <a:r>
              <a:rPr sz="1800" dirty="0">
                <a:solidFill>
                  <a:srgbClr val="FFFFFF"/>
                </a:solidFill>
                <a:latin typeface="Calibri"/>
                <a:cs typeface="Calibri"/>
              </a:rPr>
              <a:t>of</a:t>
            </a:r>
            <a:r>
              <a:rPr sz="1800" spc="-20" dirty="0">
                <a:solidFill>
                  <a:srgbClr val="FFFFFF"/>
                </a:solidFill>
                <a:latin typeface="Calibri"/>
                <a:cs typeface="Calibri"/>
              </a:rPr>
              <a:t> 150%</a:t>
            </a:r>
            <a:endParaRPr sz="1800" dirty="0">
              <a:latin typeface="Calibri"/>
              <a:cs typeface="Calibri"/>
            </a:endParaRPr>
          </a:p>
          <a:p>
            <a:pPr marL="12700" marR="177800" indent="-635">
              <a:lnSpc>
                <a:spcPct val="100000"/>
              </a:lnSpc>
              <a:spcBef>
                <a:spcPts val="2160"/>
              </a:spcBef>
            </a:pPr>
            <a:r>
              <a:rPr sz="1800" dirty="0">
                <a:solidFill>
                  <a:srgbClr val="FFFFFF"/>
                </a:solidFill>
                <a:latin typeface="Calibri"/>
                <a:cs typeface="Calibri"/>
              </a:rPr>
              <a:t>A</a:t>
            </a:r>
            <a:r>
              <a:rPr sz="1800" spc="-50" dirty="0">
                <a:solidFill>
                  <a:srgbClr val="FFFFFF"/>
                </a:solidFill>
                <a:latin typeface="Calibri"/>
                <a:cs typeface="Calibri"/>
              </a:rPr>
              <a:t> </a:t>
            </a:r>
            <a:r>
              <a:rPr sz="1800" dirty="0">
                <a:solidFill>
                  <a:srgbClr val="FFFFFF"/>
                </a:solidFill>
                <a:latin typeface="Calibri"/>
                <a:cs typeface="Calibri"/>
              </a:rPr>
              <a:t>vote</a:t>
            </a:r>
            <a:r>
              <a:rPr sz="1800" spc="-40" dirty="0">
                <a:solidFill>
                  <a:srgbClr val="FFFFFF"/>
                </a:solidFill>
                <a:latin typeface="Calibri"/>
                <a:cs typeface="Calibri"/>
              </a:rPr>
              <a:t> </a:t>
            </a:r>
            <a:r>
              <a:rPr sz="1800" dirty="0">
                <a:solidFill>
                  <a:srgbClr val="FFFFFF"/>
                </a:solidFill>
                <a:latin typeface="Calibri"/>
                <a:cs typeface="Calibri"/>
              </a:rPr>
              <a:t>for</a:t>
            </a:r>
            <a:r>
              <a:rPr sz="1800" spc="-50" dirty="0">
                <a:solidFill>
                  <a:srgbClr val="FFFFFF"/>
                </a:solidFill>
                <a:latin typeface="Calibri"/>
                <a:cs typeface="Calibri"/>
              </a:rPr>
              <a:t> </a:t>
            </a:r>
            <a:r>
              <a:rPr sz="1800" dirty="0">
                <a:solidFill>
                  <a:srgbClr val="FFFFFF"/>
                </a:solidFill>
                <a:latin typeface="Calibri"/>
                <a:cs typeface="Calibri"/>
              </a:rPr>
              <a:t>a</a:t>
            </a:r>
            <a:r>
              <a:rPr sz="1800" spc="-30" dirty="0">
                <a:solidFill>
                  <a:srgbClr val="FFFFFF"/>
                </a:solidFill>
                <a:latin typeface="Calibri"/>
                <a:cs typeface="Calibri"/>
              </a:rPr>
              <a:t> </a:t>
            </a:r>
            <a:r>
              <a:rPr sz="1800" dirty="0">
                <a:solidFill>
                  <a:srgbClr val="FFFFFF"/>
                </a:solidFill>
                <a:latin typeface="Calibri"/>
                <a:cs typeface="Calibri"/>
              </a:rPr>
              <a:t>factor</a:t>
            </a:r>
            <a:r>
              <a:rPr sz="1800" spc="-50" dirty="0">
                <a:solidFill>
                  <a:srgbClr val="FFFFFF"/>
                </a:solidFill>
                <a:latin typeface="Calibri"/>
                <a:cs typeface="Calibri"/>
              </a:rPr>
              <a:t> </a:t>
            </a:r>
            <a:r>
              <a:rPr sz="1800" dirty="0">
                <a:solidFill>
                  <a:srgbClr val="FFFFFF"/>
                </a:solidFill>
                <a:latin typeface="Calibri"/>
                <a:cs typeface="Calibri"/>
              </a:rPr>
              <a:t>of</a:t>
            </a:r>
            <a:r>
              <a:rPr sz="1800" spc="-35" dirty="0">
                <a:solidFill>
                  <a:srgbClr val="FFFFFF"/>
                </a:solidFill>
                <a:latin typeface="Calibri"/>
                <a:cs typeface="Calibri"/>
              </a:rPr>
              <a:t> </a:t>
            </a:r>
            <a:r>
              <a:rPr sz="1800" dirty="0">
                <a:solidFill>
                  <a:srgbClr val="FFFFFF"/>
                </a:solidFill>
                <a:latin typeface="Calibri"/>
                <a:cs typeface="Calibri"/>
              </a:rPr>
              <a:t>1</a:t>
            </a:r>
            <a:r>
              <a:rPr sz="1800" spc="-45" dirty="0">
                <a:solidFill>
                  <a:srgbClr val="FFFFFF"/>
                </a:solidFill>
                <a:latin typeface="Calibri"/>
                <a:cs typeface="Calibri"/>
              </a:rPr>
              <a:t> </a:t>
            </a:r>
            <a:r>
              <a:rPr sz="1800" dirty="0">
                <a:solidFill>
                  <a:srgbClr val="FFFFFF"/>
                </a:solidFill>
                <a:latin typeface="Calibri"/>
                <a:cs typeface="Calibri"/>
              </a:rPr>
              <a:t>will</a:t>
            </a:r>
            <a:r>
              <a:rPr sz="1800" spc="-30" dirty="0">
                <a:solidFill>
                  <a:srgbClr val="FFFFFF"/>
                </a:solidFill>
                <a:latin typeface="Calibri"/>
                <a:cs typeface="Calibri"/>
              </a:rPr>
              <a:t> </a:t>
            </a:r>
            <a:r>
              <a:rPr sz="1800" dirty="0">
                <a:solidFill>
                  <a:srgbClr val="FFFFFF"/>
                </a:solidFill>
                <a:latin typeface="Calibri"/>
                <a:cs typeface="Calibri"/>
              </a:rPr>
              <a:t>establish</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single</a:t>
            </a:r>
            <a:r>
              <a:rPr sz="1800" spc="-35" dirty="0">
                <a:solidFill>
                  <a:srgbClr val="FFFFFF"/>
                </a:solidFill>
                <a:latin typeface="Calibri"/>
                <a:cs typeface="Calibri"/>
              </a:rPr>
              <a:t> </a:t>
            </a:r>
            <a:r>
              <a:rPr sz="1800" dirty="0">
                <a:solidFill>
                  <a:srgbClr val="FFFFFF"/>
                </a:solidFill>
                <a:latin typeface="Calibri"/>
                <a:cs typeface="Calibri"/>
              </a:rPr>
              <a:t>tax</a:t>
            </a:r>
            <a:r>
              <a:rPr sz="1800" spc="-45" dirty="0">
                <a:solidFill>
                  <a:srgbClr val="FFFFFF"/>
                </a:solidFill>
                <a:latin typeface="Calibri"/>
                <a:cs typeface="Calibri"/>
              </a:rPr>
              <a:t> </a:t>
            </a:r>
            <a:r>
              <a:rPr sz="1800" dirty="0">
                <a:solidFill>
                  <a:srgbClr val="FFFFFF"/>
                </a:solidFill>
                <a:latin typeface="Calibri"/>
                <a:cs typeface="Calibri"/>
              </a:rPr>
              <a:t>rate</a:t>
            </a:r>
            <a:r>
              <a:rPr sz="1800" spc="-40" dirty="0">
                <a:solidFill>
                  <a:srgbClr val="FFFFFF"/>
                </a:solidFill>
                <a:latin typeface="Calibri"/>
                <a:cs typeface="Calibri"/>
              </a:rPr>
              <a:t> </a:t>
            </a:r>
            <a:r>
              <a:rPr sz="1800" dirty="0">
                <a:solidFill>
                  <a:srgbClr val="FFFFFF"/>
                </a:solidFill>
                <a:latin typeface="Calibri"/>
                <a:cs typeface="Calibri"/>
              </a:rPr>
              <a:t>for</a:t>
            </a:r>
            <a:r>
              <a:rPr sz="1800" spc="-50" dirty="0">
                <a:solidFill>
                  <a:srgbClr val="FFFFFF"/>
                </a:solidFill>
                <a:latin typeface="Calibri"/>
                <a:cs typeface="Calibri"/>
              </a:rPr>
              <a:t> </a:t>
            </a:r>
            <a:r>
              <a:rPr sz="1800" dirty="0">
                <a:solidFill>
                  <a:srgbClr val="FFFFFF"/>
                </a:solidFill>
                <a:latin typeface="Calibri"/>
                <a:cs typeface="Calibri"/>
              </a:rPr>
              <a:t>all</a:t>
            </a:r>
            <a:r>
              <a:rPr sz="1800" spc="-40" dirty="0">
                <a:solidFill>
                  <a:srgbClr val="FFFFFF"/>
                </a:solidFill>
                <a:latin typeface="Calibri"/>
                <a:cs typeface="Calibri"/>
              </a:rPr>
              <a:t> </a:t>
            </a:r>
            <a:r>
              <a:rPr sz="1800" dirty="0">
                <a:solidFill>
                  <a:srgbClr val="FFFFFF"/>
                </a:solidFill>
                <a:latin typeface="Calibri"/>
                <a:cs typeface="Calibri"/>
              </a:rPr>
              <a:t>classes</a:t>
            </a:r>
            <a:r>
              <a:rPr sz="1800" spc="-55" dirty="0">
                <a:solidFill>
                  <a:srgbClr val="FFFFFF"/>
                </a:solidFill>
                <a:latin typeface="Calibri"/>
                <a:cs typeface="Calibri"/>
              </a:rPr>
              <a:t> </a:t>
            </a:r>
            <a:r>
              <a:rPr sz="1800" dirty="0">
                <a:solidFill>
                  <a:srgbClr val="FFFFFF"/>
                </a:solidFill>
                <a:latin typeface="Calibri"/>
                <a:cs typeface="Calibri"/>
              </a:rPr>
              <a:t>of</a:t>
            </a:r>
            <a:r>
              <a:rPr sz="1800" spc="-30" dirty="0">
                <a:solidFill>
                  <a:srgbClr val="FFFFFF"/>
                </a:solidFill>
                <a:latin typeface="Calibri"/>
                <a:cs typeface="Calibri"/>
              </a:rPr>
              <a:t> </a:t>
            </a:r>
            <a:r>
              <a:rPr sz="1800" dirty="0">
                <a:solidFill>
                  <a:srgbClr val="FFFFFF"/>
                </a:solidFill>
                <a:latin typeface="Calibri"/>
                <a:cs typeface="Calibri"/>
              </a:rPr>
              <a:t>property.</a:t>
            </a:r>
            <a:r>
              <a:rPr sz="1800" spc="320" dirty="0">
                <a:solidFill>
                  <a:srgbClr val="FFFFFF"/>
                </a:solidFill>
                <a:latin typeface="Calibri"/>
                <a:cs typeface="Calibri"/>
              </a:rPr>
              <a:t> </a:t>
            </a:r>
            <a:r>
              <a:rPr sz="1800" dirty="0">
                <a:solidFill>
                  <a:srgbClr val="FFFFFF"/>
                </a:solidFill>
                <a:latin typeface="Calibri"/>
                <a:cs typeface="Calibri"/>
              </a:rPr>
              <a:t>A</a:t>
            </a:r>
            <a:r>
              <a:rPr lang="en-US" sz="1800" dirty="0">
                <a:solidFill>
                  <a:srgbClr val="FFFFFF"/>
                </a:solidFill>
                <a:latin typeface="Calibri"/>
                <a:cs typeface="Calibri"/>
              </a:rPr>
              <a:t>ny other</a:t>
            </a:r>
            <a:r>
              <a:rPr sz="1800" spc="-45" dirty="0">
                <a:solidFill>
                  <a:srgbClr val="FFFFFF"/>
                </a:solidFill>
                <a:latin typeface="Calibri"/>
                <a:cs typeface="Calibri"/>
              </a:rPr>
              <a:t> </a:t>
            </a:r>
            <a:r>
              <a:rPr sz="1800" dirty="0">
                <a:solidFill>
                  <a:srgbClr val="FFFFFF"/>
                </a:solidFill>
                <a:latin typeface="Calibri"/>
                <a:cs typeface="Calibri"/>
              </a:rPr>
              <a:t>residential</a:t>
            </a:r>
            <a:r>
              <a:rPr sz="1800" spc="-40" dirty="0">
                <a:solidFill>
                  <a:srgbClr val="FFFFFF"/>
                </a:solidFill>
                <a:latin typeface="Calibri"/>
                <a:cs typeface="Calibri"/>
              </a:rPr>
              <a:t> </a:t>
            </a:r>
            <a:r>
              <a:rPr sz="1800" dirty="0">
                <a:solidFill>
                  <a:srgbClr val="FFFFFF"/>
                </a:solidFill>
                <a:latin typeface="Calibri"/>
                <a:cs typeface="Calibri"/>
              </a:rPr>
              <a:t>factor</a:t>
            </a:r>
            <a:r>
              <a:rPr sz="1800" spc="-50" dirty="0">
                <a:solidFill>
                  <a:srgbClr val="FFFFFF"/>
                </a:solidFill>
                <a:latin typeface="Calibri"/>
                <a:cs typeface="Calibri"/>
              </a:rPr>
              <a:t> </a:t>
            </a:r>
            <a:r>
              <a:rPr sz="1800" dirty="0">
                <a:solidFill>
                  <a:srgbClr val="FFFFFF"/>
                </a:solidFill>
                <a:latin typeface="Calibri"/>
                <a:cs typeface="Calibri"/>
              </a:rPr>
              <a:t>will</a:t>
            </a:r>
            <a:r>
              <a:rPr sz="1800" spc="-25" dirty="0">
                <a:solidFill>
                  <a:srgbClr val="FFFFFF"/>
                </a:solidFill>
                <a:latin typeface="Calibri"/>
                <a:cs typeface="Calibri"/>
              </a:rPr>
              <a:t> </a:t>
            </a:r>
            <a:r>
              <a:rPr sz="1800" dirty="0">
                <a:solidFill>
                  <a:srgbClr val="FFFFFF"/>
                </a:solidFill>
                <a:latin typeface="Calibri"/>
                <a:cs typeface="Calibri"/>
              </a:rPr>
              <a:t>result</a:t>
            </a:r>
            <a:r>
              <a:rPr sz="1800" spc="-50" dirty="0">
                <a:solidFill>
                  <a:srgbClr val="FFFFFF"/>
                </a:solidFill>
                <a:latin typeface="Calibri"/>
                <a:cs typeface="Calibri"/>
              </a:rPr>
              <a:t> </a:t>
            </a:r>
            <a:r>
              <a:rPr sz="1800" dirty="0">
                <a:solidFill>
                  <a:srgbClr val="FFFFFF"/>
                </a:solidFill>
                <a:latin typeface="Calibri"/>
                <a:cs typeface="Calibri"/>
              </a:rPr>
              <a:t>in</a:t>
            </a:r>
            <a:r>
              <a:rPr sz="1800" spc="-40" dirty="0">
                <a:solidFill>
                  <a:srgbClr val="FFFFFF"/>
                </a:solidFill>
                <a:latin typeface="Calibri"/>
                <a:cs typeface="Calibri"/>
              </a:rPr>
              <a:t> </a:t>
            </a:r>
            <a:r>
              <a:rPr sz="1800" dirty="0">
                <a:solidFill>
                  <a:srgbClr val="FFFFFF"/>
                </a:solidFill>
                <a:latin typeface="Calibri"/>
                <a:cs typeface="Calibri"/>
              </a:rPr>
              <a:t>a</a:t>
            </a:r>
            <a:r>
              <a:rPr sz="1800" spc="-35" dirty="0">
                <a:solidFill>
                  <a:srgbClr val="FFFFFF"/>
                </a:solidFill>
                <a:latin typeface="Calibri"/>
                <a:cs typeface="Calibri"/>
              </a:rPr>
              <a:t> </a:t>
            </a:r>
            <a:r>
              <a:rPr sz="1800" spc="-10" dirty="0">
                <a:solidFill>
                  <a:srgbClr val="FFFFFF"/>
                </a:solidFill>
                <a:latin typeface="Calibri"/>
                <a:cs typeface="Calibri"/>
              </a:rPr>
              <a:t>split </a:t>
            </a:r>
            <a:r>
              <a:rPr sz="1800" dirty="0">
                <a:solidFill>
                  <a:srgbClr val="FFFFFF"/>
                </a:solidFill>
                <a:latin typeface="Calibri"/>
                <a:cs typeface="Calibri"/>
              </a:rPr>
              <a:t>tax</a:t>
            </a:r>
            <a:r>
              <a:rPr sz="1800" spc="-45" dirty="0">
                <a:solidFill>
                  <a:srgbClr val="FFFFFF"/>
                </a:solidFill>
                <a:latin typeface="Calibri"/>
                <a:cs typeface="Calibri"/>
              </a:rPr>
              <a:t> </a:t>
            </a:r>
            <a:r>
              <a:rPr sz="1800" spc="-10" dirty="0">
                <a:solidFill>
                  <a:srgbClr val="FFFFFF"/>
                </a:solidFill>
                <a:latin typeface="Calibri"/>
                <a:cs typeface="Calibri"/>
              </a:rPr>
              <a:t>rate.</a:t>
            </a:r>
            <a:endParaRPr sz="1800" dirty="0">
              <a:latin typeface="Calibri"/>
              <a:cs typeface="Calibri"/>
            </a:endParaRPr>
          </a:p>
        </p:txBody>
      </p:sp>
      <p:sp>
        <p:nvSpPr>
          <p:cNvPr id="3" name="object 3"/>
          <p:cNvSpPr txBox="1">
            <a:spLocks noGrp="1"/>
          </p:cNvSpPr>
          <p:nvPr>
            <p:ph type="title"/>
          </p:nvPr>
        </p:nvSpPr>
        <p:spPr>
          <a:xfrm>
            <a:off x="78739" y="262694"/>
            <a:ext cx="11875135" cy="848360"/>
          </a:xfrm>
          <a:prstGeom prst="rect">
            <a:avLst/>
          </a:prstGeom>
        </p:spPr>
        <p:txBody>
          <a:bodyPr vert="horz" wrap="square" lIns="0" tIns="12700" rIns="0" bIns="0" rtlCol="0">
            <a:spAutoFit/>
          </a:bodyPr>
          <a:lstStyle/>
          <a:p>
            <a:pPr marL="12700">
              <a:lnSpc>
                <a:spcPct val="100000"/>
              </a:lnSpc>
              <a:spcBef>
                <a:spcPts val="100"/>
              </a:spcBef>
            </a:pPr>
            <a:r>
              <a:rPr dirty="0">
                <a:solidFill>
                  <a:srgbClr val="F9A61A"/>
                </a:solidFill>
              </a:rPr>
              <a:t>1)</a:t>
            </a:r>
            <a:r>
              <a:rPr spc="-95" dirty="0">
                <a:solidFill>
                  <a:srgbClr val="F9A61A"/>
                </a:solidFill>
              </a:rPr>
              <a:t> </a:t>
            </a:r>
            <a:r>
              <a:rPr dirty="0">
                <a:solidFill>
                  <a:srgbClr val="F9A61A"/>
                </a:solidFill>
              </a:rPr>
              <a:t>The</a:t>
            </a:r>
            <a:r>
              <a:rPr spc="-90" dirty="0">
                <a:solidFill>
                  <a:srgbClr val="F9A61A"/>
                </a:solidFill>
              </a:rPr>
              <a:t> </a:t>
            </a:r>
            <a:r>
              <a:rPr dirty="0">
                <a:solidFill>
                  <a:srgbClr val="F9A61A"/>
                </a:solidFill>
              </a:rPr>
              <a:t>Selection</a:t>
            </a:r>
            <a:r>
              <a:rPr spc="-100" dirty="0">
                <a:solidFill>
                  <a:srgbClr val="F9A61A"/>
                </a:solidFill>
              </a:rPr>
              <a:t> </a:t>
            </a:r>
            <a:r>
              <a:rPr dirty="0">
                <a:solidFill>
                  <a:srgbClr val="F9A61A"/>
                </a:solidFill>
              </a:rPr>
              <a:t>of</a:t>
            </a:r>
            <a:r>
              <a:rPr spc="-70" dirty="0">
                <a:solidFill>
                  <a:srgbClr val="F9A61A"/>
                </a:solidFill>
              </a:rPr>
              <a:t> </a:t>
            </a:r>
            <a:r>
              <a:rPr dirty="0">
                <a:solidFill>
                  <a:srgbClr val="F9A61A"/>
                </a:solidFill>
              </a:rPr>
              <a:t>a</a:t>
            </a:r>
            <a:r>
              <a:rPr spc="-80" dirty="0">
                <a:solidFill>
                  <a:srgbClr val="F9A61A"/>
                </a:solidFill>
              </a:rPr>
              <a:t> </a:t>
            </a:r>
            <a:r>
              <a:rPr dirty="0">
                <a:solidFill>
                  <a:srgbClr val="F9A61A"/>
                </a:solidFill>
              </a:rPr>
              <a:t>Residential</a:t>
            </a:r>
            <a:r>
              <a:rPr spc="-80" dirty="0">
                <a:solidFill>
                  <a:srgbClr val="F9A61A"/>
                </a:solidFill>
              </a:rPr>
              <a:t> </a:t>
            </a:r>
            <a:r>
              <a:rPr spc="-10" dirty="0">
                <a:solidFill>
                  <a:srgbClr val="F9A61A"/>
                </a:solidFill>
              </a:rPr>
              <a:t>Factor</a:t>
            </a:r>
          </a:p>
        </p:txBody>
      </p:sp>
      <p:pic>
        <p:nvPicPr>
          <p:cNvPr id="4" name="object 4"/>
          <p:cNvPicPr/>
          <p:nvPr/>
        </p:nvPicPr>
        <p:blipFill>
          <a:blip r:embed="rId2" cstate="print"/>
          <a:stretch>
            <a:fillRect/>
          </a:stretch>
        </p:blipFill>
        <p:spPr>
          <a:xfrm>
            <a:off x="11024616" y="5620511"/>
            <a:ext cx="880871" cy="8823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065" marR="5080" algn="ctr">
              <a:lnSpc>
                <a:spcPct val="100000"/>
              </a:lnSpc>
              <a:spcBef>
                <a:spcPts val="100"/>
              </a:spcBef>
              <a:tabLst>
                <a:tab pos="2672080" algn="l"/>
                <a:tab pos="8796020" algn="l"/>
              </a:tabLst>
            </a:pPr>
            <a:r>
              <a:rPr sz="2000" dirty="0">
                <a:solidFill>
                  <a:srgbClr val="F9A61A"/>
                </a:solidFill>
              </a:rPr>
              <a:t>Our</a:t>
            </a:r>
            <a:r>
              <a:rPr sz="2000" spc="-35" dirty="0">
                <a:solidFill>
                  <a:srgbClr val="F9A61A"/>
                </a:solidFill>
              </a:rPr>
              <a:t> </a:t>
            </a:r>
            <a:r>
              <a:rPr sz="2000" dirty="0">
                <a:solidFill>
                  <a:srgbClr val="F9A61A"/>
                </a:solidFill>
              </a:rPr>
              <a:t>office</a:t>
            </a:r>
            <a:r>
              <a:rPr sz="2000" spc="-30" dirty="0">
                <a:solidFill>
                  <a:srgbClr val="F9A61A"/>
                </a:solidFill>
              </a:rPr>
              <a:t> </a:t>
            </a:r>
            <a:r>
              <a:rPr sz="2000" dirty="0">
                <a:solidFill>
                  <a:srgbClr val="F9A61A"/>
                </a:solidFill>
              </a:rPr>
              <a:t>is</a:t>
            </a:r>
            <a:r>
              <a:rPr sz="2000" spc="-40" dirty="0">
                <a:solidFill>
                  <a:srgbClr val="F9A61A"/>
                </a:solidFill>
              </a:rPr>
              <a:t> </a:t>
            </a:r>
            <a:r>
              <a:rPr sz="2000" dirty="0">
                <a:solidFill>
                  <a:srgbClr val="F9A61A"/>
                </a:solidFill>
              </a:rPr>
              <a:t>required</a:t>
            </a:r>
            <a:r>
              <a:rPr sz="2000" spc="-35" dirty="0">
                <a:solidFill>
                  <a:srgbClr val="F9A61A"/>
                </a:solidFill>
              </a:rPr>
              <a:t> </a:t>
            </a:r>
            <a:r>
              <a:rPr sz="2000" dirty="0">
                <a:solidFill>
                  <a:srgbClr val="F9A61A"/>
                </a:solidFill>
              </a:rPr>
              <a:t>to</a:t>
            </a:r>
            <a:r>
              <a:rPr sz="2000" spc="-30" dirty="0">
                <a:solidFill>
                  <a:srgbClr val="F9A61A"/>
                </a:solidFill>
              </a:rPr>
              <a:t> </a:t>
            </a:r>
            <a:r>
              <a:rPr sz="2000" dirty="0">
                <a:solidFill>
                  <a:srgbClr val="F9A61A"/>
                </a:solidFill>
              </a:rPr>
              <a:t>assess</a:t>
            </a:r>
            <a:r>
              <a:rPr sz="2000" spc="-70" dirty="0">
                <a:solidFill>
                  <a:srgbClr val="F9A61A"/>
                </a:solidFill>
              </a:rPr>
              <a:t> </a:t>
            </a:r>
            <a:r>
              <a:rPr sz="2000" dirty="0">
                <a:solidFill>
                  <a:srgbClr val="F9A61A"/>
                </a:solidFill>
              </a:rPr>
              <a:t>property</a:t>
            </a:r>
            <a:r>
              <a:rPr sz="2000" spc="-25" dirty="0">
                <a:solidFill>
                  <a:srgbClr val="F9A61A"/>
                </a:solidFill>
              </a:rPr>
              <a:t> </a:t>
            </a:r>
            <a:r>
              <a:rPr sz="2000" dirty="0">
                <a:solidFill>
                  <a:srgbClr val="F9A61A"/>
                </a:solidFill>
              </a:rPr>
              <a:t>at</a:t>
            </a:r>
            <a:r>
              <a:rPr sz="2000" spc="-30" dirty="0">
                <a:solidFill>
                  <a:srgbClr val="F9A61A"/>
                </a:solidFill>
              </a:rPr>
              <a:t> </a:t>
            </a:r>
            <a:r>
              <a:rPr sz="2000" dirty="0">
                <a:solidFill>
                  <a:srgbClr val="F9A61A"/>
                </a:solidFill>
              </a:rPr>
              <a:t>100%</a:t>
            </a:r>
            <a:r>
              <a:rPr sz="2000" spc="-60" dirty="0">
                <a:solidFill>
                  <a:srgbClr val="F9A61A"/>
                </a:solidFill>
              </a:rPr>
              <a:t> </a:t>
            </a:r>
            <a:r>
              <a:rPr sz="2000" dirty="0">
                <a:solidFill>
                  <a:srgbClr val="F9A61A"/>
                </a:solidFill>
              </a:rPr>
              <a:t>full</a:t>
            </a:r>
            <a:r>
              <a:rPr sz="2000" spc="-10" dirty="0">
                <a:solidFill>
                  <a:srgbClr val="F9A61A"/>
                </a:solidFill>
              </a:rPr>
              <a:t> </a:t>
            </a:r>
            <a:r>
              <a:rPr sz="2000" dirty="0">
                <a:solidFill>
                  <a:srgbClr val="F9A61A"/>
                </a:solidFill>
              </a:rPr>
              <a:t>and</a:t>
            </a:r>
            <a:r>
              <a:rPr sz="2000" spc="-45" dirty="0">
                <a:solidFill>
                  <a:srgbClr val="F9A61A"/>
                </a:solidFill>
              </a:rPr>
              <a:t> </a:t>
            </a:r>
            <a:r>
              <a:rPr sz="2000" dirty="0">
                <a:solidFill>
                  <a:srgbClr val="F9A61A"/>
                </a:solidFill>
              </a:rPr>
              <a:t>fair</a:t>
            </a:r>
            <a:r>
              <a:rPr sz="2000" spc="-35" dirty="0">
                <a:solidFill>
                  <a:srgbClr val="F9A61A"/>
                </a:solidFill>
              </a:rPr>
              <a:t> </a:t>
            </a:r>
            <a:r>
              <a:rPr sz="2000" dirty="0">
                <a:solidFill>
                  <a:srgbClr val="F9A61A"/>
                </a:solidFill>
              </a:rPr>
              <a:t>cash</a:t>
            </a:r>
            <a:r>
              <a:rPr sz="2000" spc="-45" dirty="0">
                <a:solidFill>
                  <a:srgbClr val="F9A61A"/>
                </a:solidFill>
              </a:rPr>
              <a:t> </a:t>
            </a:r>
            <a:r>
              <a:rPr sz="2000" spc="-10" dirty="0">
                <a:solidFill>
                  <a:srgbClr val="F9A61A"/>
                </a:solidFill>
              </a:rPr>
              <a:t>valuation.</a:t>
            </a:r>
            <a:r>
              <a:rPr sz="2000" dirty="0">
                <a:solidFill>
                  <a:srgbClr val="F9A61A"/>
                </a:solidFill>
              </a:rPr>
              <a:t>	Our</a:t>
            </a:r>
            <a:r>
              <a:rPr sz="2000" spc="-40" dirty="0">
                <a:solidFill>
                  <a:srgbClr val="F9A61A"/>
                </a:solidFill>
              </a:rPr>
              <a:t> </a:t>
            </a:r>
            <a:r>
              <a:rPr sz="2000" dirty="0">
                <a:solidFill>
                  <a:srgbClr val="F9A61A"/>
                </a:solidFill>
              </a:rPr>
              <a:t>values</a:t>
            </a:r>
            <a:r>
              <a:rPr sz="2000" spc="-40" dirty="0">
                <a:solidFill>
                  <a:srgbClr val="F9A61A"/>
                </a:solidFill>
              </a:rPr>
              <a:t> </a:t>
            </a:r>
            <a:r>
              <a:rPr sz="2000" dirty="0">
                <a:solidFill>
                  <a:srgbClr val="F9A61A"/>
                </a:solidFill>
              </a:rPr>
              <a:t>are</a:t>
            </a:r>
            <a:r>
              <a:rPr sz="2000" spc="-30" dirty="0">
                <a:solidFill>
                  <a:srgbClr val="F9A61A"/>
                </a:solidFill>
              </a:rPr>
              <a:t> </a:t>
            </a:r>
            <a:r>
              <a:rPr sz="2000" spc="-10" dirty="0">
                <a:solidFill>
                  <a:srgbClr val="F9A61A"/>
                </a:solidFill>
              </a:rPr>
              <a:t>reflected </a:t>
            </a:r>
            <a:r>
              <a:rPr sz="2000" dirty="0">
                <a:solidFill>
                  <a:srgbClr val="F9A61A"/>
                </a:solidFill>
              </a:rPr>
              <a:t>as</a:t>
            </a:r>
            <a:r>
              <a:rPr sz="2000" spc="-25" dirty="0">
                <a:solidFill>
                  <a:srgbClr val="F9A61A"/>
                </a:solidFill>
              </a:rPr>
              <a:t> </a:t>
            </a:r>
            <a:r>
              <a:rPr sz="2000" dirty="0">
                <a:solidFill>
                  <a:srgbClr val="F9A61A"/>
                </a:solidFill>
              </a:rPr>
              <a:t>of</a:t>
            </a:r>
            <a:r>
              <a:rPr sz="2000" spc="-30" dirty="0">
                <a:solidFill>
                  <a:srgbClr val="F9A61A"/>
                </a:solidFill>
              </a:rPr>
              <a:t> </a:t>
            </a:r>
            <a:r>
              <a:rPr sz="2000" dirty="0">
                <a:solidFill>
                  <a:srgbClr val="F9A61A"/>
                </a:solidFill>
              </a:rPr>
              <a:t>January</a:t>
            </a:r>
            <a:r>
              <a:rPr sz="2000" spc="-30" dirty="0">
                <a:solidFill>
                  <a:srgbClr val="F9A61A"/>
                </a:solidFill>
              </a:rPr>
              <a:t> </a:t>
            </a:r>
            <a:r>
              <a:rPr sz="2000" dirty="0">
                <a:solidFill>
                  <a:srgbClr val="F9A61A"/>
                </a:solidFill>
              </a:rPr>
              <a:t>1,</a:t>
            </a:r>
            <a:r>
              <a:rPr sz="2000" spc="-20" dirty="0">
                <a:solidFill>
                  <a:srgbClr val="F9A61A"/>
                </a:solidFill>
              </a:rPr>
              <a:t> </a:t>
            </a:r>
            <a:r>
              <a:rPr sz="2000" spc="-10" dirty="0">
                <a:solidFill>
                  <a:srgbClr val="F9A61A"/>
                </a:solidFill>
              </a:rPr>
              <a:t>202</a:t>
            </a:r>
            <a:r>
              <a:rPr lang="en-US" sz="2000" spc="-10" dirty="0">
                <a:solidFill>
                  <a:srgbClr val="F9A61A"/>
                </a:solidFill>
              </a:rPr>
              <a:t>4</a:t>
            </a:r>
            <a:r>
              <a:rPr sz="2000" spc="-10" dirty="0">
                <a:solidFill>
                  <a:srgbClr val="F9A61A"/>
                </a:solidFill>
              </a:rPr>
              <a:t>.</a:t>
            </a:r>
            <a:r>
              <a:rPr sz="2000" dirty="0">
                <a:solidFill>
                  <a:srgbClr val="F9A61A"/>
                </a:solidFill>
              </a:rPr>
              <a:t>	</a:t>
            </a:r>
            <a:r>
              <a:rPr sz="2000" spc="-75" dirty="0">
                <a:solidFill>
                  <a:srgbClr val="F9A61A"/>
                </a:solidFill>
              </a:rPr>
              <a:t>To</a:t>
            </a:r>
            <a:r>
              <a:rPr sz="2000" spc="-60" dirty="0">
                <a:solidFill>
                  <a:srgbClr val="F9A61A"/>
                </a:solidFill>
              </a:rPr>
              <a:t> </a:t>
            </a:r>
            <a:r>
              <a:rPr sz="2000" dirty="0">
                <a:solidFill>
                  <a:srgbClr val="F9A61A"/>
                </a:solidFill>
              </a:rPr>
              <a:t>obtain</a:t>
            </a:r>
            <a:r>
              <a:rPr sz="2000" spc="-40" dirty="0">
                <a:solidFill>
                  <a:srgbClr val="F9A61A"/>
                </a:solidFill>
              </a:rPr>
              <a:t> </a:t>
            </a:r>
            <a:r>
              <a:rPr sz="2000" dirty="0">
                <a:solidFill>
                  <a:srgbClr val="F9A61A"/>
                </a:solidFill>
              </a:rPr>
              <a:t>this</a:t>
            </a:r>
            <a:r>
              <a:rPr lang="en-US" sz="2000" dirty="0">
                <a:solidFill>
                  <a:srgbClr val="F9A61A"/>
                </a:solidFill>
              </a:rPr>
              <a:t>,</a:t>
            </a:r>
            <a:r>
              <a:rPr sz="2000" spc="-45" dirty="0">
                <a:solidFill>
                  <a:srgbClr val="F9A61A"/>
                </a:solidFill>
              </a:rPr>
              <a:t> </a:t>
            </a:r>
            <a:r>
              <a:rPr sz="2000" dirty="0">
                <a:solidFill>
                  <a:srgbClr val="F9A61A"/>
                </a:solidFill>
              </a:rPr>
              <a:t>we</a:t>
            </a:r>
            <a:r>
              <a:rPr sz="2000" spc="-30" dirty="0">
                <a:solidFill>
                  <a:srgbClr val="F9A61A"/>
                </a:solidFill>
              </a:rPr>
              <a:t> </a:t>
            </a:r>
            <a:r>
              <a:rPr sz="2000" dirty="0">
                <a:solidFill>
                  <a:srgbClr val="F9A61A"/>
                </a:solidFill>
              </a:rPr>
              <a:t>primarily</a:t>
            </a:r>
            <a:r>
              <a:rPr sz="2000" spc="-15" dirty="0">
                <a:solidFill>
                  <a:srgbClr val="F9A61A"/>
                </a:solidFill>
              </a:rPr>
              <a:t> </a:t>
            </a:r>
            <a:r>
              <a:rPr sz="2000" dirty="0">
                <a:solidFill>
                  <a:srgbClr val="F9A61A"/>
                </a:solidFill>
              </a:rPr>
              <a:t>utilize</a:t>
            </a:r>
            <a:r>
              <a:rPr sz="2000" spc="-25" dirty="0">
                <a:solidFill>
                  <a:srgbClr val="F9A61A"/>
                </a:solidFill>
              </a:rPr>
              <a:t> </a:t>
            </a:r>
            <a:r>
              <a:rPr sz="2000" dirty="0">
                <a:solidFill>
                  <a:srgbClr val="F9A61A"/>
                </a:solidFill>
              </a:rPr>
              <a:t>sales</a:t>
            </a:r>
            <a:r>
              <a:rPr sz="2000" spc="-55" dirty="0">
                <a:solidFill>
                  <a:srgbClr val="F9A61A"/>
                </a:solidFill>
              </a:rPr>
              <a:t> </a:t>
            </a:r>
            <a:r>
              <a:rPr sz="2000" dirty="0">
                <a:solidFill>
                  <a:srgbClr val="F9A61A"/>
                </a:solidFill>
              </a:rPr>
              <a:t>from</a:t>
            </a:r>
            <a:r>
              <a:rPr sz="2000" spc="-40" dirty="0">
                <a:solidFill>
                  <a:srgbClr val="F9A61A"/>
                </a:solidFill>
              </a:rPr>
              <a:t> </a:t>
            </a:r>
            <a:r>
              <a:rPr sz="2000" spc="-10" dirty="0">
                <a:solidFill>
                  <a:srgbClr val="F9A61A"/>
                </a:solidFill>
              </a:rPr>
              <a:t>202</a:t>
            </a:r>
            <a:r>
              <a:rPr lang="en-US" sz="2000" spc="-10" dirty="0">
                <a:solidFill>
                  <a:srgbClr val="F9A61A"/>
                </a:solidFill>
              </a:rPr>
              <a:t>3</a:t>
            </a:r>
            <a:r>
              <a:rPr sz="2000" spc="-10" dirty="0">
                <a:solidFill>
                  <a:srgbClr val="F9A61A"/>
                </a:solidFill>
              </a:rPr>
              <a:t>.</a:t>
            </a:r>
            <a:endParaRPr sz="2000" dirty="0"/>
          </a:p>
          <a:p>
            <a:pPr algn="ctr">
              <a:lnSpc>
                <a:spcPct val="100000"/>
              </a:lnSpc>
              <a:spcBef>
                <a:spcPts val="5"/>
              </a:spcBef>
              <a:tabLst>
                <a:tab pos="7068184" algn="l"/>
              </a:tabLst>
            </a:pPr>
            <a:r>
              <a:rPr sz="2000" dirty="0">
                <a:solidFill>
                  <a:srgbClr val="F9A61A"/>
                </a:solidFill>
              </a:rPr>
              <a:t>The</a:t>
            </a:r>
            <a:r>
              <a:rPr sz="2000" spc="-60" dirty="0">
                <a:solidFill>
                  <a:srgbClr val="F9A61A"/>
                </a:solidFill>
              </a:rPr>
              <a:t> </a:t>
            </a:r>
            <a:r>
              <a:rPr sz="2000" dirty="0">
                <a:solidFill>
                  <a:srgbClr val="F9A61A"/>
                </a:solidFill>
              </a:rPr>
              <a:t>Department</a:t>
            </a:r>
            <a:r>
              <a:rPr sz="2000" spc="-45" dirty="0">
                <a:solidFill>
                  <a:srgbClr val="F9A61A"/>
                </a:solidFill>
              </a:rPr>
              <a:t> </a:t>
            </a:r>
            <a:r>
              <a:rPr sz="2000" dirty="0">
                <a:solidFill>
                  <a:srgbClr val="F9A61A"/>
                </a:solidFill>
              </a:rPr>
              <a:t>of</a:t>
            </a:r>
            <a:r>
              <a:rPr sz="2000" spc="-40" dirty="0">
                <a:solidFill>
                  <a:srgbClr val="F9A61A"/>
                </a:solidFill>
              </a:rPr>
              <a:t> </a:t>
            </a:r>
            <a:r>
              <a:rPr sz="2000" dirty="0">
                <a:solidFill>
                  <a:srgbClr val="F9A61A"/>
                </a:solidFill>
              </a:rPr>
              <a:t>Revenue</a:t>
            </a:r>
            <a:r>
              <a:rPr sz="2000" spc="-70" dirty="0">
                <a:solidFill>
                  <a:srgbClr val="F9A61A"/>
                </a:solidFill>
              </a:rPr>
              <a:t> </a:t>
            </a:r>
            <a:r>
              <a:rPr sz="2000" dirty="0">
                <a:solidFill>
                  <a:srgbClr val="F9A61A"/>
                </a:solidFill>
              </a:rPr>
              <a:t>reviews</a:t>
            </a:r>
            <a:r>
              <a:rPr sz="2000" spc="-35" dirty="0">
                <a:solidFill>
                  <a:srgbClr val="F9A61A"/>
                </a:solidFill>
              </a:rPr>
              <a:t> </a:t>
            </a:r>
            <a:r>
              <a:rPr sz="2000" dirty="0">
                <a:solidFill>
                  <a:srgbClr val="F9A61A"/>
                </a:solidFill>
              </a:rPr>
              <a:t>and</a:t>
            </a:r>
            <a:r>
              <a:rPr sz="2000" spc="-50" dirty="0">
                <a:solidFill>
                  <a:srgbClr val="F9A61A"/>
                </a:solidFill>
              </a:rPr>
              <a:t> </a:t>
            </a:r>
            <a:r>
              <a:rPr sz="2000" dirty="0">
                <a:solidFill>
                  <a:srgbClr val="F9A61A"/>
                </a:solidFill>
              </a:rPr>
              <a:t>approves</a:t>
            </a:r>
            <a:r>
              <a:rPr sz="2000" spc="-70" dirty="0">
                <a:solidFill>
                  <a:srgbClr val="F9A61A"/>
                </a:solidFill>
              </a:rPr>
              <a:t> </a:t>
            </a:r>
            <a:r>
              <a:rPr sz="2000" dirty="0">
                <a:solidFill>
                  <a:srgbClr val="F9A61A"/>
                </a:solidFill>
              </a:rPr>
              <a:t>our</a:t>
            </a:r>
            <a:r>
              <a:rPr sz="2000" spc="-35" dirty="0">
                <a:solidFill>
                  <a:srgbClr val="F9A61A"/>
                </a:solidFill>
              </a:rPr>
              <a:t> </a:t>
            </a:r>
            <a:r>
              <a:rPr sz="2000" spc="-10" dirty="0">
                <a:solidFill>
                  <a:srgbClr val="F9A61A"/>
                </a:solidFill>
              </a:rPr>
              <a:t>values</a:t>
            </a:r>
            <a:r>
              <a:rPr lang="en-US" sz="2000" spc="-10" dirty="0">
                <a:solidFill>
                  <a:srgbClr val="F9A61A"/>
                </a:solidFill>
              </a:rPr>
              <a:t> </a:t>
            </a:r>
            <a:r>
              <a:rPr sz="2000" spc="-10" dirty="0">
                <a:solidFill>
                  <a:srgbClr val="F9A61A"/>
                </a:solidFill>
              </a:rPr>
              <a:t>annually.</a:t>
            </a:r>
            <a:endParaRPr sz="2000" dirty="0"/>
          </a:p>
        </p:txBody>
      </p:sp>
      <p:sp>
        <p:nvSpPr>
          <p:cNvPr id="3" name="object 3"/>
          <p:cNvSpPr txBox="1"/>
          <p:nvPr/>
        </p:nvSpPr>
        <p:spPr>
          <a:xfrm>
            <a:off x="3512742" y="1765356"/>
            <a:ext cx="49295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Tahoma"/>
                <a:cs typeface="Tahoma"/>
              </a:rPr>
              <a:t>AVERAGE</a:t>
            </a:r>
            <a:r>
              <a:rPr sz="1800" spc="-65" dirty="0">
                <a:solidFill>
                  <a:srgbClr val="FFFFFF"/>
                </a:solidFill>
                <a:latin typeface="Tahoma"/>
                <a:cs typeface="Tahoma"/>
              </a:rPr>
              <a:t> </a:t>
            </a:r>
            <a:r>
              <a:rPr sz="1800" dirty="0">
                <a:solidFill>
                  <a:srgbClr val="FFFFFF"/>
                </a:solidFill>
                <a:latin typeface="Tahoma"/>
                <a:cs typeface="Tahoma"/>
              </a:rPr>
              <a:t>VALUE</a:t>
            </a:r>
            <a:r>
              <a:rPr sz="1800" spc="-65" dirty="0">
                <a:solidFill>
                  <a:srgbClr val="FFFFFF"/>
                </a:solidFill>
                <a:latin typeface="Tahoma"/>
                <a:cs typeface="Tahoma"/>
              </a:rPr>
              <a:t> </a:t>
            </a:r>
            <a:r>
              <a:rPr sz="1800" dirty="0">
                <a:solidFill>
                  <a:srgbClr val="FFFFFF"/>
                </a:solidFill>
                <a:latin typeface="Tahoma"/>
                <a:cs typeface="Tahoma"/>
              </a:rPr>
              <a:t>FOR</a:t>
            </a:r>
            <a:r>
              <a:rPr sz="1800" spc="-50" dirty="0">
                <a:solidFill>
                  <a:srgbClr val="FFFFFF"/>
                </a:solidFill>
                <a:latin typeface="Tahoma"/>
                <a:cs typeface="Tahoma"/>
              </a:rPr>
              <a:t> </a:t>
            </a:r>
            <a:r>
              <a:rPr sz="1800" spc="-10" dirty="0">
                <a:solidFill>
                  <a:srgbClr val="FFFFFF"/>
                </a:solidFill>
                <a:latin typeface="Tahoma"/>
                <a:cs typeface="Tahoma"/>
              </a:rPr>
              <a:t>INFORMATION</a:t>
            </a:r>
            <a:r>
              <a:rPr sz="1800" spc="-60" dirty="0">
                <a:solidFill>
                  <a:srgbClr val="FFFFFF"/>
                </a:solidFill>
                <a:latin typeface="Tahoma"/>
                <a:cs typeface="Tahoma"/>
              </a:rPr>
              <a:t> </a:t>
            </a:r>
            <a:r>
              <a:rPr sz="1800" spc="-10" dirty="0">
                <a:solidFill>
                  <a:srgbClr val="FFFFFF"/>
                </a:solidFill>
                <a:latin typeface="Tahoma"/>
                <a:cs typeface="Tahoma"/>
              </a:rPr>
              <a:t>PURPOSES</a:t>
            </a:r>
            <a:endParaRPr sz="1800">
              <a:latin typeface="Tahoma"/>
              <a:cs typeface="Tahoma"/>
            </a:endParaRPr>
          </a:p>
        </p:txBody>
      </p:sp>
      <p:pic>
        <p:nvPicPr>
          <p:cNvPr id="4" name="object 4"/>
          <p:cNvPicPr/>
          <p:nvPr/>
        </p:nvPicPr>
        <p:blipFill>
          <a:blip r:embed="rId2" cstate="print"/>
          <a:stretch>
            <a:fillRect/>
          </a:stretch>
        </p:blipFill>
        <p:spPr>
          <a:xfrm>
            <a:off x="11024616" y="5620511"/>
            <a:ext cx="880871" cy="882395"/>
          </a:xfrm>
          <a:prstGeom prst="rect">
            <a:avLst/>
          </a:prstGeom>
        </p:spPr>
      </p:pic>
      <p:graphicFrame>
        <p:nvGraphicFramePr>
          <p:cNvPr id="5" name="object 5"/>
          <p:cNvGraphicFramePr>
            <a:graphicFrameLocks noGrp="1"/>
          </p:cNvGraphicFramePr>
          <p:nvPr>
            <p:extLst>
              <p:ext uri="{D42A27DB-BD31-4B8C-83A1-F6EECF244321}">
                <p14:modId xmlns:p14="http://schemas.microsoft.com/office/powerpoint/2010/main" val="877004966"/>
              </p:ext>
            </p:extLst>
          </p:nvPr>
        </p:nvGraphicFramePr>
        <p:xfrm>
          <a:off x="838200" y="2209799"/>
          <a:ext cx="9665432" cy="3696489"/>
        </p:xfrm>
        <a:graphic>
          <a:graphicData uri="http://schemas.openxmlformats.org/drawingml/2006/table">
            <a:tbl>
              <a:tblPr firstRow="1" bandRow="1">
                <a:tableStyleId>{2D5ABB26-0587-4C30-8999-92F81FD0307C}</a:tableStyleId>
              </a:tblPr>
              <a:tblGrid>
                <a:gridCol w="1887959">
                  <a:extLst>
                    <a:ext uri="{9D8B030D-6E8A-4147-A177-3AD203B41FA5}">
                      <a16:colId xmlns:a16="http://schemas.microsoft.com/office/drawing/2014/main" val="20000"/>
                    </a:ext>
                  </a:extLst>
                </a:gridCol>
                <a:gridCol w="1612605">
                  <a:extLst>
                    <a:ext uri="{9D8B030D-6E8A-4147-A177-3AD203B41FA5}">
                      <a16:colId xmlns:a16="http://schemas.microsoft.com/office/drawing/2014/main" val="20001"/>
                    </a:ext>
                  </a:extLst>
                </a:gridCol>
                <a:gridCol w="1496599">
                  <a:extLst>
                    <a:ext uri="{9D8B030D-6E8A-4147-A177-3AD203B41FA5}">
                      <a16:colId xmlns:a16="http://schemas.microsoft.com/office/drawing/2014/main" val="20002"/>
                    </a:ext>
                  </a:extLst>
                </a:gridCol>
                <a:gridCol w="1612605">
                  <a:extLst>
                    <a:ext uri="{9D8B030D-6E8A-4147-A177-3AD203B41FA5}">
                      <a16:colId xmlns:a16="http://schemas.microsoft.com/office/drawing/2014/main" val="20003"/>
                    </a:ext>
                  </a:extLst>
                </a:gridCol>
                <a:gridCol w="1443059">
                  <a:extLst>
                    <a:ext uri="{9D8B030D-6E8A-4147-A177-3AD203B41FA5}">
                      <a16:colId xmlns:a16="http://schemas.microsoft.com/office/drawing/2014/main" val="20004"/>
                    </a:ext>
                  </a:extLst>
                </a:gridCol>
                <a:gridCol w="1612605">
                  <a:extLst>
                    <a:ext uri="{9D8B030D-6E8A-4147-A177-3AD203B41FA5}">
                      <a16:colId xmlns:a16="http://schemas.microsoft.com/office/drawing/2014/main" val="20005"/>
                    </a:ext>
                  </a:extLst>
                </a:gridCol>
              </a:tblGrid>
              <a:tr h="410721">
                <a:tc>
                  <a:txBody>
                    <a:bodyPr/>
                    <a:lstStyle/>
                    <a:p>
                      <a:pPr>
                        <a:lnSpc>
                          <a:spcPct val="100000"/>
                        </a:lnSpc>
                      </a:pPr>
                      <a:endParaRPr sz="19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2355"/>
                        </a:lnSpc>
                        <a:spcBef>
                          <a:spcPts val="795"/>
                        </a:spcBef>
                      </a:pP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10" dirty="0">
                          <a:latin typeface="Times New Roman"/>
                          <a:cs typeface="Times New Roman"/>
                        </a:rPr>
                        <a:t>Parcels</a:t>
                      </a:r>
                      <a:endParaRPr sz="2000">
                        <a:latin typeface="Times New Roman"/>
                        <a:cs typeface="Times New Roman"/>
                      </a:endParaRPr>
                    </a:p>
                  </a:txBody>
                  <a:tcPr marL="0" marR="0" marT="10096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BF5"/>
                    </a:solidFill>
                  </a:tcPr>
                </a:tc>
                <a:tc>
                  <a:txBody>
                    <a:bodyPr/>
                    <a:lstStyle/>
                    <a:p>
                      <a:pPr marR="635" algn="r">
                        <a:lnSpc>
                          <a:spcPts val="2355"/>
                        </a:lnSpc>
                        <a:spcBef>
                          <a:spcPts val="795"/>
                        </a:spcBef>
                      </a:pPr>
                      <a:r>
                        <a:rPr sz="2000" dirty="0">
                          <a:latin typeface="Times New Roman"/>
                          <a:cs typeface="Times New Roman"/>
                        </a:rPr>
                        <a:t>FY2</a:t>
                      </a:r>
                      <a:r>
                        <a:rPr lang="en-US" sz="2000" dirty="0">
                          <a:latin typeface="Times New Roman"/>
                          <a:cs typeface="Times New Roman"/>
                        </a:rPr>
                        <a:t>5 </a:t>
                      </a:r>
                      <a:r>
                        <a:rPr sz="2000" spc="-10" dirty="0">
                          <a:latin typeface="Times New Roman"/>
                          <a:cs typeface="Times New Roman"/>
                        </a:rPr>
                        <a:t>Value</a:t>
                      </a:r>
                      <a:endParaRPr sz="2000" dirty="0">
                        <a:latin typeface="Times New Roman"/>
                        <a:cs typeface="Times New Roman"/>
                      </a:endParaRPr>
                    </a:p>
                  </a:txBody>
                  <a:tcPr marL="0" marR="0" marT="10096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BF5"/>
                    </a:solidFill>
                  </a:tcPr>
                </a:tc>
                <a:tc>
                  <a:txBody>
                    <a:bodyPr/>
                    <a:lstStyle/>
                    <a:p>
                      <a:pPr algn="r">
                        <a:lnSpc>
                          <a:spcPts val="2355"/>
                        </a:lnSpc>
                        <a:spcBef>
                          <a:spcPts val="795"/>
                        </a:spcBef>
                      </a:pPr>
                      <a:r>
                        <a:rPr sz="2000" dirty="0">
                          <a:latin typeface="Times New Roman"/>
                          <a:cs typeface="Times New Roman"/>
                        </a:rPr>
                        <a:t>FY</a:t>
                      </a:r>
                      <a:r>
                        <a:rPr lang="en-US" sz="2000" dirty="0">
                          <a:latin typeface="Times New Roman"/>
                          <a:cs typeface="Times New Roman"/>
                        </a:rPr>
                        <a:t>24 </a:t>
                      </a:r>
                      <a:r>
                        <a:rPr sz="2000" spc="-10" dirty="0">
                          <a:latin typeface="Times New Roman"/>
                          <a:cs typeface="Times New Roman"/>
                        </a:rPr>
                        <a:t>Value</a:t>
                      </a:r>
                      <a:endParaRPr sz="2000" dirty="0">
                        <a:latin typeface="Times New Roman"/>
                        <a:cs typeface="Times New Roman"/>
                      </a:endParaRPr>
                    </a:p>
                  </a:txBody>
                  <a:tcPr marL="0" marR="0" marT="10096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BF5"/>
                    </a:solidFill>
                  </a:tcPr>
                </a:tc>
                <a:tc>
                  <a:txBody>
                    <a:bodyPr/>
                    <a:lstStyle/>
                    <a:p>
                      <a:pPr marR="1905" algn="r">
                        <a:lnSpc>
                          <a:spcPts val="2355"/>
                        </a:lnSpc>
                        <a:spcBef>
                          <a:spcPts val="795"/>
                        </a:spcBef>
                      </a:pPr>
                      <a:r>
                        <a:rPr sz="2000" dirty="0">
                          <a:latin typeface="Times New Roman"/>
                          <a:cs typeface="Times New Roman"/>
                        </a:rPr>
                        <a:t>%</a:t>
                      </a:r>
                      <a:r>
                        <a:rPr sz="2000" spc="-10" dirty="0">
                          <a:latin typeface="Times New Roman"/>
                          <a:cs typeface="Times New Roman"/>
                        </a:rPr>
                        <a:t> Change</a:t>
                      </a:r>
                      <a:endParaRPr sz="2000">
                        <a:latin typeface="Times New Roman"/>
                        <a:cs typeface="Times New Roman"/>
                      </a:endParaRPr>
                    </a:p>
                  </a:txBody>
                  <a:tcPr marL="0" marR="0" marT="10096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BF5"/>
                    </a:solidFill>
                  </a:tcPr>
                </a:tc>
                <a:tc>
                  <a:txBody>
                    <a:bodyPr/>
                    <a:lstStyle/>
                    <a:p>
                      <a:pPr marR="1270" algn="r">
                        <a:lnSpc>
                          <a:spcPts val="2355"/>
                        </a:lnSpc>
                        <a:spcBef>
                          <a:spcPts val="795"/>
                        </a:spcBef>
                      </a:pPr>
                      <a:r>
                        <a:rPr sz="2000" dirty="0">
                          <a:latin typeface="Times New Roman"/>
                          <a:cs typeface="Times New Roman"/>
                        </a:rPr>
                        <a:t>$</a:t>
                      </a:r>
                      <a:r>
                        <a:rPr sz="2000" spc="-5" dirty="0">
                          <a:latin typeface="Times New Roman"/>
                          <a:cs typeface="Times New Roman"/>
                        </a:rPr>
                        <a:t> </a:t>
                      </a:r>
                      <a:r>
                        <a:rPr sz="2000" spc="-10" dirty="0">
                          <a:latin typeface="Times New Roman"/>
                          <a:cs typeface="Times New Roman"/>
                        </a:rPr>
                        <a:t>Difference</a:t>
                      </a:r>
                      <a:endParaRPr sz="2000">
                        <a:latin typeface="Times New Roman"/>
                        <a:cs typeface="Times New Roman"/>
                      </a:endParaRPr>
                    </a:p>
                  </a:txBody>
                  <a:tcPr marL="0" marR="0" marT="10096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0"/>
                  </a:ext>
                </a:extLst>
              </a:tr>
              <a:tr h="410721">
                <a:tc>
                  <a:txBody>
                    <a:bodyPr/>
                    <a:lstStyle/>
                    <a:p>
                      <a:pPr marL="8890">
                        <a:lnSpc>
                          <a:spcPts val="2355"/>
                        </a:lnSpc>
                        <a:spcBef>
                          <a:spcPts val="795"/>
                        </a:spcBef>
                      </a:pPr>
                      <a:r>
                        <a:rPr sz="2000" dirty="0">
                          <a:latin typeface="Times New Roman"/>
                          <a:cs typeface="Times New Roman"/>
                        </a:rPr>
                        <a:t>Single</a:t>
                      </a:r>
                      <a:r>
                        <a:rPr sz="2000" spc="-15" dirty="0">
                          <a:latin typeface="Times New Roman"/>
                          <a:cs typeface="Times New Roman"/>
                        </a:rPr>
                        <a:t> </a:t>
                      </a:r>
                      <a:r>
                        <a:rPr sz="2000" spc="-10" dirty="0">
                          <a:latin typeface="Times New Roman"/>
                          <a:cs typeface="Times New Roman"/>
                        </a:rPr>
                        <a:t>Family</a:t>
                      </a:r>
                      <a:endParaRPr sz="2000">
                        <a:latin typeface="Times New Roman"/>
                        <a:cs typeface="Times New Roman"/>
                      </a:endParaRPr>
                    </a:p>
                  </a:txBody>
                  <a:tcPr marL="0" marR="0" marT="10096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dirty="0">
                          <a:effectLst/>
                          <a:latin typeface="Times New Roman" panose="02020603050405020304" pitchFamily="18" charset="0"/>
                          <a:ea typeface="Tahoma" panose="020B0604030504040204" pitchFamily="34" charset="0"/>
                          <a:cs typeface="Tahoma" panose="020B0604030504040204" pitchFamily="34" charset="0"/>
                        </a:rPr>
                        <a:t>3531</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dirty="0">
                          <a:effectLst/>
                          <a:latin typeface="Times New Roman" panose="02020603050405020304" pitchFamily="18" charset="0"/>
                          <a:ea typeface="Tahoma" panose="020B0604030504040204" pitchFamily="34" charset="0"/>
                          <a:cs typeface="Tahoma" panose="020B0604030504040204" pitchFamily="34" charset="0"/>
                        </a:rPr>
                        <a:t>626,318</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582,514</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7.52%</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43,804</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1"/>
                  </a:ext>
                </a:extLst>
              </a:tr>
              <a:tr h="410721">
                <a:tc>
                  <a:txBody>
                    <a:bodyPr/>
                    <a:lstStyle/>
                    <a:p>
                      <a:pPr marL="9525">
                        <a:lnSpc>
                          <a:spcPts val="2355"/>
                        </a:lnSpc>
                        <a:spcBef>
                          <a:spcPts val="795"/>
                        </a:spcBef>
                      </a:pPr>
                      <a:r>
                        <a:rPr sz="2000" spc="-10" dirty="0">
                          <a:latin typeface="Times New Roman"/>
                          <a:cs typeface="Times New Roman"/>
                        </a:rPr>
                        <a:t>Condo</a:t>
                      </a:r>
                      <a:endParaRPr sz="2000">
                        <a:latin typeface="Times New Roman"/>
                        <a:cs typeface="Times New Roman"/>
                      </a:endParaRPr>
                    </a:p>
                  </a:txBody>
                  <a:tcPr marL="0" marR="0" marT="10096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1728</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dirty="0">
                          <a:effectLst/>
                          <a:latin typeface="Times New Roman" panose="02020603050405020304" pitchFamily="18" charset="0"/>
                          <a:ea typeface="Tahoma" panose="020B0604030504040204" pitchFamily="34" charset="0"/>
                          <a:cs typeface="Tahoma" panose="020B0604030504040204" pitchFamily="34" charset="0"/>
                        </a:rPr>
                        <a:t>403,142</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dirty="0">
                          <a:effectLst/>
                          <a:latin typeface="Times New Roman" panose="02020603050405020304" pitchFamily="18" charset="0"/>
                          <a:ea typeface="Tahoma" panose="020B0604030504040204" pitchFamily="34" charset="0"/>
                          <a:cs typeface="Tahoma" panose="020B0604030504040204" pitchFamily="34" charset="0"/>
                        </a:rPr>
                        <a:t>367,269</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9.77%</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35,873</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410721">
                <a:tc>
                  <a:txBody>
                    <a:bodyPr/>
                    <a:lstStyle/>
                    <a:p>
                      <a:pPr marL="9525">
                        <a:lnSpc>
                          <a:spcPts val="2355"/>
                        </a:lnSpc>
                        <a:spcBef>
                          <a:spcPts val="795"/>
                        </a:spcBef>
                      </a:pPr>
                      <a:r>
                        <a:rPr sz="2000" spc="-35" dirty="0">
                          <a:latin typeface="Times New Roman"/>
                          <a:cs typeface="Times New Roman"/>
                        </a:rPr>
                        <a:t>Two</a:t>
                      </a:r>
                      <a:r>
                        <a:rPr sz="2000" spc="-75" dirty="0">
                          <a:latin typeface="Times New Roman"/>
                          <a:cs typeface="Times New Roman"/>
                        </a:rPr>
                        <a:t> </a:t>
                      </a:r>
                      <a:r>
                        <a:rPr sz="2000" spc="-10" dirty="0">
                          <a:latin typeface="Times New Roman"/>
                          <a:cs typeface="Times New Roman"/>
                        </a:rPr>
                        <a:t>Family</a:t>
                      </a:r>
                      <a:endParaRPr sz="2000">
                        <a:latin typeface="Times New Roman"/>
                        <a:cs typeface="Times New Roman"/>
                      </a:endParaRPr>
                    </a:p>
                  </a:txBody>
                  <a:tcPr marL="0" marR="0" marT="10096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314</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582,176</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dirty="0">
                          <a:effectLst/>
                          <a:latin typeface="Times New Roman" panose="02020603050405020304" pitchFamily="18" charset="0"/>
                          <a:ea typeface="Tahoma" panose="020B0604030504040204" pitchFamily="34" charset="0"/>
                          <a:cs typeface="Tahoma" panose="020B0604030504040204" pitchFamily="34" charset="0"/>
                        </a:rPr>
                        <a:t>557,085</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4.50%</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25,091</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3"/>
                  </a:ext>
                </a:extLst>
              </a:tr>
              <a:tr h="410721">
                <a:tc>
                  <a:txBody>
                    <a:bodyPr/>
                    <a:lstStyle/>
                    <a:p>
                      <a:pPr marL="9525">
                        <a:lnSpc>
                          <a:spcPts val="2355"/>
                        </a:lnSpc>
                        <a:spcBef>
                          <a:spcPts val="795"/>
                        </a:spcBef>
                      </a:pPr>
                      <a:r>
                        <a:rPr sz="2000" dirty="0">
                          <a:latin typeface="Times New Roman"/>
                          <a:cs typeface="Times New Roman"/>
                        </a:rPr>
                        <a:t>Three</a:t>
                      </a:r>
                      <a:r>
                        <a:rPr sz="2000" spc="-45" dirty="0">
                          <a:latin typeface="Times New Roman"/>
                          <a:cs typeface="Times New Roman"/>
                        </a:rPr>
                        <a:t> </a:t>
                      </a:r>
                      <a:r>
                        <a:rPr sz="2000" spc="-10" dirty="0">
                          <a:latin typeface="Times New Roman"/>
                          <a:cs typeface="Times New Roman"/>
                        </a:rPr>
                        <a:t>Family</a:t>
                      </a:r>
                      <a:endParaRPr sz="2000">
                        <a:latin typeface="Times New Roman"/>
                        <a:cs typeface="Times New Roman"/>
                      </a:endParaRPr>
                    </a:p>
                  </a:txBody>
                  <a:tcPr marL="0" marR="0" marT="10096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66</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698,959</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dirty="0">
                          <a:effectLst/>
                          <a:latin typeface="Times New Roman" panose="02020603050405020304" pitchFamily="18" charset="0"/>
                          <a:ea typeface="Tahoma" panose="020B0604030504040204" pitchFamily="34" charset="0"/>
                          <a:cs typeface="Tahoma" panose="020B0604030504040204" pitchFamily="34" charset="0"/>
                        </a:rPr>
                        <a:t>686,170</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1.86%</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12,789</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410721">
                <a:tc>
                  <a:txBody>
                    <a:bodyPr/>
                    <a:lstStyle/>
                    <a:p>
                      <a:pPr marL="9525">
                        <a:lnSpc>
                          <a:spcPts val="2355"/>
                        </a:lnSpc>
                        <a:spcBef>
                          <a:spcPts val="795"/>
                        </a:spcBef>
                      </a:pPr>
                      <a:r>
                        <a:rPr sz="2000" spc="-10" dirty="0">
                          <a:latin typeface="Times New Roman"/>
                          <a:cs typeface="Times New Roman"/>
                        </a:rPr>
                        <a:t>Apartment</a:t>
                      </a:r>
                      <a:endParaRPr sz="2000">
                        <a:latin typeface="Times New Roman"/>
                        <a:cs typeface="Times New Roman"/>
                      </a:endParaRPr>
                    </a:p>
                  </a:txBody>
                  <a:tcPr marL="0" marR="0" marT="10096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59</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3,232,313</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r">
                        <a:spcBef>
                          <a:spcPts val="0"/>
                        </a:spcBef>
                        <a:spcAft>
                          <a:spcPts val="0"/>
                        </a:spcAft>
                      </a:pPr>
                      <a:r>
                        <a:rPr lang="en-US" sz="1400" b="1" dirty="0">
                          <a:effectLst/>
                          <a:latin typeface="Times New Roman" panose="02020603050405020304" pitchFamily="18" charset="0"/>
                          <a:ea typeface="Tahoma" panose="020B0604030504040204" pitchFamily="34" charset="0"/>
                          <a:cs typeface="Tahoma" panose="020B0604030504040204" pitchFamily="34" charset="0"/>
                        </a:rPr>
                        <a:t>3,181,159</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1.61%</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r">
                        <a:spcBef>
                          <a:spcPts val="0"/>
                        </a:spcBef>
                        <a:spcAft>
                          <a:spcPts val="0"/>
                        </a:spcAft>
                      </a:pPr>
                      <a:r>
                        <a:rPr lang="en-US" sz="1400" b="1" dirty="0">
                          <a:effectLst/>
                          <a:latin typeface="Times New Roman" panose="02020603050405020304" pitchFamily="18" charset="0"/>
                          <a:ea typeface="Tahoma" panose="020B0604030504040204" pitchFamily="34" charset="0"/>
                          <a:cs typeface="Tahoma" panose="020B0604030504040204" pitchFamily="34" charset="0"/>
                        </a:rPr>
                        <a:t>51,154</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5"/>
                  </a:ext>
                </a:extLst>
              </a:tr>
              <a:tr h="410721">
                <a:tc>
                  <a:txBody>
                    <a:bodyPr/>
                    <a:lstStyle/>
                    <a:p>
                      <a:pPr marL="9525">
                        <a:lnSpc>
                          <a:spcPts val="2355"/>
                        </a:lnSpc>
                        <a:spcBef>
                          <a:spcPts val="795"/>
                        </a:spcBef>
                      </a:pPr>
                      <a:r>
                        <a:rPr sz="2000" spc="-10" dirty="0">
                          <a:latin typeface="Times New Roman"/>
                          <a:cs typeface="Times New Roman"/>
                        </a:rPr>
                        <a:t>Commercial</a:t>
                      </a:r>
                      <a:endParaRPr sz="2000">
                        <a:latin typeface="Times New Roman"/>
                        <a:cs typeface="Times New Roman"/>
                      </a:endParaRPr>
                    </a:p>
                  </a:txBody>
                  <a:tcPr marL="0" marR="0" marT="10096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dirty="0">
                          <a:effectLst/>
                          <a:latin typeface="Times New Roman" panose="02020603050405020304" pitchFamily="18" charset="0"/>
                          <a:ea typeface="Tahoma" panose="020B0604030504040204" pitchFamily="34" charset="0"/>
                          <a:cs typeface="Tahoma" panose="020B0604030504040204" pitchFamily="34" charset="0"/>
                        </a:rPr>
                        <a:t>218</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824,323</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dirty="0">
                          <a:effectLst/>
                          <a:latin typeface="Times New Roman" panose="02020603050405020304" pitchFamily="18" charset="0"/>
                          <a:ea typeface="Tahoma" panose="020B0604030504040204" pitchFamily="34" charset="0"/>
                          <a:cs typeface="Tahoma" panose="020B0604030504040204" pitchFamily="34" charset="0"/>
                        </a:rPr>
                        <a:t>818,796</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dirty="0">
                          <a:effectLst/>
                          <a:latin typeface="Times New Roman" panose="02020603050405020304" pitchFamily="18" charset="0"/>
                          <a:ea typeface="Tahoma" panose="020B0604030504040204" pitchFamily="34" charset="0"/>
                          <a:cs typeface="Tahoma" panose="020B0604030504040204" pitchFamily="34" charset="0"/>
                        </a:rPr>
                        <a:t>0.68%</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5,527</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BF5"/>
                    </a:solidFill>
                  </a:tcPr>
                </a:tc>
                <a:extLst>
                  <a:ext uri="{0D108BD9-81ED-4DB2-BD59-A6C34878D82A}">
                    <a16:rowId xmlns:a16="http://schemas.microsoft.com/office/drawing/2014/main" val="10006"/>
                  </a:ext>
                </a:extLst>
              </a:tr>
              <a:tr h="410721">
                <a:tc>
                  <a:txBody>
                    <a:bodyPr/>
                    <a:lstStyle/>
                    <a:p>
                      <a:pPr marL="9525">
                        <a:lnSpc>
                          <a:spcPts val="2355"/>
                        </a:lnSpc>
                        <a:spcBef>
                          <a:spcPts val="795"/>
                        </a:spcBef>
                      </a:pPr>
                      <a:r>
                        <a:rPr sz="2000" spc="-10" dirty="0">
                          <a:latin typeface="Times New Roman"/>
                          <a:cs typeface="Times New Roman"/>
                        </a:rPr>
                        <a:t>Industrial</a:t>
                      </a:r>
                      <a:endParaRPr sz="2000">
                        <a:latin typeface="Times New Roman"/>
                        <a:cs typeface="Times New Roman"/>
                      </a:endParaRPr>
                    </a:p>
                  </a:txBody>
                  <a:tcPr marL="0" marR="0" marT="10096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84</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1,574,009</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1,457,196</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8.02%</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111,813</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7"/>
                  </a:ext>
                </a:extLst>
              </a:tr>
              <a:tr h="410721">
                <a:tc>
                  <a:txBody>
                    <a:bodyPr/>
                    <a:lstStyle/>
                    <a:p>
                      <a:pPr marL="9525">
                        <a:lnSpc>
                          <a:spcPts val="2355"/>
                        </a:lnSpc>
                        <a:spcBef>
                          <a:spcPts val="795"/>
                        </a:spcBef>
                      </a:pPr>
                      <a:r>
                        <a:rPr sz="2000" dirty="0">
                          <a:latin typeface="Times New Roman"/>
                          <a:cs typeface="Times New Roman"/>
                        </a:rPr>
                        <a:t>Personal</a:t>
                      </a:r>
                      <a:r>
                        <a:rPr sz="2000" spc="-35" dirty="0">
                          <a:latin typeface="Times New Roman"/>
                          <a:cs typeface="Times New Roman"/>
                        </a:rPr>
                        <a:t> </a:t>
                      </a:r>
                      <a:r>
                        <a:rPr sz="2000" spc="-10" dirty="0">
                          <a:latin typeface="Times New Roman"/>
                          <a:cs typeface="Times New Roman"/>
                        </a:rPr>
                        <a:t>Property</a:t>
                      </a:r>
                      <a:endParaRPr sz="2000">
                        <a:latin typeface="Times New Roman"/>
                        <a:cs typeface="Times New Roman"/>
                      </a:endParaRPr>
                    </a:p>
                  </a:txBody>
                  <a:tcPr marL="0" marR="0" marT="10096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217</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488,865</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a:effectLst/>
                          <a:latin typeface="Times New Roman" panose="02020603050405020304" pitchFamily="18" charset="0"/>
                          <a:ea typeface="Tahoma" panose="020B0604030504040204" pitchFamily="34" charset="0"/>
                          <a:cs typeface="Tahoma" panose="020B0604030504040204" pitchFamily="34" charset="0"/>
                        </a:rPr>
                        <a:t>400,627</a:t>
                      </a:r>
                      <a:endParaRPr lang="en-US" sz="140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dirty="0">
                          <a:effectLst/>
                          <a:latin typeface="Times New Roman" panose="02020603050405020304" pitchFamily="18" charset="0"/>
                          <a:ea typeface="Tahoma" panose="020B0604030504040204" pitchFamily="34" charset="0"/>
                          <a:cs typeface="Tahoma" panose="020B0604030504040204" pitchFamily="34" charset="0"/>
                        </a:rPr>
                        <a:t>22.03%</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0" marR="0" algn="r">
                        <a:spcBef>
                          <a:spcPts val="0"/>
                        </a:spcBef>
                        <a:spcAft>
                          <a:spcPts val="0"/>
                        </a:spcAft>
                      </a:pPr>
                      <a:r>
                        <a:rPr lang="en-US" sz="1400" b="1" dirty="0">
                          <a:effectLst/>
                          <a:latin typeface="Times New Roman" panose="02020603050405020304" pitchFamily="18" charset="0"/>
                          <a:ea typeface="Tahoma" panose="020B0604030504040204" pitchFamily="34" charset="0"/>
                          <a:cs typeface="Tahoma" panose="020B0604030504040204" pitchFamily="34" charset="0"/>
                        </a:rPr>
                        <a:t>88,238</a:t>
                      </a:r>
                      <a:endParaRPr lang="en-US" sz="1400" dirty="0">
                        <a:effectLst/>
                        <a:latin typeface="Tahoma" panose="020B0604030504040204" pitchFamily="34" charset="0"/>
                        <a:ea typeface="Tahoma" panose="020B0604030504040204" pitchFamily="34" charset="0"/>
                        <a:cs typeface="Times New Roman" panose="02020603050405020304" pitchFamily="18" charset="0"/>
                      </a:endParaRP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24616" y="5620511"/>
            <a:ext cx="880871" cy="882395"/>
          </a:xfrm>
          <a:prstGeom prst="rect">
            <a:avLst/>
          </a:prstGeom>
        </p:spPr>
      </p:pic>
      <p:pic>
        <p:nvPicPr>
          <p:cNvPr id="3" name="object 3"/>
          <p:cNvPicPr/>
          <p:nvPr/>
        </p:nvPicPr>
        <p:blipFill>
          <a:blip r:embed="rId3" cstate="print"/>
          <a:stretch>
            <a:fillRect/>
          </a:stretch>
        </p:blipFill>
        <p:spPr>
          <a:xfrm>
            <a:off x="239268" y="556260"/>
            <a:ext cx="2996183" cy="2371343"/>
          </a:xfrm>
          <a:prstGeom prst="rect">
            <a:avLst/>
          </a:prstGeom>
        </p:spPr>
      </p:pic>
      <p:sp>
        <p:nvSpPr>
          <p:cNvPr id="4" name="object 4"/>
          <p:cNvSpPr txBox="1">
            <a:spLocks noGrp="1"/>
          </p:cNvSpPr>
          <p:nvPr>
            <p:ph type="title"/>
          </p:nvPr>
        </p:nvSpPr>
        <p:spPr>
          <a:xfrm>
            <a:off x="4659064" y="786900"/>
            <a:ext cx="6999536" cy="843821"/>
          </a:xfrm>
          <a:prstGeom prst="rect">
            <a:avLst/>
          </a:prstGeom>
        </p:spPr>
        <p:txBody>
          <a:bodyPr vert="horz" wrap="square" lIns="0" tIns="12700" rIns="0" bIns="0" rtlCol="0">
            <a:spAutoFit/>
          </a:bodyPr>
          <a:lstStyle/>
          <a:p>
            <a:pPr marR="43815" algn="ctr">
              <a:lnSpc>
                <a:spcPct val="100000"/>
              </a:lnSpc>
              <a:spcBef>
                <a:spcPts val="100"/>
              </a:spcBef>
            </a:pPr>
            <a:r>
              <a:rPr sz="1800" b="1" dirty="0">
                <a:solidFill>
                  <a:srgbClr val="FFFFFF"/>
                </a:solidFill>
                <a:latin typeface="Calibri"/>
                <a:cs typeface="Calibri"/>
              </a:rPr>
              <a:t>NEW</a:t>
            </a:r>
            <a:r>
              <a:rPr sz="1800" b="1" spc="-25" dirty="0">
                <a:solidFill>
                  <a:srgbClr val="FFFFFF"/>
                </a:solidFill>
                <a:latin typeface="Calibri"/>
                <a:cs typeface="Calibri"/>
              </a:rPr>
              <a:t> </a:t>
            </a:r>
            <a:r>
              <a:rPr sz="1800" b="1" spc="-10" dirty="0">
                <a:solidFill>
                  <a:srgbClr val="FFFFFF"/>
                </a:solidFill>
                <a:latin typeface="Calibri"/>
                <a:cs typeface="Calibri"/>
              </a:rPr>
              <a:t>GROWTH</a:t>
            </a:r>
            <a:endParaRPr sz="1800" dirty="0">
              <a:latin typeface="Calibri"/>
              <a:cs typeface="Calibri"/>
            </a:endParaRPr>
          </a:p>
          <a:p>
            <a:pPr marL="12700" marR="5080" algn="ctr">
              <a:lnSpc>
                <a:spcPct val="100000"/>
              </a:lnSpc>
            </a:pPr>
            <a:r>
              <a:rPr sz="1800" dirty="0">
                <a:solidFill>
                  <a:srgbClr val="FFFFFF"/>
                </a:solidFill>
                <a:latin typeface="Calibri"/>
                <a:cs typeface="Calibri"/>
              </a:rPr>
              <a:t>Additions</a:t>
            </a:r>
            <a:r>
              <a:rPr sz="1800" spc="-2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the</a:t>
            </a:r>
            <a:r>
              <a:rPr sz="1800" spc="-25" dirty="0">
                <a:solidFill>
                  <a:srgbClr val="FFFFFF"/>
                </a:solidFill>
                <a:latin typeface="Calibri"/>
                <a:cs typeface="Calibri"/>
              </a:rPr>
              <a:t> </a:t>
            </a:r>
            <a:r>
              <a:rPr sz="1800" dirty="0">
                <a:solidFill>
                  <a:srgbClr val="FFFFFF"/>
                </a:solidFill>
                <a:latin typeface="Calibri"/>
                <a:cs typeface="Calibri"/>
              </a:rPr>
              <a:t>tax</a:t>
            </a:r>
            <a:r>
              <a:rPr sz="1800" spc="-50" dirty="0">
                <a:solidFill>
                  <a:srgbClr val="FFFFFF"/>
                </a:solidFill>
                <a:latin typeface="Calibri"/>
                <a:cs typeface="Calibri"/>
              </a:rPr>
              <a:t> </a:t>
            </a:r>
            <a:r>
              <a:rPr sz="1800" dirty="0">
                <a:solidFill>
                  <a:srgbClr val="FFFFFF"/>
                </a:solidFill>
                <a:latin typeface="Calibri"/>
                <a:cs typeface="Calibri"/>
              </a:rPr>
              <a:t>base</a:t>
            </a:r>
            <a:r>
              <a:rPr sz="1800" spc="-30" dirty="0">
                <a:solidFill>
                  <a:srgbClr val="FFFFFF"/>
                </a:solidFill>
                <a:latin typeface="Calibri"/>
                <a:cs typeface="Calibri"/>
              </a:rPr>
              <a:t> </a:t>
            </a:r>
            <a:r>
              <a:rPr sz="1800" dirty="0">
                <a:solidFill>
                  <a:srgbClr val="FFFFFF"/>
                </a:solidFill>
                <a:latin typeface="Calibri"/>
                <a:cs typeface="Calibri"/>
              </a:rPr>
              <a:t>from</a:t>
            </a:r>
            <a:r>
              <a:rPr sz="1800" spc="-40" dirty="0">
                <a:solidFill>
                  <a:srgbClr val="FFFFFF"/>
                </a:solidFill>
                <a:latin typeface="Calibri"/>
                <a:cs typeface="Calibri"/>
              </a:rPr>
              <a:t> </a:t>
            </a:r>
            <a:r>
              <a:rPr sz="1800" dirty="0">
                <a:solidFill>
                  <a:srgbClr val="FFFFFF"/>
                </a:solidFill>
                <a:latin typeface="Calibri"/>
                <a:cs typeface="Calibri"/>
              </a:rPr>
              <a:t>new</a:t>
            </a:r>
            <a:r>
              <a:rPr sz="1800" spc="-30" dirty="0">
                <a:solidFill>
                  <a:srgbClr val="FFFFFF"/>
                </a:solidFill>
                <a:latin typeface="Calibri"/>
                <a:cs typeface="Calibri"/>
              </a:rPr>
              <a:t> </a:t>
            </a:r>
            <a:r>
              <a:rPr sz="1800" spc="-10" dirty="0">
                <a:solidFill>
                  <a:srgbClr val="FFFFFF"/>
                </a:solidFill>
                <a:latin typeface="Calibri"/>
                <a:cs typeface="Calibri"/>
              </a:rPr>
              <a:t>construction</a:t>
            </a:r>
            <a:r>
              <a:rPr lang="en-US" sz="1800" spc="-15" dirty="0">
                <a:solidFill>
                  <a:srgbClr val="FFFFFF"/>
                </a:solidFill>
                <a:latin typeface="Calibri"/>
                <a:cs typeface="Calibri"/>
              </a:rPr>
              <a:t>, </a:t>
            </a:r>
            <a:r>
              <a:rPr sz="1800" spc="-10" dirty="0">
                <a:solidFill>
                  <a:srgbClr val="FFFFFF"/>
                </a:solidFill>
                <a:latin typeface="Calibri"/>
                <a:cs typeface="Calibri"/>
              </a:rPr>
              <a:t>property improvement</a:t>
            </a:r>
            <a:r>
              <a:rPr lang="en-US" sz="1800" spc="-10" dirty="0">
                <a:solidFill>
                  <a:srgbClr val="FFFFFF"/>
                </a:solidFill>
                <a:latin typeface="Calibri"/>
                <a:cs typeface="Calibri"/>
              </a:rPr>
              <a:t>,  new businesses,  and new  taxable personal property </a:t>
            </a:r>
            <a:endParaRPr sz="1800" dirty="0">
              <a:latin typeface="Calibri"/>
              <a:cs typeface="Calibri"/>
            </a:endParaRPr>
          </a:p>
        </p:txBody>
      </p:sp>
      <p:sp>
        <p:nvSpPr>
          <p:cNvPr id="6" name="object 6"/>
          <p:cNvSpPr txBox="1"/>
          <p:nvPr/>
        </p:nvSpPr>
        <p:spPr>
          <a:xfrm>
            <a:off x="6781800" y="2002469"/>
            <a:ext cx="2895600" cy="482600"/>
          </a:xfrm>
          <a:prstGeom prst="rect">
            <a:avLst/>
          </a:prstGeom>
        </p:spPr>
        <p:txBody>
          <a:bodyPr vert="horz" wrap="square" lIns="0" tIns="12700" rIns="0" bIns="0" rtlCol="0">
            <a:spAutoFit/>
          </a:bodyPr>
          <a:lstStyle/>
          <a:p>
            <a:pPr marL="12700" algn="ctr">
              <a:lnSpc>
                <a:spcPct val="100000"/>
              </a:lnSpc>
              <a:spcBef>
                <a:spcPts val="100"/>
              </a:spcBef>
            </a:pPr>
            <a:r>
              <a:rPr sz="3000" b="1" dirty="0">
                <a:solidFill>
                  <a:srgbClr val="EC7C30"/>
                </a:solidFill>
                <a:latin typeface="Calibri"/>
                <a:cs typeface="Calibri"/>
              </a:rPr>
              <a:t>NEW</a:t>
            </a:r>
            <a:r>
              <a:rPr sz="3000" b="1" spc="-35" dirty="0">
                <a:solidFill>
                  <a:srgbClr val="EC7C30"/>
                </a:solidFill>
                <a:latin typeface="Calibri"/>
                <a:cs typeface="Calibri"/>
              </a:rPr>
              <a:t> </a:t>
            </a:r>
            <a:r>
              <a:rPr sz="3000" b="1" spc="-10" dirty="0">
                <a:solidFill>
                  <a:srgbClr val="EC7C30"/>
                </a:solidFill>
                <a:latin typeface="Calibri"/>
                <a:cs typeface="Calibri"/>
              </a:rPr>
              <a:t>GROWTH</a:t>
            </a:r>
            <a:endParaRPr sz="3000" dirty="0">
              <a:latin typeface="Calibri"/>
              <a:cs typeface="Calibri"/>
            </a:endParaRPr>
          </a:p>
        </p:txBody>
      </p:sp>
      <p:sp>
        <p:nvSpPr>
          <p:cNvPr id="8" name="object 8"/>
          <p:cNvSpPr txBox="1"/>
          <p:nvPr/>
        </p:nvSpPr>
        <p:spPr>
          <a:xfrm>
            <a:off x="2386693" y="4212433"/>
            <a:ext cx="5618480" cy="1967205"/>
          </a:xfrm>
          <a:prstGeom prst="rect">
            <a:avLst/>
          </a:prstGeom>
        </p:spPr>
        <p:txBody>
          <a:bodyPr vert="horz" wrap="square" lIns="0" tIns="12700" rIns="0" bIns="0" rtlCol="0">
            <a:spAutoFit/>
          </a:bodyPr>
          <a:lstStyle/>
          <a:p>
            <a:pPr algn="ctr">
              <a:lnSpc>
                <a:spcPct val="100000"/>
              </a:lnSpc>
              <a:spcBef>
                <a:spcPts val="100"/>
              </a:spcBef>
            </a:pPr>
            <a:r>
              <a:rPr sz="1800" spc="-10" dirty="0">
                <a:solidFill>
                  <a:srgbClr val="FFFFFF"/>
                </a:solidFill>
                <a:latin typeface="Calibri"/>
                <a:cs typeface="Calibri"/>
              </a:rPr>
              <a:t>Residential</a:t>
            </a:r>
            <a:r>
              <a:rPr sz="1800" spc="-55" dirty="0">
                <a:solidFill>
                  <a:srgbClr val="FFFFFF"/>
                </a:solidFill>
                <a:latin typeface="Calibri"/>
                <a:cs typeface="Calibri"/>
              </a:rPr>
              <a:t> </a:t>
            </a:r>
            <a:r>
              <a:rPr sz="1800" dirty="0">
                <a:solidFill>
                  <a:srgbClr val="FFFFFF"/>
                </a:solidFill>
                <a:latin typeface="Calibri"/>
                <a:cs typeface="Calibri"/>
              </a:rPr>
              <a:t>Growth</a:t>
            </a:r>
            <a:r>
              <a:rPr sz="1800" spc="-50" dirty="0">
                <a:solidFill>
                  <a:srgbClr val="FFFFFF"/>
                </a:solidFill>
                <a:latin typeface="Calibri"/>
                <a:cs typeface="Calibri"/>
              </a:rPr>
              <a:t> </a:t>
            </a:r>
            <a:r>
              <a:rPr sz="1800" spc="-30" dirty="0">
                <a:solidFill>
                  <a:srgbClr val="FFFFFF"/>
                </a:solidFill>
                <a:latin typeface="Calibri"/>
                <a:cs typeface="Calibri"/>
              </a:rPr>
              <a:t>Total</a:t>
            </a:r>
            <a:r>
              <a:rPr sz="1800" spc="-55" dirty="0">
                <a:solidFill>
                  <a:srgbClr val="FFFFFF"/>
                </a:solidFill>
                <a:latin typeface="Calibri"/>
                <a:cs typeface="Calibri"/>
              </a:rPr>
              <a:t> </a:t>
            </a:r>
            <a:r>
              <a:rPr sz="1800" dirty="0">
                <a:solidFill>
                  <a:srgbClr val="FFFFFF"/>
                </a:solidFill>
                <a:latin typeface="Calibri"/>
                <a:cs typeface="Calibri"/>
              </a:rPr>
              <a:t>$</a:t>
            </a:r>
            <a:r>
              <a:rPr lang="en-US" dirty="0">
                <a:solidFill>
                  <a:srgbClr val="FFFFFF"/>
                </a:solidFill>
                <a:latin typeface="Calibri"/>
                <a:cs typeface="Calibri"/>
              </a:rPr>
              <a:t>35,765,840</a:t>
            </a:r>
            <a:r>
              <a:rPr sz="1800" spc="-35" dirty="0">
                <a:solidFill>
                  <a:srgbClr val="FFFFFF"/>
                </a:solidFill>
                <a:latin typeface="Calibri"/>
                <a:cs typeface="Calibri"/>
              </a:rPr>
              <a:t> </a:t>
            </a:r>
            <a:r>
              <a:rPr sz="1800" dirty="0">
                <a:solidFill>
                  <a:srgbClr val="FFFFFF"/>
                </a:solidFill>
                <a:latin typeface="Calibri"/>
                <a:cs typeface="Calibri"/>
              </a:rPr>
              <a:t>=</a:t>
            </a:r>
            <a:r>
              <a:rPr sz="1800" spc="-60" dirty="0">
                <a:solidFill>
                  <a:srgbClr val="FFFFFF"/>
                </a:solidFill>
                <a:latin typeface="Calibri"/>
                <a:cs typeface="Calibri"/>
              </a:rPr>
              <a:t> </a:t>
            </a:r>
            <a:r>
              <a:rPr sz="1800" dirty="0">
                <a:solidFill>
                  <a:srgbClr val="FFFFFF"/>
                </a:solidFill>
                <a:latin typeface="Calibri"/>
                <a:cs typeface="Calibri"/>
              </a:rPr>
              <a:t>$</a:t>
            </a:r>
            <a:r>
              <a:rPr lang="en-US" dirty="0">
                <a:solidFill>
                  <a:srgbClr val="FFFFFF"/>
                </a:solidFill>
                <a:latin typeface="Calibri"/>
                <a:cs typeface="Calibri"/>
              </a:rPr>
              <a:t>559,378</a:t>
            </a:r>
            <a:r>
              <a:rPr sz="1800" spc="-50" dirty="0">
                <a:solidFill>
                  <a:srgbClr val="FFFFFF"/>
                </a:solidFill>
                <a:latin typeface="Calibri"/>
                <a:cs typeface="Calibri"/>
              </a:rPr>
              <a:t> </a:t>
            </a:r>
            <a:r>
              <a:rPr sz="1800" spc="-40" dirty="0">
                <a:solidFill>
                  <a:srgbClr val="FFFFFF"/>
                </a:solidFill>
                <a:latin typeface="Calibri"/>
                <a:cs typeface="Calibri"/>
              </a:rPr>
              <a:t>Tax</a:t>
            </a:r>
            <a:r>
              <a:rPr sz="1800" spc="-55" dirty="0">
                <a:solidFill>
                  <a:srgbClr val="FFFFFF"/>
                </a:solidFill>
                <a:latin typeface="Calibri"/>
                <a:cs typeface="Calibri"/>
              </a:rPr>
              <a:t> </a:t>
            </a:r>
            <a:r>
              <a:rPr sz="1800" spc="-10" dirty="0">
                <a:solidFill>
                  <a:srgbClr val="FFFFFF"/>
                </a:solidFill>
                <a:latin typeface="Calibri"/>
                <a:cs typeface="Calibri"/>
              </a:rPr>
              <a:t>dollars</a:t>
            </a:r>
            <a:endParaRPr sz="1800" dirty="0">
              <a:latin typeface="Calibri"/>
              <a:cs typeface="Calibri"/>
            </a:endParaRPr>
          </a:p>
          <a:p>
            <a:pPr marL="307975">
              <a:lnSpc>
                <a:spcPct val="100000"/>
              </a:lnSpc>
              <a:spcBef>
                <a:spcPts val="2160"/>
              </a:spcBef>
            </a:pPr>
            <a:r>
              <a:rPr sz="1800" spc="-30" dirty="0">
                <a:solidFill>
                  <a:srgbClr val="FFFFFF"/>
                </a:solidFill>
                <a:latin typeface="Calibri"/>
                <a:cs typeface="Calibri"/>
              </a:rPr>
              <a:t>C.I.P.</a:t>
            </a:r>
            <a:r>
              <a:rPr sz="1800" spc="-75" dirty="0">
                <a:solidFill>
                  <a:srgbClr val="FFFFFF"/>
                </a:solidFill>
                <a:latin typeface="Calibri"/>
                <a:cs typeface="Calibri"/>
              </a:rPr>
              <a:t> </a:t>
            </a:r>
            <a:r>
              <a:rPr sz="1800" dirty="0">
                <a:solidFill>
                  <a:srgbClr val="FFFFFF"/>
                </a:solidFill>
                <a:latin typeface="Calibri"/>
                <a:cs typeface="Calibri"/>
              </a:rPr>
              <a:t>Growth</a:t>
            </a:r>
            <a:r>
              <a:rPr sz="1800" spc="-65" dirty="0">
                <a:solidFill>
                  <a:srgbClr val="FFFFFF"/>
                </a:solidFill>
                <a:latin typeface="Calibri"/>
                <a:cs typeface="Calibri"/>
              </a:rPr>
              <a:t> </a:t>
            </a:r>
            <a:r>
              <a:rPr sz="1800" dirty="0">
                <a:solidFill>
                  <a:srgbClr val="FFFFFF"/>
                </a:solidFill>
                <a:latin typeface="Calibri"/>
                <a:cs typeface="Calibri"/>
              </a:rPr>
              <a:t>Total</a:t>
            </a:r>
            <a:r>
              <a:rPr sz="1800" spc="280" dirty="0">
                <a:solidFill>
                  <a:srgbClr val="FFFFFF"/>
                </a:solidFill>
                <a:latin typeface="Calibri"/>
                <a:cs typeface="Calibri"/>
              </a:rPr>
              <a:t> </a:t>
            </a:r>
            <a:r>
              <a:rPr sz="1800" dirty="0">
                <a:solidFill>
                  <a:srgbClr val="FFFFFF"/>
                </a:solidFill>
                <a:latin typeface="Calibri"/>
                <a:cs typeface="Calibri"/>
              </a:rPr>
              <a:t>$7,1</a:t>
            </a:r>
            <a:r>
              <a:rPr lang="en-US" sz="1800" dirty="0">
                <a:solidFill>
                  <a:srgbClr val="FFFFFF"/>
                </a:solidFill>
                <a:latin typeface="Calibri"/>
                <a:cs typeface="Calibri"/>
              </a:rPr>
              <a:t>21,152</a:t>
            </a:r>
            <a:r>
              <a:rPr sz="1800" spc="-60" dirty="0">
                <a:solidFill>
                  <a:srgbClr val="FFFFFF"/>
                </a:solidFill>
                <a:latin typeface="Calibri"/>
                <a:cs typeface="Calibri"/>
              </a:rPr>
              <a:t> </a:t>
            </a:r>
            <a:r>
              <a:rPr sz="1800" dirty="0">
                <a:solidFill>
                  <a:srgbClr val="FFFFFF"/>
                </a:solidFill>
                <a:latin typeface="Calibri"/>
                <a:cs typeface="Calibri"/>
              </a:rPr>
              <a:t>=</a:t>
            </a:r>
            <a:r>
              <a:rPr sz="1800" spc="290" dirty="0">
                <a:solidFill>
                  <a:srgbClr val="FFFFFF"/>
                </a:solidFill>
                <a:latin typeface="Calibri"/>
                <a:cs typeface="Calibri"/>
              </a:rPr>
              <a:t> </a:t>
            </a:r>
            <a:r>
              <a:rPr sz="1800" dirty="0">
                <a:solidFill>
                  <a:srgbClr val="FFFFFF"/>
                </a:solidFill>
                <a:latin typeface="Calibri"/>
                <a:cs typeface="Calibri"/>
              </a:rPr>
              <a:t>$</a:t>
            </a:r>
            <a:r>
              <a:rPr lang="en-US" sz="1800" dirty="0">
                <a:solidFill>
                  <a:srgbClr val="FFFFFF"/>
                </a:solidFill>
                <a:latin typeface="Calibri"/>
                <a:cs typeface="Calibri"/>
              </a:rPr>
              <a:t>111,375</a:t>
            </a:r>
            <a:r>
              <a:rPr sz="1800" spc="-60" dirty="0">
                <a:solidFill>
                  <a:srgbClr val="FFFFFF"/>
                </a:solidFill>
                <a:latin typeface="Calibri"/>
                <a:cs typeface="Calibri"/>
              </a:rPr>
              <a:t> </a:t>
            </a:r>
            <a:r>
              <a:rPr sz="1800" spc="-40" dirty="0">
                <a:solidFill>
                  <a:srgbClr val="FFFFFF"/>
                </a:solidFill>
                <a:latin typeface="Calibri"/>
                <a:cs typeface="Calibri"/>
              </a:rPr>
              <a:t>Tax</a:t>
            </a:r>
            <a:r>
              <a:rPr sz="1800" spc="-60" dirty="0">
                <a:solidFill>
                  <a:srgbClr val="FFFFFF"/>
                </a:solidFill>
                <a:latin typeface="Calibri"/>
                <a:cs typeface="Calibri"/>
              </a:rPr>
              <a:t> </a:t>
            </a:r>
            <a:r>
              <a:rPr sz="1800" spc="-10" dirty="0">
                <a:solidFill>
                  <a:srgbClr val="FFFFFF"/>
                </a:solidFill>
                <a:latin typeface="Calibri"/>
                <a:cs typeface="Calibri"/>
              </a:rPr>
              <a:t>dollars</a:t>
            </a:r>
            <a:endParaRPr lang="en-US" sz="1800" spc="-10" dirty="0">
              <a:solidFill>
                <a:srgbClr val="FFFFFF"/>
              </a:solidFill>
              <a:latin typeface="Calibri"/>
              <a:cs typeface="Calibri"/>
            </a:endParaRPr>
          </a:p>
          <a:p>
            <a:pPr marL="307975">
              <a:lnSpc>
                <a:spcPct val="100000"/>
              </a:lnSpc>
              <a:spcBef>
                <a:spcPts val="2160"/>
              </a:spcBef>
            </a:pPr>
            <a:r>
              <a:rPr lang="en-US" spc="-10" dirty="0">
                <a:solidFill>
                  <a:srgbClr val="FFFFFF"/>
                </a:solidFill>
                <a:latin typeface="Calibri"/>
                <a:cs typeface="Calibri"/>
              </a:rPr>
              <a:t>(C.I.P. – commercial, industrial &amp; personal property)</a:t>
            </a:r>
            <a:endParaRPr sz="1800" dirty="0">
              <a:latin typeface="Calibri"/>
              <a:cs typeface="Calibri"/>
            </a:endParaRPr>
          </a:p>
          <a:p>
            <a:pPr marL="635" algn="ctr">
              <a:lnSpc>
                <a:spcPct val="100000"/>
              </a:lnSpc>
              <a:spcBef>
                <a:spcPts val="2160"/>
              </a:spcBef>
              <a:tabLst>
                <a:tab pos="4260850" algn="l"/>
              </a:tabLst>
            </a:pPr>
            <a:r>
              <a:rPr sz="1800" b="1" dirty="0">
                <a:solidFill>
                  <a:srgbClr val="EC7C30"/>
                </a:solidFill>
                <a:latin typeface="Calibri"/>
                <a:cs typeface="Calibri"/>
              </a:rPr>
              <a:t>GRAND</a:t>
            </a:r>
            <a:r>
              <a:rPr sz="1800" b="1" spc="-45" dirty="0">
                <a:solidFill>
                  <a:srgbClr val="EC7C30"/>
                </a:solidFill>
                <a:latin typeface="Calibri"/>
                <a:cs typeface="Calibri"/>
              </a:rPr>
              <a:t> </a:t>
            </a:r>
            <a:r>
              <a:rPr sz="1800" b="1" spc="-40" dirty="0">
                <a:solidFill>
                  <a:srgbClr val="EC7C30"/>
                </a:solidFill>
                <a:latin typeface="Calibri"/>
                <a:cs typeface="Calibri"/>
              </a:rPr>
              <a:t>TOTAL</a:t>
            </a:r>
            <a:r>
              <a:rPr sz="1800" b="1" spc="-50" dirty="0">
                <a:solidFill>
                  <a:srgbClr val="EC7C30"/>
                </a:solidFill>
                <a:latin typeface="Calibri"/>
                <a:cs typeface="Calibri"/>
              </a:rPr>
              <a:t> </a:t>
            </a:r>
            <a:r>
              <a:rPr sz="1800" b="1" dirty="0">
                <a:solidFill>
                  <a:srgbClr val="EC7C30"/>
                </a:solidFill>
                <a:latin typeface="Calibri"/>
                <a:cs typeface="Calibri"/>
              </a:rPr>
              <a:t>OF</a:t>
            </a:r>
            <a:r>
              <a:rPr sz="1800" b="1" spc="-40" dirty="0">
                <a:solidFill>
                  <a:srgbClr val="EC7C30"/>
                </a:solidFill>
                <a:latin typeface="Calibri"/>
                <a:cs typeface="Calibri"/>
              </a:rPr>
              <a:t> </a:t>
            </a:r>
            <a:r>
              <a:rPr sz="1800" b="1" spc="-35" dirty="0">
                <a:solidFill>
                  <a:srgbClr val="EC7C30"/>
                </a:solidFill>
                <a:latin typeface="Calibri"/>
                <a:cs typeface="Calibri"/>
              </a:rPr>
              <a:t>TAX</a:t>
            </a:r>
            <a:r>
              <a:rPr sz="1800" b="1" spc="-55" dirty="0">
                <a:solidFill>
                  <a:srgbClr val="EC7C30"/>
                </a:solidFill>
                <a:latin typeface="Calibri"/>
                <a:cs typeface="Calibri"/>
              </a:rPr>
              <a:t> </a:t>
            </a:r>
            <a:r>
              <a:rPr sz="1800" b="1" dirty="0">
                <a:solidFill>
                  <a:srgbClr val="EC7C30"/>
                </a:solidFill>
                <a:latin typeface="Calibri"/>
                <a:cs typeface="Calibri"/>
              </a:rPr>
              <a:t>DOLLARS</a:t>
            </a:r>
            <a:r>
              <a:rPr sz="1800" b="1" spc="-35" dirty="0">
                <a:solidFill>
                  <a:srgbClr val="EC7C30"/>
                </a:solidFill>
                <a:latin typeface="Calibri"/>
                <a:cs typeface="Calibri"/>
              </a:rPr>
              <a:t> </a:t>
            </a:r>
            <a:r>
              <a:rPr sz="1800" b="1" spc="-10" dirty="0">
                <a:solidFill>
                  <a:srgbClr val="EC7C30"/>
                </a:solidFill>
                <a:latin typeface="Calibri"/>
                <a:cs typeface="Calibri"/>
              </a:rPr>
              <a:t>GAINED</a:t>
            </a:r>
            <a:r>
              <a:rPr sz="1800" b="1" dirty="0">
                <a:solidFill>
                  <a:srgbClr val="EC7C30"/>
                </a:solidFill>
                <a:latin typeface="Calibri"/>
                <a:cs typeface="Calibri"/>
              </a:rPr>
              <a:t>	</a:t>
            </a:r>
            <a:r>
              <a:rPr sz="1800" b="1" spc="-10" dirty="0">
                <a:solidFill>
                  <a:srgbClr val="EC7C30"/>
                </a:solidFill>
                <a:latin typeface="Calibri"/>
                <a:cs typeface="Calibri"/>
              </a:rPr>
              <a:t>$</a:t>
            </a:r>
            <a:r>
              <a:rPr lang="en-US" sz="1800" b="1" spc="-10" dirty="0">
                <a:solidFill>
                  <a:srgbClr val="EC7C30"/>
                </a:solidFill>
                <a:latin typeface="Calibri"/>
                <a:cs typeface="Calibri"/>
              </a:rPr>
              <a:t>670,753</a:t>
            </a:r>
            <a:endParaRPr sz="1800" dirty="0">
              <a:latin typeface="Calibri"/>
              <a:cs typeface="Calibri"/>
            </a:endParaRPr>
          </a:p>
        </p:txBody>
      </p:sp>
      <p:graphicFrame>
        <p:nvGraphicFramePr>
          <p:cNvPr id="5" name="Table 4">
            <a:extLst>
              <a:ext uri="{FF2B5EF4-FFF2-40B4-BE49-F238E27FC236}">
                <a16:creationId xmlns:a16="http://schemas.microsoft.com/office/drawing/2014/main" id="{E7C0AE2A-27B0-8FD1-AF5C-BF1591777016}"/>
              </a:ext>
            </a:extLst>
          </p:cNvPr>
          <p:cNvGraphicFramePr>
            <a:graphicFrameLocks noGrp="1"/>
          </p:cNvGraphicFramePr>
          <p:nvPr>
            <p:extLst>
              <p:ext uri="{D42A27DB-BD31-4B8C-83A1-F6EECF244321}">
                <p14:modId xmlns:p14="http://schemas.microsoft.com/office/powerpoint/2010/main" val="831449007"/>
              </p:ext>
            </p:extLst>
          </p:nvPr>
        </p:nvGraphicFramePr>
        <p:xfrm>
          <a:off x="5638800" y="2485069"/>
          <a:ext cx="5068886" cy="1403350"/>
        </p:xfrm>
        <a:graphic>
          <a:graphicData uri="http://schemas.openxmlformats.org/drawingml/2006/table">
            <a:tbl>
              <a:tblPr/>
              <a:tblGrid>
                <a:gridCol w="1576080">
                  <a:extLst>
                    <a:ext uri="{9D8B030D-6E8A-4147-A177-3AD203B41FA5}">
                      <a16:colId xmlns:a16="http://schemas.microsoft.com/office/drawing/2014/main" val="1300610521"/>
                    </a:ext>
                  </a:extLst>
                </a:gridCol>
                <a:gridCol w="1289651">
                  <a:extLst>
                    <a:ext uri="{9D8B030D-6E8A-4147-A177-3AD203B41FA5}">
                      <a16:colId xmlns:a16="http://schemas.microsoft.com/office/drawing/2014/main" val="967765468"/>
                    </a:ext>
                  </a:extLst>
                </a:gridCol>
                <a:gridCol w="2203155">
                  <a:extLst>
                    <a:ext uri="{9D8B030D-6E8A-4147-A177-3AD203B41FA5}">
                      <a16:colId xmlns:a16="http://schemas.microsoft.com/office/drawing/2014/main" val="2407680943"/>
                    </a:ext>
                  </a:extLst>
                </a:gridCol>
              </a:tblGrid>
              <a:tr h="280226">
                <a:tc>
                  <a:txBody>
                    <a:bodyPr/>
                    <a:lstStyle/>
                    <a:p>
                      <a:pPr algn="l" fontAlgn="b"/>
                      <a:r>
                        <a:rPr lang="en-US" sz="1800" b="0" i="0" u="none" strike="noStrike" dirty="0">
                          <a:solidFill>
                            <a:schemeClr val="bg1"/>
                          </a:solidFill>
                          <a:effectLst/>
                          <a:latin typeface="+mj-lt"/>
                        </a:rPr>
                        <a:t>Single Family</a:t>
                      </a:r>
                    </a:p>
                  </a:txBody>
                  <a:tcPr marL="6350" marR="6350" marT="6350" marB="0" anchor="b">
                    <a:lnL>
                      <a:noFill/>
                    </a:lnL>
                    <a:lnR>
                      <a:noFill/>
                    </a:lnR>
                    <a:lnT>
                      <a:noFill/>
                    </a:lnT>
                    <a:lnB>
                      <a:noFill/>
                    </a:lnB>
                    <a:noFill/>
                  </a:tcPr>
                </a:tc>
                <a:tc>
                  <a:txBody>
                    <a:bodyPr/>
                    <a:lstStyle/>
                    <a:p>
                      <a:pPr algn="l" fontAlgn="b"/>
                      <a:endParaRPr lang="en-US" sz="1800" b="1" i="0" u="none" strike="noStrike" dirty="0">
                        <a:solidFill>
                          <a:schemeClr val="bg1"/>
                        </a:solidFill>
                        <a:effectLst/>
                        <a:latin typeface="+mj-lt"/>
                      </a:endParaRPr>
                    </a:p>
                  </a:txBody>
                  <a:tcPr marL="6350" marR="6350" marT="6350" marB="0" anchor="b">
                    <a:lnL>
                      <a:noFill/>
                    </a:lnL>
                    <a:lnR>
                      <a:noFill/>
                    </a:lnR>
                    <a:lnT>
                      <a:noFill/>
                    </a:lnT>
                    <a:lnB>
                      <a:noFill/>
                    </a:lnB>
                    <a:noFill/>
                  </a:tcPr>
                </a:tc>
                <a:tc>
                  <a:txBody>
                    <a:bodyPr/>
                    <a:lstStyle/>
                    <a:p>
                      <a:pPr algn="r" fontAlgn="t"/>
                      <a:r>
                        <a:rPr lang="en-US" sz="1800" b="0" i="0" u="none" strike="noStrike" dirty="0">
                          <a:solidFill>
                            <a:schemeClr val="bg1"/>
                          </a:solidFill>
                          <a:effectLst/>
                          <a:latin typeface="+mj-lt"/>
                        </a:rPr>
                        <a:t>            8,902,000 </a:t>
                      </a:r>
                    </a:p>
                  </a:txBody>
                  <a:tcPr marL="6350" marR="6350" marT="6350" marB="0">
                    <a:lnL>
                      <a:noFill/>
                    </a:lnL>
                    <a:lnR>
                      <a:noFill/>
                    </a:lnR>
                    <a:lnT>
                      <a:noFill/>
                    </a:lnT>
                    <a:lnB>
                      <a:noFill/>
                    </a:lnB>
                    <a:noFill/>
                  </a:tcPr>
                </a:tc>
                <a:extLst>
                  <a:ext uri="{0D108BD9-81ED-4DB2-BD59-A6C34878D82A}">
                    <a16:rowId xmlns:a16="http://schemas.microsoft.com/office/drawing/2014/main" val="3360099270"/>
                  </a:ext>
                </a:extLst>
              </a:tr>
              <a:tr h="280226">
                <a:tc>
                  <a:txBody>
                    <a:bodyPr/>
                    <a:lstStyle/>
                    <a:p>
                      <a:pPr algn="l" fontAlgn="b"/>
                      <a:r>
                        <a:rPr lang="en-US" sz="1800" b="0" i="0" u="none" strike="noStrike">
                          <a:solidFill>
                            <a:schemeClr val="bg1"/>
                          </a:solidFill>
                          <a:effectLst/>
                          <a:latin typeface="+mj-lt"/>
                        </a:rPr>
                        <a:t>Condo</a:t>
                      </a:r>
                    </a:p>
                  </a:txBody>
                  <a:tcPr marL="6350" marR="6350" marT="6350" marB="0" anchor="b">
                    <a:lnL>
                      <a:noFill/>
                    </a:lnL>
                    <a:lnR>
                      <a:noFill/>
                    </a:lnR>
                    <a:lnT>
                      <a:noFill/>
                    </a:lnT>
                    <a:lnB>
                      <a:noFill/>
                    </a:lnB>
                    <a:noFill/>
                  </a:tcPr>
                </a:tc>
                <a:tc>
                  <a:txBody>
                    <a:bodyPr/>
                    <a:lstStyle/>
                    <a:p>
                      <a:pPr algn="l" fontAlgn="b"/>
                      <a:endParaRPr lang="en-US" sz="1800" b="0" i="0" u="none" strike="noStrike">
                        <a:solidFill>
                          <a:schemeClr val="bg1"/>
                        </a:solidFill>
                        <a:effectLst/>
                        <a:latin typeface="+mj-lt"/>
                      </a:endParaRPr>
                    </a:p>
                  </a:txBody>
                  <a:tcPr marL="6350" marR="6350" marT="6350" marB="0" anchor="b">
                    <a:lnL>
                      <a:noFill/>
                    </a:lnL>
                    <a:lnR>
                      <a:noFill/>
                    </a:lnR>
                    <a:lnT>
                      <a:noFill/>
                    </a:lnT>
                    <a:lnB>
                      <a:noFill/>
                    </a:lnB>
                    <a:noFill/>
                  </a:tcPr>
                </a:tc>
                <a:tc>
                  <a:txBody>
                    <a:bodyPr/>
                    <a:lstStyle/>
                    <a:p>
                      <a:pPr algn="r" fontAlgn="t"/>
                      <a:r>
                        <a:rPr lang="en-US" sz="1800" b="0" i="0" u="none" strike="noStrike" dirty="0">
                          <a:solidFill>
                            <a:schemeClr val="bg1"/>
                          </a:solidFill>
                          <a:effectLst/>
                          <a:latin typeface="+mj-lt"/>
                        </a:rPr>
                        <a:t>         24,512,250 </a:t>
                      </a:r>
                    </a:p>
                  </a:txBody>
                  <a:tcPr marL="6350" marR="6350" marT="6350" marB="0">
                    <a:lnL>
                      <a:noFill/>
                    </a:lnL>
                    <a:lnR>
                      <a:noFill/>
                    </a:lnR>
                    <a:lnT>
                      <a:noFill/>
                    </a:lnT>
                    <a:lnB>
                      <a:noFill/>
                    </a:lnB>
                    <a:noFill/>
                  </a:tcPr>
                </a:tc>
                <a:extLst>
                  <a:ext uri="{0D108BD9-81ED-4DB2-BD59-A6C34878D82A}">
                    <a16:rowId xmlns:a16="http://schemas.microsoft.com/office/drawing/2014/main" val="941697274"/>
                  </a:ext>
                </a:extLst>
              </a:tr>
              <a:tr h="280226">
                <a:tc>
                  <a:txBody>
                    <a:bodyPr/>
                    <a:lstStyle/>
                    <a:p>
                      <a:pPr algn="l" fontAlgn="b"/>
                      <a:r>
                        <a:rPr lang="en-US" sz="1800" b="0" i="0" u="none" strike="noStrike">
                          <a:solidFill>
                            <a:schemeClr val="bg1"/>
                          </a:solidFill>
                          <a:effectLst/>
                          <a:latin typeface="+mj-lt"/>
                        </a:rPr>
                        <a:t>2-3 Family</a:t>
                      </a:r>
                    </a:p>
                  </a:txBody>
                  <a:tcPr marL="6350" marR="6350" marT="6350" marB="0" anchor="b">
                    <a:lnL>
                      <a:noFill/>
                    </a:lnL>
                    <a:lnR>
                      <a:noFill/>
                    </a:lnR>
                    <a:lnT>
                      <a:noFill/>
                    </a:lnT>
                    <a:lnB>
                      <a:noFill/>
                    </a:lnB>
                    <a:noFill/>
                  </a:tcPr>
                </a:tc>
                <a:tc>
                  <a:txBody>
                    <a:bodyPr/>
                    <a:lstStyle/>
                    <a:p>
                      <a:pPr algn="l" fontAlgn="b"/>
                      <a:endParaRPr lang="en-US" sz="1800" b="0" i="0" u="none" strike="noStrike">
                        <a:solidFill>
                          <a:schemeClr val="bg1"/>
                        </a:solidFill>
                        <a:effectLst/>
                        <a:latin typeface="+mj-lt"/>
                      </a:endParaRPr>
                    </a:p>
                  </a:txBody>
                  <a:tcPr marL="6350" marR="6350" marT="6350" marB="0" anchor="b">
                    <a:lnL>
                      <a:noFill/>
                    </a:lnL>
                    <a:lnR>
                      <a:noFill/>
                    </a:lnR>
                    <a:lnT>
                      <a:noFill/>
                    </a:lnT>
                    <a:lnB>
                      <a:noFill/>
                    </a:lnB>
                    <a:noFill/>
                  </a:tcPr>
                </a:tc>
                <a:tc>
                  <a:txBody>
                    <a:bodyPr/>
                    <a:lstStyle/>
                    <a:p>
                      <a:pPr algn="r" fontAlgn="t"/>
                      <a:r>
                        <a:rPr lang="en-US" sz="1800" b="0" i="0" u="none" strike="noStrike" dirty="0">
                          <a:solidFill>
                            <a:schemeClr val="bg1"/>
                          </a:solidFill>
                          <a:effectLst/>
                          <a:latin typeface="+mj-lt"/>
                        </a:rPr>
                        <a:t>                996,400 </a:t>
                      </a:r>
                    </a:p>
                  </a:txBody>
                  <a:tcPr marL="6350" marR="6350" marT="6350" marB="0">
                    <a:lnL>
                      <a:noFill/>
                    </a:lnL>
                    <a:lnR>
                      <a:noFill/>
                    </a:lnR>
                    <a:lnT>
                      <a:noFill/>
                    </a:lnT>
                    <a:lnB>
                      <a:noFill/>
                    </a:lnB>
                    <a:noFill/>
                  </a:tcPr>
                </a:tc>
                <a:extLst>
                  <a:ext uri="{0D108BD9-81ED-4DB2-BD59-A6C34878D82A}">
                    <a16:rowId xmlns:a16="http://schemas.microsoft.com/office/drawing/2014/main" val="212797876"/>
                  </a:ext>
                </a:extLst>
              </a:tr>
              <a:tr h="280226">
                <a:tc>
                  <a:txBody>
                    <a:bodyPr/>
                    <a:lstStyle/>
                    <a:p>
                      <a:pPr algn="l" fontAlgn="b"/>
                      <a:r>
                        <a:rPr lang="en-US" sz="1800" b="0" i="0" u="none" strike="noStrike">
                          <a:solidFill>
                            <a:schemeClr val="bg1"/>
                          </a:solidFill>
                          <a:effectLst/>
                          <a:latin typeface="+mj-lt"/>
                        </a:rPr>
                        <a:t>Commercial</a:t>
                      </a:r>
                    </a:p>
                  </a:txBody>
                  <a:tcPr marL="6350" marR="6350" marT="6350" marB="0" anchor="b">
                    <a:lnL>
                      <a:noFill/>
                    </a:lnL>
                    <a:lnR>
                      <a:noFill/>
                    </a:lnR>
                    <a:lnT>
                      <a:noFill/>
                    </a:lnT>
                    <a:lnB>
                      <a:noFill/>
                    </a:lnB>
                    <a:noFill/>
                  </a:tcPr>
                </a:tc>
                <a:tc>
                  <a:txBody>
                    <a:bodyPr/>
                    <a:lstStyle/>
                    <a:p>
                      <a:pPr algn="l" fontAlgn="b"/>
                      <a:endParaRPr lang="en-US" sz="1800" b="0" i="0" u="none" strike="noStrike">
                        <a:solidFill>
                          <a:schemeClr val="bg1"/>
                        </a:solidFill>
                        <a:effectLst/>
                        <a:latin typeface="+mj-lt"/>
                      </a:endParaRPr>
                    </a:p>
                  </a:txBody>
                  <a:tcPr marL="6350" marR="6350" marT="6350" marB="0" anchor="b">
                    <a:lnL>
                      <a:noFill/>
                    </a:lnL>
                    <a:lnR>
                      <a:noFill/>
                    </a:lnR>
                    <a:lnT>
                      <a:noFill/>
                    </a:lnT>
                    <a:lnB>
                      <a:noFill/>
                    </a:lnB>
                    <a:noFill/>
                  </a:tcPr>
                </a:tc>
                <a:tc>
                  <a:txBody>
                    <a:bodyPr/>
                    <a:lstStyle/>
                    <a:p>
                      <a:pPr algn="r" fontAlgn="t"/>
                      <a:r>
                        <a:rPr lang="en-US" sz="1800" b="0" i="0" u="none" strike="noStrike" dirty="0">
                          <a:solidFill>
                            <a:schemeClr val="bg1"/>
                          </a:solidFill>
                          <a:effectLst/>
                          <a:latin typeface="+mj-lt"/>
                        </a:rPr>
                        <a:t>1,282,300 </a:t>
                      </a:r>
                    </a:p>
                  </a:txBody>
                  <a:tcPr marL="6350" marR="6350" marT="6350" marB="0">
                    <a:lnL>
                      <a:noFill/>
                    </a:lnL>
                    <a:lnR>
                      <a:noFill/>
                    </a:lnR>
                    <a:lnT>
                      <a:noFill/>
                    </a:lnT>
                    <a:lnB>
                      <a:noFill/>
                    </a:lnB>
                    <a:noFill/>
                  </a:tcPr>
                </a:tc>
                <a:extLst>
                  <a:ext uri="{0D108BD9-81ED-4DB2-BD59-A6C34878D82A}">
                    <a16:rowId xmlns:a16="http://schemas.microsoft.com/office/drawing/2014/main" val="2165779619"/>
                  </a:ext>
                </a:extLst>
              </a:tr>
              <a:tr h="201807">
                <a:tc gridSpan="2">
                  <a:txBody>
                    <a:bodyPr/>
                    <a:lstStyle/>
                    <a:p>
                      <a:pPr algn="l" fontAlgn="b"/>
                      <a:r>
                        <a:rPr lang="en-US" sz="1800" b="0" i="0" u="none" strike="noStrike" dirty="0">
                          <a:solidFill>
                            <a:schemeClr val="bg1"/>
                          </a:solidFill>
                          <a:effectLst/>
                          <a:latin typeface="+mj-lt"/>
                        </a:rPr>
                        <a:t>Personal Property</a:t>
                      </a:r>
                    </a:p>
                  </a:txBody>
                  <a:tcPr marL="6350" marR="6350" marT="6350" marB="0" anchor="b">
                    <a:lnL>
                      <a:noFill/>
                    </a:lnL>
                    <a:lnR>
                      <a:noFill/>
                    </a:lnR>
                    <a:lnT>
                      <a:noFill/>
                    </a:lnT>
                    <a:lnB>
                      <a:noFill/>
                    </a:lnB>
                    <a:noFill/>
                  </a:tcPr>
                </a:tc>
                <a:tc hMerge="1">
                  <a:txBody>
                    <a:bodyPr/>
                    <a:lstStyle/>
                    <a:p>
                      <a:endParaRPr lang="en-US"/>
                    </a:p>
                  </a:txBody>
                  <a:tcPr/>
                </a:tc>
                <a:tc>
                  <a:txBody>
                    <a:bodyPr/>
                    <a:lstStyle/>
                    <a:p>
                      <a:pPr algn="r" fontAlgn="t"/>
                      <a:r>
                        <a:rPr lang="en-US" sz="1800" b="0" i="0" u="none" strike="noStrike" dirty="0">
                          <a:solidFill>
                            <a:schemeClr val="bg1"/>
                          </a:solidFill>
                          <a:effectLst/>
                          <a:latin typeface="+mj-lt"/>
                        </a:rPr>
                        <a:t>           5,024,952 </a:t>
                      </a:r>
                    </a:p>
                  </a:txBody>
                  <a:tcPr marL="6350" marR="6350" marT="6350" marB="0">
                    <a:lnL>
                      <a:noFill/>
                    </a:lnL>
                    <a:lnR>
                      <a:noFill/>
                    </a:lnR>
                    <a:lnT>
                      <a:noFill/>
                    </a:lnT>
                    <a:lnB>
                      <a:noFill/>
                    </a:lnB>
                    <a:noFill/>
                  </a:tcPr>
                </a:tc>
                <a:extLst>
                  <a:ext uri="{0D108BD9-81ED-4DB2-BD59-A6C34878D82A}">
                    <a16:rowId xmlns:a16="http://schemas.microsoft.com/office/drawing/2014/main" val="26831128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24616" y="5620511"/>
            <a:ext cx="880871" cy="882395"/>
          </a:xfrm>
          <a:prstGeom prst="rect">
            <a:avLst/>
          </a:prstGeom>
        </p:spPr>
      </p:pic>
      <p:sp>
        <p:nvSpPr>
          <p:cNvPr id="3" name="object 3"/>
          <p:cNvSpPr txBox="1"/>
          <p:nvPr/>
        </p:nvSpPr>
        <p:spPr>
          <a:xfrm>
            <a:off x="131344" y="793897"/>
            <a:ext cx="5137785" cy="4022090"/>
          </a:xfrm>
          <a:prstGeom prst="rect">
            <a:avLst/>
          </a:prstGeom>
        </p:spPr>
        <p:txBody>
          <a:bodyPr vert="horz" wrap="square" lIns="0" tIns="12700" rIns="0" bIns="0" rtlCol="0">
            <a:spAutoFit/>
          </a:bodyPr>
          <a:lstStyle/>
          <a:p>
            <a:pPr marL="2540" algn="ctr">
              <a:lnSpc>
                <a:spcPct val="100000"/>
              </a:lnSpc>
              <a:spcBef>
                <a:spcPts val="100"/>
              </a:spcBef>
            </a:pPr>
            <a:r>
              <a:rPr sz="1800" b="0" spc="-10" dirty="0">
                <a:solidFill>
                  <a:srgbClr val="FFFFFF"/>
                </a:solidFill>
                <a:latin typeface="Calibri Light"/>
                <a:cs typeface="Calibri Light"/>
              </a:rPr>
              <a:t>LEVY</a:t>
            </a:r>
            <a:r>
              <a:rPr sz="1800" b="0" spc="-65" dirty="0">
                <a:solidFill>
                  <a:srgbClr val="FFFFFF"/>
                </a:solidFill>
                <a:latin typeface="Calibri Light"/>
                <a:cs typeface="Calibri Light"/>
              </a:rPr>
              <a:t> </a:t>
            </a:r>
            <a:r>
              <a:rPr sz="1800" b="0" spc="-20" dirty="0">
                <a:solidFill>
                  <a:srgbClr val="FFFFFF"/>
                </a:solidFill>
                <a:latin typeface="Calibri Light"/>
                <a:cs typeface="Calibri Light"/>
              </a:rPr>
              <a:t>LIMIT</a:t>
            </a:r>
            <a:endParaRPr sz="1800">
              <a:latin typeface="Calibri Light"/>
              <a:cs typeface="Calibri Light"/>
            </a:endParaRPr>
          </a:p>
          <a:p>
            <a:pPr marL="12700" marR="5080" algn="ctr">
              <a:lnSpc>
                <a:spcPct val="100000"/>
              </a:lnSpc>
              <a:spcBef>
                <a:spcPts val="20"/>
              </a:spcBef>
            </a:pPr>
            <a:r>
              <a:rPr sz="1600" b="0" dirty="0">
                <a:solidFill>
                  <a:srgbClr val="FFFFFF"/>
                </a:solidFill>
                <a:latin typeface="Calibri Light"/>
                <a:cs typeface="Calibri Light"/>
              </a:rPr>
              <a:t>Maximum</a:t>
            </a:r>
            <a:r>
              <a:rPr sz="1600" b="0" spc="-35" dirty="0">
                <a:solidFill>
                  <a:srgbClr val="FFFFFF"/>
                </a:solidFill>
                <a:latin typeface="Calibri Light"/>
                <a:cs typeface="Calibri Light"/>
              </a:rPr>
              <a:t> </a:t>
            </a:r>
            <a:r>
              <a:rPr sz="1600" b="0" dirty="0">
                <a:solidFill>
                  <a:srgbClr val="FFFFFF"/>
                </a:solidFill>
                <a:latin typeface="Calibri Light"/>
                <a:cs typeface="Calibri Light"/>
              </a:rPr>
              <a:t>dollar</a:t>
            </a:r>
            <a:r>
              <a:rPr sz="1600" b="0" spc="-30" dirty="0">
                <a:solidFill>
                  <a:srgbClr val="FFFFFF"/>
                </a:solidFill>
                <a:latin typeface="Calibri Light"/>
                <a:cs typeface="Calibri Light"/>
              </a:rPr>
              <a:t> </a:t>
            </a:r>
            <a:r>
              <a:rPr sz="1600" b="0" dirty="0">
                <a:solidFill>
                  <a:srgbClr val="FFFFFF"/>
                </a:solidFill>
                <a:latin typeface="Calibri Light"/>
                <a:cs typeface="Calibri Light"/>
              </a:rPr>
              <a:t>amount</a:t>
            </a:r>
            <a:r>
              <a:rPr sz="1600" b="0" spc="-20" dirty="0">
                <a:solidFill>
                  <a:srgbClr val="FFFFFF"/>
                </a:solidFill>
                <a:latin typeface="Calibri Light"/>
                <a:cs typeface="Calibri Light"/>
              </a:rPr>
              <a:t> </a:t>
            </a:r>
            <a:r>
              <a:rPr sz="1600" b="0" dirty="0">
                <a:solidFill>
                  <a:srgbClr val="FFFFFF"/>
                </a:solidFill>
                <a:latin typeface="Calibri Light"/>
                <a:cs typeface="Calibri Light"/>
              </a:rPr>
              <a:t>a</a:t>
            </a:r>
            <a:r>
              <a:rPr sz="1600" b="0" spc="-50" dirty="0">
                <a:solidFill>
                  <a:srgbClr val="FFFFFF"/>
                </a:solidFill>
                <a:latin typeface="Calibri Light"/>
                <a:cs typeface="Calibri Light"/>
              </a:rPr>
              <a:t> </a:t>
            </a:r>
            <a:r>
              <a:rPr sz="1600" b="0" dirty="0">
                <a:solidFill>
                  <a:srgbClr val="FFFFFF"/>
                </a:solidFill>
                <a:latin typeface="Calibri Light"/>
                <a:cs typeface="Calibri Light"/>
              </a:rPr>
              <a:t>community</a:t>
            </a:r>
            <a:r>
              <a:rPr sz="1600" b="0" spc="-20" dirty="0">
                <a:solidFill>
                  <a:srgbClr val="FFFFFF"/>
                </a:solidFill>
                <a:latin typeface="Calibri Light"/>
                <a:cs typeface="Calibri Light"/>
              </a:rPr>
              <a:t> </a:t>
            </a:r>
            <a:r>
              <a:rPr sz="1600" b="0" dirty="0">
                <a:solidFill>
                  <a:srgbClr val="FFFFFF"/>
                </a:solidFill>
                <a:latin typeface="Calibri Light"/>
                <a:cs typeface="Calibri Light"/>
              </a:rPr>
              <a:t>can</a:t>
            </a:r>
            <a:r>
              <a:rPr sz="1600" b="0" spc="-55" dirty="0">
                <a:solidFill>
                  <a:srgbClr val="FFFFFF"/>
                </a:solidFill>
                <a:latin typeface="Calibri Light"/>
                <a:cs typeface="Calibri Light"/>
              </a:rPr>
              <a:t> </a:t>
            </a:r>
            <a:r>
              <a:rPr sz="1600" b="0" dirty="0">
                <a:solidFill>
                  <a:srgbClr val="FFFFFF"/>
                </a:solidFill>
                <a:latin typeface="Calibri Light"/>
                <a:cs typeface="Calibri Light"/>
              </a:rPr>
              <a:t>raise</a:t>
            </a:r>
            <a:r>
              <a:rPr sz="1600" b="0" spc="-30" dirty="0">
                <a:solidFill>
                  <a:srgbClr val="FFFFFF"/>
                </a:solidFill>
                <a:latin typeface="Calibri Light"/>
                <a:cs typeface="Calibri Light"/>
              </a:rPr>
              <a:t> </a:t>
            </a:r>
            <a:r>
              <a:rPr sz="1600" b="0" dirty="0">
                <a:solidFill>
                  <a:srgbClr val="FFFFFF"/>
                </a:solidFill>
                <a:latin typeface="Calibri Light"/>
                <a:cs typeface="Calibri Light"/>
              </a:rPr>
              <a:t>in</a:t>
            </a:r>
            <a:r>
              <a:rPr sz="1600" b="0" spc="-35" dirty="0">
                <a:solidFill>
                  <a:srgbClr val="FFFFFF"/>
                </a:solidFill>
                <a:latin typeface="Calibri Light"/>
                <a:cs typeface="Calibri Light"/>
              </a:rPr>
              <a:t> </a:t>
            </a:r>
            <a:r>
              <a:rPr sz="1600" b="0" dirty="0">
                <a:solidFill>
                  <a:srgbClr val="FFFFFF"/>
                </a:solidFill>
                <a:latin typeface="Calibri Light"/>
                <a:cs typeface="Calibri Light"/>
              </a:rPr>
              <a:t>a</a:t>
            </a:r>
            <a:r>
              <a:rPr sz="1600" b="0" spc="-45" dirty="0">
                <a:solidFill>
                  <a:srgbClr val="FFFFFF"/>
                </a:solidFill>
                <a:latin typeface="Calibri Light"/>
                <a:cs typeface="Calibri Light"/>
              </a:rPr>
              <a:t> </a:t>
            </a:r>
            <a:r>
              <a:rPr sz="1600" b="0" dirty="0">
                <a:solidFill>
                  <a:srgbClr val="FFFFFF"/>
                </a:solidFill>
                <a:latin typeface="Calibri Light"/>
                <a:cs typeface="Calibri Light"/>
              </a:rPr>
              <a:t>fiscal</a:t>
            </a:r>
            <a:r>
              <a:rPr sz="1600" b="0" spc="-55" dirty="0">
                <a:solidFill>
                  <a:srgbClr val="FFFFFF"/>
                </a:solidFill>
                <a:latin typeface="Calibri Light"/>
                <a:cs typeface="Calibri Light"/>
              </a:rPr>
              <a:t> </a:t>
            </a:r>
            <a:r>
              <a:rPr sz="1600" b="0" spc="-10" dirty="0">
                <a:solidFill>
                  <a:srgbClr val="FFFFFF"/>
                </a:solidFill>
                <a:latin typeface="Calibri Light"/>
                <a:cs typeface="Calibri Light"/>
              </a:rPr>
              <a:t>year. </a:t>
            </a:r>
            <a:r>
              <a:rPr sz="1600" b="0" dirty="0">
                <a:solidFill>
                  <a:srgbClr val="FFFFFF"/>
                </a:solidFill>
                <a:latin typeface="Calibri Light"/>
                <a:cs typeface="Calibri Light"/>
              </a:rPr>
              <a:t>(prior</a:t>
            </a:r>
            <a:r>
              <a:rPr sz="1600" b="0" spc="-20" dirty="0">
                <a:solidFill>
                  <a:srgbClr val="FFFFFF"/>
                </a:solidFill>
                <a:latin typeface="Calibri Light"/>
                <a:cs typeface="Calibri Light"/>
              </a:rPr>
              <a:t> </a:t>
            </a:r>
            <a:r>
              <a:rPr sz="1600" b="0" dirty="0">
                <a:solidFill>
                  <a:srgbClr val="FFFFFF"/>
                </a:solidFill>
                <a:latin typeface="Calibri Light"/>
                <a:cs typeface="Calibri Light"/>
              </a:rPr>
              <a:t>years</a:t>
            </a:r>
            <a:r>
              <a:rPr sz="1600" b="0" spc="-25" dirty="0">
                <a:solidFill>
                  <a:srgbClr val="FFFFFF"/>
                </a:solidFill>
                <a:latin typeface="Calibri Light"/>
                <a:cs typeface="Calibri Light"/>
              </a:rPr>
              <a:t> </a:t>
            </a:r>
            <a:r>
              <a:rPr sz="1600" b="0" dirty="0">
                <a:solidFill>
                  <a:srgbClr val="FFFFFF"/>
                </a:solidFill>
                <a:latin typeface="Calibri Light"/>
                <a:cs typeface="Calibri Light"/>
              </a:rPr>
              <a:t>levy</a:t>
            </a:r>
            <a:r>
              <a:rPr sz="1600" b="0" spc="-55" dirty="0">
                <a:solidFill>
                  <a:srgbClr val="FFFFFF"/>
                </a:solidFill>
                <a:latin typeface="Calibri Light"/>
                <a:cs typeface="Calibri Light"/>
              </a:rPr>
              <a:t> </a:t>
            </a:r>
            <a:r>
              <a:rPr sz="1600" b="0" dirty="0">
                <a:solidFill>
                  <a:srgbClr val="FFFFFF"/>
                </a:solidFill>
                <a:latin typeface="Calibri Light"/>
                <a:cs typeface="Calibri Light"/>
              </a:rPr>
              <a:t>+</a:t>
            </a:r>
            <a:r>
              <a:rPr sz="1600" b="0" spc="-20" dirty="0">
                <a:solidFill>
                  <a:srgbClr val="FFFFFF"/>
                </a:solidFill>
                <a:latin typeface="Calibri Light"/>
                <a:cs typeface="Calibri Light"/>
              </a:rPr>
              <a:t> </a:t>
            </a:r>
            <a:r>
              <a:rPr sz="1600" b="0" dirty="0">
                <a:solidFill>
                  <a:srgbClr val="FFFFFF"/>
                </a:solidFill>
                <a:latin typeface="Calibri Light"/>
                <a:cs typeface="Calibri Light"/>
              </a:rPr>
              <a:t>2</a:t>
            </a:r>
            <a:r>
              <a:rPr sz="1600" b="0" spc="-25" dirty="0">
                <a:solidFill>
                  <a:srgbClr val="FFFFFF"/>
                </a:solidFill>
                <a:latin typeface="Calibri Light"/>
                <a:cs typeface="Calibri Light"/>
              </a:rPr>
              <a:t> </a:t>
            </a:r>
            <a:r>
              <a:rPr sz="1600" b="0" dirty="0">
                <a:solidFill>
                  <a:srgbClr val="FFFFFF"/>
                </a:solidFill>
                <a:latin typeface="Calibri Light"/>
                <a:cs typeface="Calibri Light"/>
              </a:rPr>
              <a:t>½%</a:t>
            </a:r>
            <a:r>
              <a:rPr sz="1600" b="0" spc="-10" dirty="0">
                <a:solidFill>
                  <a:srgbClr val="FFFFFF"/>
                </a:solidFill>
                <a:latin typeface="Calibri Light"/>
                <a:cs typeface="Calibri Light"/>
              </a:rPr>
              <a:t> </a:t>
            </a:r>
            <a:r>
              <a:rPr sz="1600" b="0" dirty="0">
                <a:solidFill>
                  <a:srgbClr val="FFFFFF"/>
                </a:solidFill>
                <a:latin typeface="Calibri Light"/>
                <a:cs typeface="Calibri Light"/>
              </a:rPr>
              <a:t>+</a:t>
            </a:r>
            <a:r>
              <a:rPr sz="1600" b="0" spc="-35" dirty="0">
                <a:solidFill>
                  <a:srgbClr val="FFFFFF"/>
                </a:solidFill>
                <a:latin typeface="Calibri Light"/>
                <a:cs typeface="Calibri Light"/>
              </a:rPr>
              <a:t> </a:t>
            </a:r>
            <a:r>
              <a:rPr sz="1600" b="0" dirty="0">
                <a:solidFill>
                  <a:srgbClr val="FFFFFF"/>
                </a:solidFill>
                <a:latin typeface="Calibri Light"/>
                <a:cs typeface="Calibri Light"/>
              </a:rPr>
              <a:t>new</a:t>
            </a:r>
            <a:r>
              <a:rPr sz="1600" b="0" spc="-20" dirty="0">
                <a:solidFill>
                  <a:srgbClr val="FFFFFF"/>
                </a:solidFill>
                <a:latin typeface="Calibri Light"/>
                <a:cs typeface="Calibri Light"/>
              </a:rPr>
              <a:t> </a:t>
            </a:r>
            <a:r>
              <a:rPr sz="1600" b="0" dirty="0">
                <a:solidFill>
                  <a:srgbClr val="FFFFFF"/>
                </a:solidFill>
                <a:latin typeface="Calibri Light"/>
                <a:cs typeface="Calibri Light"/>
              </a:rPr>
              <a:t>growth</a:t>
            </a:r>
            <a:r>
              <a:rPr sz="1600" b="0" spc="-10" dirty="0">
                <a:solidFill>
                  <a:srgbClr val="FFFFFF"/>
                </a:solidFill>
                <a:latin typeface="Calibri Light"/>
                <a:cs typeface="Calibri Light"/>
              </a:rPr>
              <a:t> </a:t>
            </a:r>
            <a:r>
              <a:rPr sz="1600" b="0" dirty="0">
                <a:solidFill>
                  <a:srgbClr val="FFFFFF"/>
                </a:solidFill>
                <a:latin typeface="Calibri Light"/>
                <a:cs typeface="Calibri Light"/>
              </a:rPr>
              <a:t>+</a:t>
            </a:r>
            <a:r>
              <a:rPr sz="1600" b="0" spc="-25" dirty="0">
                <a:solidFill>
                  <a:srgbClr val="FFFFFF"/>
                </a:solidFill>
                <a:latin typeface="Calibri Light"/>
                <a:cs typeface="Calibri Light"/>
              </a:rPr>
              <a:t> </a:t>
            </a:r>
            <a:r>
              <a:rPr sz="1600" b="0" dirty="0">
                <a:solidFill>
                  <a:srgbClr val="FFFFFF"/>
                </a:solidFill>
                <a:latin typeface="Calibri Light"/>
                <a:cs typeface="Calibri Light"/>
              </a:rPr>
              <a:t>debt</a:t>
            </a:r>
            <a:r>
              <a:rPr sz="1600" b="0" spc="-5" dirty="0">
                <a:solidFill>
                  <a:srgbClr val="FFFFFF"/>
                </a:solidFill>
                <a:latin typeface="Calibri Light"/>
                <a:cs typeface="Calibri Light"/>
              </a:rPr>
              <a:t> </a:t>
            </a:r>
            <a:r>
              <a:rPr sz="1600" b="0" spc="-10" dirty="0">
                <a:solidFill>
                  <a:srgbClr val="FFFFFF"/>
                </a:solidFill>
                <a:latin typeface="Calibri Light"/>
                <a:cs typeface="Calibri Light"/>
              </a:rPr>
              <a:t>exclusion)</a:t>
            </a:r>
            <a:endParaRPr sz="1600">
              <a:latin typeface="Calibri Light"/>
              <a:cs typeface="Calibri Light"/>
            </a:endParaRPr>
          </a:p>
          <a:p>
            <a:pPr>
              <a:lnSpc>
                <a:spcPct val="100000"/>
              </a:lnSpc>
              <a:spcBef>
                <a:spcPts val="1725"/>
              </a:spcBef>
            </a:pPr>
            <a:endParaRPr sz="1600">
              <a:latin typeface="Calibri Light"/>
              <a:cs typeface="Calibri Light"/>
            </a:endParaRPr>
          </a:p>
          <a:p>
            <a:pPr marL="635" algn="ctr">
              <a:lnSpc>
                <a:spcPct val="100000"/>
              </a:lnSpc>
              <a:spcBef>
                <a:spcPts val="5"/>
              </a:spcBef>
            </a:pPr>
            <a:r>
              <a:rPr sz="1600" b="0" spc="-25" dirty="0">
                <a:solidFill>
                  <a:srgbClr val="FFFFFF"/>
                </a:solidFill>
                <a:latin typeface="Calibri Light"/>
                <a:cs typeface="Calibri Light"/>
              </a:rPr>
              <a:t>EXCESS</a:t>
            </a:r>
            <a:r>
              <a:rPr sz="1600" b="0" spc="-55" dirty="0">
                <a:solidFill>
                  <a:srgbClr val="FFFFFF"/>
                </a:solidFill>
                <a:latin typeface="Calibri Light"/>
                <a:cs typeface="Calibri Light"/>
              </a:rPr>
              <a:t> </a:t>
            </a:r>
            <a:r>
              <a:rPr sz="1600" b="0" spc="-10" dirty="0">
                <a:solidFill>
                  <a:srgbClr val="FFFFFF"/>
                </a:solidFill>
                <a:latin typeface="Calibri Light"/>
                <a:cs typeface="Calibri Light"/>
              </a:rPr>
              <a:t>LEVY</a:t>
            </a:r>
            <a:r>
              <a:rPr sz="1600" b="0" spc="-65" dirty="0">
                <a:solidFill>
                  <a:srgbClr val="FFFFFF"/>
                </a:solidFill>
                <a:latin typeface="Calibri Light"/>
                <a:cs typeface="Calibri Light"/>
              </a:rPr>
              <a:t> </a:t>
            </a:r>
            <a:r>
              <a:rPr sz="1600" b="0" spc="-10" dirty="0">
                <a:solidFill>
                  <a:srgbClr val="FFFFFF"/>
                </a:solidFill>
                <a:latin typeface="Calibri Light"/>
                <a:cs typeface="Calibri Light"/>
              </a:rPr>
              <a:t>CAPACITY</a:t>
            </a:r>
            <a:endParaRPr sz="1600">
              <a:latin typeface="Calibri Light"/>
              <a:cs typeface="Calibri Light"/>
            </a:endParaRPr>
          </a:p>
          <a:p>
            <a:pPr marL="46355" algn="ctr">
              <a:lnSpc>
                <a:spcPct val="100000"/>
              </a:lnSpc>
            </a:pPr>
            <a:r>
              <a:rPr sz="1600" b="0" spc="-10" dirty="0">
                <a:solidFill>
                  <a:srgbClr val="FFFFFF"/>
                </a:solidFill>
                <a:latin typeface="Calibri Light"/>
                <a:cs typeface="Calibri Light"/>
              </a:rPr>
              <a:t>Difference</a:t>
            </a:r>
            <a:r>
              <a:rPr sz="1600" b="0" spc="-35" dirty="0">
                <a:solidFill>
                  <a:srgbClr val="FFFFFF"/>
                </a:solidFill>
                <a:latin typeface="Calibri Light"/>
                <a:cs typeface="Calibri Light"/>
              </a:rPr>
              <a:t> </a:t>
            </a:r>
            <a:r>
              <a:rPr sz="1600" b="0" dirty="0">
                <a:solidFill>
                  <a:srgbClr val="FFFFFF"/>
                </a:solidFill>
                <a:latin typeface="Calibri Light"/>
                <a:cs typeface="Calibri Light"/>
              </a:rPr>
              <a:t>between</a:t>
            </a:r>
            <a:r>
              <a:rPr sz="1600" b="0" spc="-25" dirty="0">
                <a:solidFill>
                  <a:srgbClr val="FFFFFF"/>
                </a:solidFill>
                <a:latin typeface="Calibri Light"/>
                <a:cs typeface="Calibri Light"/>
              </a:rPr>
              <a:t> </a:t>
            </a:r>
            <a:r>
              <a:rPr sz="1600" b="0" dirty="0">
                <a:solidFill>
                  <a:srgbClr val="FFFFFF"/>
                </a:solidFill>
                <a:latin typeface="Calibri Light"/>
                <a:cs typeface="Calibri Light"/>
              </a:rPr>
              <a:t>the</a:t>
            </a:r>
            <a:r>
              <a:rPr sz="1600" b="0" spc="-20" dirty="0">
                <a:solidFill>
                  <a:srgbClr val="FFFFFF"/>
                </a:solidFill>
                <a:latin typeface="Calibri Light"/>
                <a:cs typeface="Calibri Light"/>
              </a:rPr>
              <a:t> </a:t>
            </a:r>
            <a:r>
              <a:rPr sz="1600" b="0" dirty="0">
                <a:solidFill>
                  <a:srgbClr val="FFFFFF"/>
                </a:solidFill>
                <a:latin typeface="Calibri Light"/>
                <a:cs typeface="Calibri Light"/>
              </a:rPr>
              <a:t>levy</a:t>
            </a:r>
            <a:r>
              <a:rPr sz="1600" b="0" spc="-30" dirty="0">
                <a:solidFill>
                  <a:srgbClr val="FFFFFF"/>
                </a:solidFill>
                <a:latin typeface="Calibri Light"/>
                <a:cs typeface="Calibri Light"/>
              </a:rPr>
              <a:t> </a:t>
            </a:r>
            <a:r>
              <a:rPr sz="1600" b="0" dirty="0">
                <a:solidFill>
                  <a:srgbClr val="FFFFFF"/>
                </a:solidFill>
                <a:latin typeface="Calibri Light"/>
                <a:cs typeface="Calibri Light"/>
              </a:rPr>
              <a:t>and</a:t>
            </a:r>
            <a:r>
              <a:rPr sz="1600" b="0" spc="335" dirty="0">
                <a:solidFill>
                  <a:srgbClr val="FFFFFF"/>
                </a:solidFill>
                <a:latin typeface="Calibri Light"/>
                <a:cs typeface="Calibri Light"/>
              </a:rPr>
              <a:t> </a:t>
            </a:r>
            <a:r>
              <a:rPr sz="1600" b="0" dirty="0">
                <a:solidFill>
                  <a:srgbClr val="FFFFFF"/>
                </a:solidFill>
                <a:latin typeface="Calibri Light"/>
                <a:cs typeface="Calibri Light"/>
              </a:rPr>
              <a:t>the</a:t>
            </a:r>
            <a:r>
              <a:rPr sz="1600" b="0" spc="-20" dirty="0">
                <a:solidFill>
                  <a:srgbClr val="FFFFFF"/>
                </a:solidFill>
                <a:latin typeface="Calibri Light"/>
                <a:cs typeface="Calibri Light"/>
              </a:rPr>
              <a:t> </a:t>
            </a:r>
            <a:r>
              <a:rPr sz="1600" b="0" dirty="0">
                <a:solidFill>
                  <a:srgbClr val="FFFFFF"/>
                </a:solidFill>
                <a:latin typeface="Calibri Light"/>
                <a:cs typeface="Calibri Light"/>
              </a:rPr>
              <a:t>levy</a:t>
            </a:r>
            <a:r>
              <a:rPr sz="1600" b="0" spc="-30" dirty="0">
                <a:solidFill>
                  <a:srgbClr val="FFFFFF"/>
                </a:solidFill>
                <a:latin typeface="Calibri Light"/>
                <a:cs typeface="Calibri Light"/>
              </a:rPr>
              <a:t> </a:t>
            </a:r>
            <a:r>
              <a:rPr sz="1600" b="0" spc="-10" dirty="0">
                <a:solidFill>
                  <a:srgbClr val="FFFFFF"/>
                </a:solidFill>
                <a:latin typeface="Calibri Light"/>
                <a:cs typeface="Calibri Light"/>
              </a:rPr>
              <a:t>limit</a:t>
            </a:r>
            <a:endParaRPr sz="1600">
              <a:latin typeface="Calibri Light"/>
              <a:cs typeface="Calibri Light"/>
            </a:endParaRPr>
          </a:p>
          <a:p>
            <a:pPr>
              <a:lnSpc>
                <a:spcPct val="100000"/>
              </a:lnSpc>
            </a:pPr>
            <a:endParaRPr sz="1600">
              <a:latin typeface="Calibri Light"/>
              <a:cs typeface="Calibri Light"/>
            </a:endParaRPr>
          </a:p>
          <a:p>
            <a:pPr>
              <a:lnSpc>
                <a:spcPct val="100000"/>
              </a:lnSpc>
              <a:spcBef>
                <a:spcPts val="335"/>
              </a:spcBef>
            </a:pPr>
            <a:endParaRPr sz="1600">
              <a:latin typeface="Calibri Light"/>
              <a:cs typeface="Calibri Light"/>
            </a:endParaRPr>
          </a:p>
          <a:p>
            <a:pPr marL="5715" algn="ctr">
              <a:lnSpc>
                <a:spcPct val="100000"/>
              </a:lnSpc>
            </a:pPr>
            <a:r>
              <a:rPr sz="1800" b="0" spc="-20" dirty="0">
                <a:solidFill>
                  <a:srgbClr val="FFFFFF"/>
                </a:solidFill>
                <a:latin typeface="Calibri Light"/>
                <a:cs typeface="Calibri Light"/>
              </a:rPr>
              <a:t>DEBT</a:t>
            </a:r>
            <a:r>
              <a:rPr sz="1800" b="0" spc="-60" dirty="0">
                <a:solidFill>
                  <a:srgbClr val="FFFFFF"/>
                </a:solidFill>
                <a:latin typeface="Calibri Light"/>
                <a:cs typeface="Calibri Light"/>
              </a:rPr>
              <a:t> </a:t>
            </a:r>
            <a:r>
              <a:rPr sz="1800" b="0" spc="-10" dirty="0">
                <a:solidFill>
                  <a:srgbClr val="FFFFFF"/>
                </a:solidFill>
                <a:latin typeface="Calibri Light"/>
                <a:cs typeface="Calibri Light"/>
              </a:rPr>
              <a:t>EXCLUSION</a:t>
            </a:r>
            <a:endParaRPr sz="1800">
              <a:latin typeface="Calibri Light"/>
              <a:cs typeface="Calibri Light"/>
            </a:endParaRPr>
          </a:p>
          <a:p>
            <a:pPr marL="104139" marR="46990" algn="ctr">
              <a:lnSpc>
                <a:spcPct val="100000"/>
              </a:lnSpc>
              <a:spcBef>
                <a:spcPts val="20"/>
              </a:spcBef>
            </a:pPr>
            <a:r>
              <a:rPr sz="1600" b="0" dirty="0">
                <a:solidFill>
                  <a:srgbClr val="FFFFFF"/>
                </a:solidFill>
                <a:latin typeface="Calibri Light"/>
                <a:cs typeface="Calibri Light"/>
              </a:rPr>
              <a:t>A</a:t>
            </a:r>
            <a:r>
              <a:rPr sz="1600" b="0" spc="-45" dirty="0">
                <a:solidFill>
                  <a:srgbClr val="FFFFFF"/>
                </a:solidFill>
                <a:latin typeface="Calibri Light"/>
                <a:cs typeface="Calibri Light"/>
              </a:rPr>
              <a:t> </a:t>
            </a:r>
            <a:r>
              <a:rPr sz="1600" b="0" dirty="0">
                <a:solidFill>
                  <a:srgbClr val="FFFFFF"/>
                </a:solidFill>
                <a:latin typeface="Calibri Light"/>
                <a:cs typeface="Calibri Light"/>
              </a:rPr>
              <a:t>temporary</a:t>
            </a:r>
            <a:r>
              <a:rPr sz="1600" b="0" spc="-40" dirty="0">
                <a:solidFill>
                  <a:srgbClr val="FFFFFF"/>
                </a:solidFill>
                <a:latin typeface="Calibri Light"/>
                <a:cs typeface="Calibri Light"/>
              </a:rPr>
              <a:t> </a:t>
            </a:r>
            <a:r>
              <a:rPr sz="1600" b="0" dirty="0">
                <a:solidFill>
                  <a:srgbClr val="FFFFFF"/>
                </a:solidFill>
                <a:latin typeface="Calibri Light"/>
                <a:cs typeface="Calibri Light"/>
              </a:rPr>
              <a:t>increase</a:t>
            </a:r>
            <a:r>
              <a:rPr sz="1600" b="0" spc="-45" dirty="0">
                <a:solidFill>
                  <a:srgbClr val="FFFFFF"/>
                </a:solidFill>
                <a:latin typeface="Calibri Light"/>
                <a:cs typeface="Calibri Light"/>
              </a:rPr>
              <a:t> </a:t>
            </a:r>
            <a:r>
              <a:rPr sz="1600" b="0" dirty="0">
                <a:solidFill>
                  <a:srgbClr val="FFFFFF"/>
                </a:solidFill>
                <a:latin typeface="Calibri Light"/>
                <a:cs typeface="Calibri Light"/>
              </a:rPr>
              <a:t>to</a:t>
            </a:r>
            <a:r>
              <a:rPr sz="1600" b="0" spc="-35" dirty="0">
                <a:solidFill>
                  <a:srgbClr val="FFFFFF"/>
                </a:solidFill>
                <a:latin typeface="Calibri Light"/>
                <a:cs typeface="Calibri Light"/>
              </a:rPr>
              <a:t> </a:t>
            </a:r>
            <a:r>
              <a:rPr sz="1600" b="0" dirty="0">
                <a:solidFill>
                  <a:srgbClr val="FFFFFF"/>
                </a:solidFill>
                <a:latin typeface="Calibri Light"/>
                <a:cs typeface="Calibri Light"/>
              </a:rPr>
              <a:t>the</a:t>
            </a:r>
            <a:r>
              <a:rPr sz="1600" b="0" spc="-40" dirty="0">
                <a:solidFill>
                  <a:srgbClr val="FFFFFF"/>
                </a:solidFill>
                <a:latin typeface="Calibri Light"/>
                <a:cs typeface="Calibri Light"/>
              </a:rPr>
              <a:t> </a:t>
            </a:r>
            <a:r>
              <a:rPr sz="1600" b="0" dirty="0">
                <a:solidFill>
                  <a:srgbClr val="FFFFFF"/>
                </a:solidFill>
                <a:latin typeface="Calibri Light"/>
                <a:cs typeface="Calibri Light"/>
              </a:rPr>
              <a:t>levy</a:t>
            </a:r>
            <a:r>
              <a:rPr sz="1600" b="0" spc="-50" dirty="0">
                <a:solidFill>
                  <a:srgbClr val="FFFFFF"/>
                </a:solidFill>
                <a:latin typeface="Calibri Light"/>
                <a:cs typeface="Calibri Light"/>
              </a:rPr>
              <a:t> </a:t>
            </a:r>
            <a:r>
              <a:rPr sz="1600" b="0" dirty="0">
                <a:solidFill>
                  <a:srgbClr val="FFFFFF"/>
                </a:solidFill>
                <a:latin typeface="Calibri Light"/>
                <a:cs typeface="Calibri Light"/>
              </a:rPr>
              <a:t>to</a:t>
            </a:r>
            <a:r>
              <a:rPr sz="1600" b="0" spc="-45" dirty="0">
                <a:solidFill>
                  <a:srgbClr val="FFFFFF"/>
                </a:solidFill>
                <a:latin typeface="Calibri Light"/>
                <a:cs typeface="Calibri Light"/>
              </a:rPr>
              <a:t> </a:t>
            </a:r>
            <a:r>
              <a:rPr sz="1600" b="0" dirty="0">
                <a:solidFill>
                  <a:srgbClr val="FFFFFF"/>
                </a:solidFill>
                <a:latin typeface="Calibri Light"/>
                <a:cs typeface="Calibri Light"/>
              </a:rPr>
              <a:t>pay</a:t>
            </a:r>
            <a:r>
              <a:rPr sz="1600" b="0" spc="-40" dirty="0">
                <a:solidFill>
                  <a:srgbClr val="FFFFFF"/>
                </a:solidFill>
                <a:latin typeface="Calibri Light"/>
                <a:cs typeface="Calibri Light"/>
              </a:rPr>
              <a:t> </a:t>
            </a:r>
            <a:r>
              <a:rPr sz="1600" b="0" dirty="0">
                <a:solidFill>
                  <a:srgbClr val="FFFFFF"/>
                </a:solidFill>
                <a:latin typeface="Calibri Light"/>
                <a:cs typeface="Calibri Light"/>
              </a:rPr>
              <a:t>for</a:t>
            </a:r>
            <a:r>
              <a:rPr sz="1600" b="0" spc="-35" dirty="0">
                <a:solidFill>
                  <a:srgbClr val="FFFFFF"/>
                </a:solidFill>
                <a:latin typeface="Calibri Light"/>
                <a:cs typeface="Calibri Light"/>
              </a:rPr>
              <a:t> </a:t>
            </a:r>
            <a:r>
              <a:rPr sz="1600" b="0" dirty="0">
                <a:solidFill>
                  <a:srgbClr val="FFFFFF"/>
                </a:solidFill>
                <a:latin typeface="Calibri Light"/>
                <a:cs typeface="Calibri Light"/>
              </a:rPr>
              <a:t>capital</a:t>
            </a:r>
            <a:r>
              <a:rPr sz="1600" b="0" spc="-55" dirty="0">
                <a:solidFill>
                  <a:srgbClr val="FFFFFF"/>
                </a:solidFill>
                <a:latin typeface="Calibri Light"/>
                <a:cs typeface="Calibri Light"/>
              </a:rPr>
              <a:t> </a:t>
            </a:r>
            <a:r>
              <a:rPr sz="1600" b="0" dirty="0">
                <a:solidFill>
                  <a:srgbClr val="FFFFFF"/>
                </a:solidFill>
                <a:latin typeface="Calibri Light"/>
                <a:cs typeface="Calibri Light"/>
              </a:rPr>
              <a:t>projects</a:t>
            </a:r>
            <a:r>
              <a:rPr sz="1600" b="0" spc="-35" dirty="0">
                <a:solidFill>
                  <a:srgbClr val="FFFFFF"/>
                </a:solidFill>
                <a:latin typeface="Calibri Light"/>
                <a:cs typeface="Calibri Light"/>
              </a:rPr>
              <a:t> </a:t>
            </a:r>
            <a:r>
              <a:rPr sz="1600" b="0" spc="-25" dirty="0">
                <a:solidFill>
                  <a:srgbClr val="FFFFFF"/>
                </a:solidFill>
                <a:latin typeface="Calibri Light"/>
                <a:cs typeface="Calibri Light"/>
              </a:rPr>
              <a:t>as </a:t>
            </a:r>
            <a:r>
              <a:rPr sz="1600" b="0" dirty="0">
                <a:solidFill>
                  <a:srgbClr val="FFFFFF"/>
                </a:solidFill>
                <a:latin typeface="Calibri Light"/>
                <a:cs typeface="Calibri Light"/>
              </a:rPr>
              <a:t>voted</a:t>
            </a:r>
            <a:r>
              <a:rPr sz="1600" b="0" spc="-55" dirty="0">
                <a:solidFill>
                  <a:srgbClr val="FFFFFF"/>
                </a:solidFill>
                <a:latin typeface="Calibri Light"/>
                <a:cs typeface="Calibri Light"/>
              </a:rPr>
              <a:t> </a:t>
            </a:r>
            <a:r>
              <a:rPr sz="1600" b="0" spc="-25" dirty="0">
                <a:solidFill>
                  <a:srgbClr val="FFFFFF"/>
                </a:solidFill>
                <a:latin typeface="Calibri Light"/>
                <a:cs typeface="Calibri Light"/>
              </a:rPr>
              <a:t>on</a:t>
            </a:r>
            <a:endParaRPr sz="1600">
              <a:latin typeface="Calibri Light"/>
              <a:cs typeface="Calibri Light"/>
            </a:endParaRPr>
          </a:p>
          <a:p>
            <a:pPr>
              <a:lnSpc>
                <a:spcPct val="100000"/>
              </a:lnSpc>
              <a:spcBef>
                <a:spcPts val="1864"/>
              </a:spcBef>
            </a:pPr>
            <a:endParaRPr sz="1600">
              <a:latin typeface="Calibri Light"/>
              <a:cs typeface="Calibri Light"/>
            </a:endParaRPr>
          </a:p>
          <a:p>
            <a:pPr marL="4445" algn="ctr">
              <a:lnSpc>
                <a:spcPct val="100000"/>
              </a:lnSpc>
            </a:pPr>
            <a:r>
              <a:rPr sz="1600" b="0" spc="-20" dirty="0">
                <a:solidFill>
                  <a:srgbClr val="FFFFFF"/>
                </a:solidFill>
                <a:latin typeface="Calibri Light"/>
                <a:cs typeface="Calibri Light"/>
              </a:rPr>
              <a:t>LEVY</a:t>
            </a:r>
            <a:endParaRPr sz="1600">
              <a:latin typeface="Calibri Light"/>
              <a:cs typeface="Calibri Light"/>
            </a:endParaRPr>
          </a:p>
          <a:p>
            <a:pPr algn="ctr">
              <a:lnSpc>
                <a:spcPct val="100000"/>
              </a:lnSpc>
            </a:pPr>
            <a:r>
              <a:rPr sz="1600" b="0" spc="-10" dirty="0">
                <a:solidFill>
                  <a:srgbClr val="FFFFFF"/>
                </a:solidFill>
                <a:latin typeface="Calibri Light"/>
                <a:cs typeface="Calibri Light"/>
              </a:rPr>
              <a:t>Revenue</a:t>
            </a:r>
            <a:r>
              <a:rPr sz="1600" b="0" spc="-65" dirty="0">
                <a:solidFill>
                  <a:srgbClr val="FFFFFF"/>
                </a:solidFill>
                <a:latin typeface="Calibri Light"/>
                <a:cs typeface="Calibri Light"/>
              </a:rPr>
              <a:t> </a:t>
            </a:r>
            <a:r>
              <a:rPr sz="1600" b="0" dirty="0">
                <a:solidFill>
                  <a:srgbClr val="FFFFFF"/>
                </a:solidFill>
                <a:latin typeface="Calibri Light"/>
                <a:cs typeface="Calibri Light"/>
              </a:rPr>
              <a:t>raised</a:t>
            </a:r>
            <a:r>
              <a:rPr sz="1600" b="0" spc="-45" dirty="0">
                <a:solidFill>
                  <a:srgbClr val="FFFFFF"/>
                </a:solidFill>
                <a:latin typeface="Calibri Light"/>
                <a:cs typeface="Calibri Light"/>
              </a:rPr>
              <a:t> </a:t>
            </a:r>
            <a:r>
              <a:rPr sz="1600" b="0" dirty="0">
                <a:solidFill>
                  <a:srgbClr val="FFFFFF"/>
                </a:solidFill>
                <a:latin typeface="Calibri Light"/>
                <a:cs typeface="Calibri Light"/>
              </a:rPr>
              <a:t>through</a:t>
            </a:r>
            <a:r>
              <a:rPr sz="1600" b="0" spc="-30" dirty="0">
                <a:solidFill>
                  <a:srgbClr val="FFFFFF"/>
                </a:solidFill>
                <a:latin typeface="Calibri Light"/>
                <a:cs typeface="Calibri Light"/>
              </a:rPr>
              <a:t> </a:t>
            </a:r>
            <a:r>
              <a:rPr sz="1600" b="0" dirty="0">
                <a:solidFill>
                  <a:srgbClr val="FFFFFF"/>
                </a:solidFill>
                <a:latin typeface="Calibri Light"/>
                <a:cs typeface="Calibri Light"/>
              </a:rPr>
              <a:t>real</a:t>
            </a:r>
            <a:r>
              <a:rPr sz="1600" b="0" spc="-80" dirty="0">
                <a:solidFill>
                  <a:srgbClr val="FFFFFF"/>
                </a:solidFill>
                <a:latin typeface="Calibri Light"/>
                <a:cs typeface="Calibri Light"/>
              </a:rPr>
              <a:t> </a:t>
            </a:r>
            <a:r>
              <a:rPr sz="1600" b="0" dirty="0">
                <a:solidFill>
                  <a:srgbClr val="FFFFFF"/>
                </a:solidFill>
                <a:latin typeface="Calibri Light"/>
                <a:cs typeface="Calibri Light"/>
              </a:rPr>
              <a:t>and</a:t>
            </a:r>
            <a:r>
              <a:rPr sz="1600" b="0" spc="-55" dirty="0">
                <a:solidFill>
                  <a:srgbClr val="FFFFFF"/>
                </a:solidFill>
                <a:latin typeface="Calibri Light"/>
                <a:cs typeface="Calibri Light"/>
              </a:rPr>
              <a:t> </a:t>
            </a:r>
            <a:r>
              <a:rPr sz="1600" b="0" dirty="0">
                <a:solidFill>
                  <a:srgbClr val="FFFFFF"/>
                </a:solidFill>
                <a:latin typeface="Calibri Light"/>
                <a:cs typeface="Calibri Light"/>
              </a:rPr>
              <a:t>personal</a:t>
            </a:r>
            <a:r>
              <a:rPr sz="1600" b="0" spc="-30" dirty="0">
                <a:solidFill>
                  <a:srgbClr val="FFFFFF"/>
                </a:solidFill>
                <a:latin typeface="Calibri Light"/>
                <a:cs typeface="Calibri Light"/>
              </a:rPr>
              <a:t> </a:t>
            </a:r>
            <a:r>
              <a:rPr sz="1600" b="0" dirty="0">
                <a:solidFill>
                  <a:srgbClr val="FFFFFF"/>
                </a:solidFill>
                <a:latin typeface="Calibri Light"/>
                <a:cs typeface="Calibri Light"/>
              </a:rPr>
              <a:t>property</a:t>
            </a:r>
            <a:r>
              <a:rPr sz="1600" b="0" spc="-55" dirty="0">
                <a:solidFill>
                  <a:srgbClr val="FFFFFF"/>
                </a:solidFill>
                <a:latin typeface="Calibri Light"/>
                <a:cs typeface="Calibri Light"/>
              </a:rPr>
              <a:t> </a:t>
            </a:r>
            <a:r>
              <a:rPr sz="1600" b="0" spc="-10" dirty="0">
                <a:solidFill>
                  <a:srgbClr val="FFFFFF"/>
                </a:solidFill>
                <a:latin typeface="Calibri Light"/>
                <a:cs typeface="Calibri Light"/>
              </a:rPr>
              <a:t>taxes.</a:t>
            </a:r>
            <a:endParaRPr sz="1600">
              <a:latin typeface="Calibri Light"/>
              <a:cs typeface="Calibri Light"/>
            </a:endParaRPr>
          </a:p>
        </p:txBody>
      </p:sp>
      <p:sp>
        <p:nvSpPr>
          <p:cNvPr id="4" name="object 4"/>
          <p:cNvSpPr txBox="1">
            <a:spLocks noGrp="1"/>
          </p:cNvSpPr>
          <p:nvPr>
            <p:ph type="title"/>
          </p:nvPr>
        </p:nvSpPr>
        <p:spPr>
          <a:xfrm>
            <a:off x="6236258" y="324610"/>
            <a:ext cx="5760720" cy="452120"/>
          </a:xfrm>
          <a:prstGeom prst="rect">
            <a:avLst/>
          </a:prstGeom>
        </p:spPr>
        <p:txBody>
          <a:bodyPr vert="horz" wrap="square" lIns="0" tIns="12065" rIns="0" bIns="0" rtlCol="0">
            <a:spAutoFit/>
          </a:bodyPr>
          <a:lstStyle/>
          <a:p>
            <a:pPr marL="12700">
              <a:lnSpc>
                <a:spcPct val="100000"/>
              </a:lnSpc>
              <a:spcBef>
                <a:spcPts val="95"/>
              </a:spcBef>
            </a:pPr>
            <a:r>
              <a:rPr sz="2800" b="1" dirty="0">
                <a:latin typeface="Calibri"/>
                <a:cs typeface="Calibri"/>
              </a:rPr>
              <a:t>FISCAL</a:t>
            </a:r>
            <a:r>
              <a:rPr sz="2800" b="1" spc="-30" dirty="0">
                <a:latin typeface="Calibri"/>
                <a:cs typeface="Calibri"/>
              </a:rPr>
              <a:t> </a:t>
            </a:r>
            <a:r>
              <a:rPr sz="2800" b="1" dirty="0">
                <a:latin typeface="Calibri"/>
                <a:cs typeface="Calibri"/>
              </a:rPr>
              <a:t>YEAR</a:t>
            </a:r>
            <a:r>
              <a:rPr sz="2800" b="1" spc="-50" dirty="0">
                <a:latin typeface="Calibri"/>
                <a:cs typeface="Calibri"/>
              </a:rPr>
              <a:t> </a:t>
            </a:r>
            <a:r>
              <a:rPr sz="2800" b="1" dirty="0">
                <a:latin typeface="Calibri"/>
                <a:cs typeface="Calibri"/>
              </a:rPr>
              <a:t>202</a:t>
            </a:r>
            <a:r>
              <a:rPr lang="en-US" sz="2800" b="1" dirty="0">
                <a:latin typeface="Calibri"/>
                <a:cs typeface="Calibri"/>
              </a:rPr>
              <a:t>5</a:t>
            </a:r>
            <a:r>
              <a:rPr sz="2800" b="1" spc="-30" dirty="0">
                <a:latin typeface="Calibri"/>
                <a:cs typeface="Calibri"/>
              </a:rPr>
              <a:t> </a:t>
            </a:r>
            <a:r>
              <a:rPr sz="2800" b="1" dirty="0">
                <a:latin typeface="Calibri"/>
                <a:cs typeface="Calibri"/>
              </a:rPr>
              <a:t>LEVY</a:t>
            </a:r>
            <a:r>
              <a:rPr sz="2800" b="1" spc="-70" dirty="0">
                <a:latin typeface="Calibri"/>
                <a:cs typeface="Calibri"/>
              </a:rPr>
              <a:t> </a:t>
            </a:r>
            <a:r>
              <a:rPr sz="2800" b="1" spc="-10" dirty="0">
                <a:latin typeface="Calibri"/>
                <a:cs typeface="Calibri"/>
              </a:rPr>
              <a:t>CALCULATIONS</a:t>
            </a:r>
            <a:endParaRPr sz="2800" dirty="0">
              <a:latin typeface="Calibri"/>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1052392422"/>
              </p:ext>
            </p:extLst>
          </p:nvPr>
        </p:nvGraphicFramePr>
        <p:xfrm>
          <a:off x="6235143" y="914400"/>
          <a:ext cx="5652057" cy="4655028"/>
        </p:xfrm>
        <a:graphic>
          <a:graphicData uri="http://schemas.openxmlformats.org/drawingml/2006/table">
            <a:tbl>
              <a:tblPr firstRow="1" bandRow="1">
                <a:tableStyleId>{2D5ABB26-0587-4C30-8999-92F81FD0307C}</a:tableStyleId>
              </a:tblPr>
              <a:tblGrid>
                <a:gridCol w="3719829">
                  <a:extLst>
                    <a:ext uri="{9D8B030D-6E8A-4147-A177-3AD203B41FA5}">
                      <a16:colId xmlns:a16="http://schemas.microsoft.com/office/drawing/2014/main" val="20000"/>
                    </a:ext>
                  </a:extLst>
                </a:gridCol>
                <a:gridCol w="1932228">
                  <a:extLst>
                    <a:ext uri="{9D8B030D-6E8A-4147-A177-3AD203B41FA5}">
                      <a16:colId xmlns:a16="http://schemas.microsoft.com/office/drawing/2014/main" val="20001"/>
                    </a:ext>
                  </a:extLst>
                </a:gridCol>
              </a:tblGrid>
              <a:tr h="273595">
                <a:tc>
                  <a:txBody>
                    <a:bodyPr/>
                    <a:lstStyle/>
                    <a:p>
                      <a:pPr marL="31750">
                        <a:lnSpc>
                          <a:spcPts val="1905"/>
                        </a:lnSpc>
                      </a:pPr>
                      <a:r>
                        <a:rPr sz="2000" dirty="0">
                          <a:solidFill>
                            <a:srgbClr val="FFFFFF"/>
                          </a:solidFill>
                          <a:latin typeface="Calibri"/>
                          <a:cs typeface="Calibri"/>
                        </a:rPr>
                        <a:t>FISCAL</a:t>
                      </a:r>
                      <a:r>
                        <a:rPr sz="2000" spc="-30" dirty="0">
                          <a:solidFill>
                            <a:srgbClr val="FFFFFF"/>
                          </a:solidFill>
                          <a:latin typeface="Calibri"/>
                          <a:cs typeface="Calibri"/>
                        </a:rPr>
                        <a:t> </a:t>
                      </a:r>
                      <a:r>
                        <a:rPr sz="2000" dirty="0">
                          <a:solidFill>
                            <a:srgbClr val="FFFFFF"/>
                          </a:solidFill>
                          <a:latin typeface="Calibri"/>
                          <a:cs typeface="Calibri"/>
                        </a:rPr>
                        <a:t>YEAR</a:t>
                      </a:r>
                      <a:r>
                        <a:rPr sz="2000" spc="-35" dirty="0">
                          <a:solidFill>
                            <a:srgbClr val="FFFFFF"/>
                          </a:solidFill>
                          <a:latin typeface="Calibri"/>
                          <a:cs typeface="Calibri"/>
                        </a:rPr>
                        <a:t> </a:t>
                      </a:r>
                      <a:r>
                        <a:rPr sz="2000" dirty="0">
                          <a:solidFill>
                            <a:srgbClr val="FFFFFF"/>
                          </a:solidFill>
                          <a:latin typeface="Calibri"/>
                          <a:cs typeface="Calibri"/>
                        </a:rPr>
                        <a:t>202</a:t>
                      </a:r>
                      <a:r>
                        <a:rPr lang="en-US" sz="2000" dirty="0">
                          <a:solidFill>
                            <a:srgbClr val="FFFFFF"/>
                          </a:solidFill>
                          <a:latin typeface="Calibri"/>
                          <a:cs typeface="Calibri"/>
                        </a:rPr>
                        <a:t>4</a:t>
                      </a:r>
                      <a:r>
                        <a:rPr sz="2000" spc="-45" dirty="0">
                          <a:solidFill>
                            <a:srgbClr val="FFFFFF"/>
                          </a:solidFill>
                          <a:latin typeface="Calibri"/>
                          <a:cs typeface="Calibri"/>
                        </a:rPr>
                        <a:t> </a:t>
                      </a:r>
                      <a:r>
                        <a:rPr sz="2000" dirty="0">
                          <a:solidFill>
                            <a:srgbClr val="FFFFFF"/>
                          </a:solidFill>
                          <a:latin typeface="Calibri"/>
                          <a:cs typeface="Calibri"/>
                        </a:rPr>
                        <a:t>LEVY</a:t>
                      </a:r>
                      <a:r>
                        <a:rPr sz="2000" spc="-30" dirty="0">
                          <a:solidFill>
                            <a:srgbClr val="FFFFFF"/>
                          </a:solidFill>
                          <a:latin typeface="Calibri"/>
                          <a:cs typeface="Calibri"/>
                        </a:rPr>
                        <a:t> </a:t>
                      </a:r>
                      <a:r>
                        <a:rPr sz="2000" spc="-20" dirty="0">
                          <a:solidFill>
                            <a:srgbClr val="FFFFFF"/>
                          </a:solidFill>
                          <a:latin typeface="Calibri"/>
                          <a:cs typeface="Calibri"/>
                        </a:rPr>
                        <a:t>LIMIT</a:t>
                      </a:r>
                      <a:endParaRPr sz="2000" dirty="0">
                        <a:latin typeface="Calibri"/>
                        <a:cs typeface="Calibri"/>
                      </a:endParaRPr>
                    </a:p>
                  </a:txBody>
                  <a:tcPr marL="0" marR="0" marT="0" marB="0"/>
                </a:tc>
                <a:tc>
                  <a:txBody>
                    <a:bodyPr/>
                    <a:lstStyle/>
                    <a:p>
                      <a:pPr marR="26034" algn="r">
                        <a:lnSpc>
                          <a:spcPts val="1905"/>
                        </a:lnSpc>
                      </a:pPr>
                      <a:r>
                        <a:rPr sz="2000" spc="-10" dirty="0">
                          <a:solidFill>
                            <a:srgbClr val="FFFFFF"/>
                          </a:solidFill>
                          <a:latin typeface="Calibri"/>
                          <a:cs typeface="Calibri"/>
                        </a:rPr>
                        <a:t>$5</a:t>
                      </a:r>
                      <a:r>
                        <a:rPr lang="en-US" sz="2000" spc="-10" dirty="0">
                          <a:solidFill>
                            <a:srgbClr val="FFFFFF"/>
                          </a:solidFill>
                          <a:latin typeface="Calibri"/>
                          <a:cs typeface="Calibri"/>
                        </a:rPr>
                        <a:t>4,627,342</a:t>
                      </a:r>
                      <a:endParaRPr sz="2000" dirty="0">
                        <a:latin typeface="Calibri"/>
                        <a:cs typeface="Calibri"/>
                      </a:endParaRPr>
                    </a:p>
                  </a:txBody>
                  <a:tcPr marL="0" marR="0" marT="0" marB="0"/>
                </a:tc>
                <a:extLst>
                  <a:ext uri="{0D108BD9-81ED-4DB2-BD59-A6C34878D82A}">
                    <a16:rowId xmlns:a16="http://schemas.microsoft.com/office/drawing/2014/main" val="10000"/>
                  </a:ext>
                </a:extLst>
              </a:tr>
              <a:tr h="369605">
                <a:tc>
                  <a:txBody>
                    <a:bodyPr/>
                    <a:lstStyle/>
                    <a:p>
                      <a:pPr marL="31750">
                        <a:lnSpc>
                          <a:spcPts val="2310"/>
                        </a:lnSpc>
                      </a:pPr>
                      <a:r>
                        <a:rPr sz="2000" dirty="0">
                          <a:solidFill>
                            <a:srgbClr val="FFFFFF"/>
                          </a:solidFill>
                          <a:latin typeface="Calibri"/>
                          <a:cs typeface="Calibri"/>
                        </a:rPr>
                        <a:t>PLUS</a:t>
                      </a:r>
                      <a:r>
                        <a:rPr sz="2000" spc="-85" dirty="0">
                          <a:solidFill>
                            <a:srgbClr val="FFFFFF"/>
                          </a:solidFill>
                          <a:latin typeface="Calibri"/>
                          <a:cs typeface="Calibri"/>
                        </a:rPr>
                        <a:t> </a:t>
                      </a:r>
                      <a:r>
                        <a:rPr sz="2000" spc="-20" dirty="0">
                          <a:solidFill>
                            <a:srgbClr val="FFFFFF"/>
                          </a:solidFill>
                          <a:latin typeface="Calibri"/>
                          <a:cs typeface="Calibri"/>
                        </a:rPr>
                        <a:t>2.5%</a:t>
                      </a:r>
                      <a:endParaRPr sz="2000">
                        <a:latin typeface="Calibri"/>
                        <a:cs typeface="Calibri"/>
                      </a:endParaRPr>
                    </a:p>
                  </a:txBody>
                  <a:tcPr marL="0" marR="0" marT="0" marB="0"/>
                </a:tc>
                <a:tc>
                  <a:txBody>
                    <a:bodyPr/>
                    <a:lstStyle/>
                    <a:p>
                      <a:pPr marR="24130" algn="r">
                        <a:lnSpc>
                          <a:spcPts val="2310"/>
                        </a:lnSpc>
                      </a:pPr>
                      <a:r>
                        <a:rPr sz="2000" spc="-10" dirty="0">
                          <a:solidFill>
                            <a:srgbClr val="FFFFFF"/>
                          </a:solidFill>
                          <a:latin typeface="Calibri"/>
                          <a:cs typeface="Calibri"/>
                        </a:rPr>
                        <a:t>$</a:t>
                      </a:r>
                      <a:r>
                        <a:rPr lang="en-US" sz="2000" spc="-10" dirty="0">
                          <a:solidFill>
                            <a:srgbClr val="FFFFFF"/>
                          </a:solidFill>
                          <a:latin typeface="Calibri"/>
                          <a:cs typeface="Calibri"/>
                        </a:rPr>
                        <a:t>1,365,684</a:t>
                      </a:r>
                      <a:endParaRPr sz="2000" dirty="0">
                        <a:latin typeface="Calibri"/>
                        <a:cs typeface="Calibri"/>
                      </a:endParaRPr>
                    </a:p>
                  </a:txBody>
                  <a:tcPr marL="0" marR="0" marT="0" marB="0"/>
                </a:tc>
                <a:extLst>
                  <a:ext uri="{0D108BD9-81ED-4DB2-BD59-A6C34878D82A}">
                    <a16:rowId xmlns:a16="http://schemas.microsoft.com/office/drawing/2014/main" val="10001"/>
                  </a:ext>
                </a:extLst>
              </a:tr>
              <a:tr h="554080">
                <a:tc>
                  <a:txBody>
                    <a:bodyPr/>
                    <a:lstStyle/>
                    <a:p>
                      <a:pPr marL="31750">
                        <a:lnSpc>
                          <a:spcPts val="2310"/>
                        </a:lnSpc>
                      </a:pPr>
                      <a:r>
                        <a:rPr sz="2000" dirty="0">
                          <a:solidFill>
                            <a:srgbClr val="FFFFFF"/>
                          </a:solidFill>
                          <a:latin typeface="Calibri"/>
                          <a:cs typeface="Calibri"/>
                        </a:rPr>
                        <a:t>PLUS</a:t>
                      </a:r>
                      <a:r>
                        <a:rPr sz="2000" spc="-20" dirty="0">
                          <a:solidFill>
                            <a:srgbClr val="FFFFFF"/>
                          </a:solidFill>
                          <a:latin typeface="Calibri"/>
                          <a:cs typeface="Calibri"/>
                        </a:rPr>
                        <a:t> </a:t>
                      </a:r>
                      <a:r>
                        <a:rPr sz="2000" dirty="0">
                          <a:solidFill>
                            <a:srgbClr val="FFFFFF"/>
                          </a:solidFill>
                          <a:latin typeface="Calibri"/>
                          <a:cs typeface="Calibri"/>
                        </a:rPr>
                        <a:t>FY2</a:t>
                      </a:r>
                      <a:r>
                        <a:rPr lang="en-US" sz="2000" dirty="0">
                          <a:solidFill>
                            <a:srgbClr val="FFFFFF"/>
                          </a:solidFill>
                          <a:latin typeface="Calibri"/>
                          <a:cs typeface="Calibri"/>
                        </a:rPr>
                        <a:t>5</a:t>
                      </a:r>
                      <a:r>
                        <a:rPr sz="2000" spc="-55" dirty="0">
                          <a:solidFill>
                            <a:srgbClr val="FFFFFF"/>
                          </a:solidFill>
                          <a:latin typeface="Calibri"/>
                          <a:cs typeface="Calibri"/>
                        </a:rPr>
                        <a:t> </a:t>
                      </a:r>
                      <a:r>
                        <a:rPr sz="2000" dirty="0">
                          <a:solidFill>
                            <a:srgbClr val="FFFFFF"/>
                          </a:solidFill>
                          <a:latin typeface="Calibri"/>
                          <a:cs typeface="Calibri"/>
                        </a:rPr>
                        <a:t>NEW</a:t>
                      </a:r>
                      <a:r>
                        <a:rPr sz="2000" spc="-60" dirty="0">
                          <a:solidFill>
                            <a:srgbClr val="FFFFFF"/>
                          </a:solidFill>
                          <a:latin typeface="Calibri"/>
                          <a:cs typeface="Calibri"/>
                        </a:rPr>
                        <a:t> </a:t>
                      </a:r>
                      <a:r>
                        <a:rPr sz="2000" spc="-10" dirty="0">
                          <a:solidFill>
                            <a:srgbClr val="FFFFFF"/>
                          </a:solidFill>
                          <a:latin typeface="Calibri"/>
                          <a:cs typeface="Calibri"/>
                        </a:rPr>
                        <a:t>GROWTH</a:t>
                      </a:r>
                      <a:endParaRPr sz="2000" dirty="0">
                        <a:latin typeface="Calibri"/>
                        <a:cs typeface="Calibri"/>
                      </a:endParaRPr>
                    </a:p>
                  </a:txBody>
                  <a:tcPr marL="0" marR="0" marT="0" marB="0"/>
                </a:tc>
                <a:tc>
                  <a:txBody>
                    <a:bodyPr/>
                    <a:lstStyle/>
                    <a:p>
                      <a:pPr marR="24130" algn="r">
                        <a:lnSpc>
                          <a:spcPts val="2310"/>
                        </a:lnSpc>
                      </a:pPr>
                      <a:r>
                        <a:rPr sz="2000" spc="-10" dirty="0">
                          <a:solidFill>
                            <a:srgbClr val="FFFFFF"/>
                          </a:solidFill>
                          <a:latin typeface="Calibri"/>
                          <a:cs typeface="Calibri"/>
                        </a:rPr>
                        <a:t>$</a:t>
                      </a:r>
                      <a:r>
                        <a:rPr lang="en-US" sz="2000" spc="-10" dirty="0">
                          <a:solidFill>
                            <a:srgbClr val="FFFFFF"/>
                          </a:solidFill>
                          <a:latin typeface="Calibri"/>
                          <a:cs typeface="Calibri"/>
                        </a:rPr>
                        <a:t>670,753</a:t>
                      </a:r>
                      <a:endParaRPr sz="2000" dirty="0">
                        <a:latin typeface="Calibri"/>
                        <a:cs typeface="Calibri"/>
                      </a:endParaRPr>
                    </a:p>
                  </a:txBody>
                  <a:tcPr marL="0" marR="0" marT="0" marB="0"/>
                </a:tc>
                <a:extLst>
                  <a:ext uri="{0D108BD9-81ED-4DB2-BD59-A6C34878D82A}">
                    <a16:rowId xmlns:a16="http://schemas.microsoft.com/office/drawing/2014/main" val="10002"/>
                  </a:ext>
                </a:extLst>
              </a:tr>
              <a:tr h="739211">
                <a:tc>
                  <a:txBody>
                    <a:bodyPr/>
                    <a:lstStyle/>
                    <a:p>
                      <a:pPr marL="31750">
                        <a:lnSpc>
                          <a:spcPct val="100000"/>
                        </a:lnSpc>
                        <a:spcBef>
                          <a:spcPts val="1315"/>
                        </a:spcBef>
                      </a:pPr>
                      <a:r>
                        <a:rPr sz="2000" spc="-55" dirty="0">
                          <a:solidFill>
                            <a:srgbClr val="FFFFFF"/>
                          </a:solidFill>
                          <a:latin typeface="Calibri"/>
                          <a:cs typeface="Calibri"/>
                        </a:rPr>
                        <a:t>TOTAL</a:t>
                      </a:r>
                      <a:r>
                        <a:rPr sz="2000" spc="-20" dirty="0">
                          <a:solidFill>
                            <a:srgbClr val="FFFFFF"/>
                          </a:solidFill>
                          <a:latin typeface="Calibri"/>
                          <a:cs typeface="Calibri"/>
                        </a:rPr>
                        <a:t> </a:t>
                      </a:r>
                      <a:r>
                        <a:rPr sz="2000" dirty="0">
                          <a:solidFill>
                            <a:srgbClr val="FFFFFF"/>
                          </a:solidFill>
                          <a:latin typeface="Calibri"/>
                          <a:cs typeface="Calibri"/>
                        </a:rPr>
                        <a:t>202</a:t>
                      </a:r>
                      <a:r>
                        <a:rPr lang="en-US" sz="2000" dirty="0">
                          <a:solidFill>
                            <a:srgbClr val="FFFFFF"/>
                          </a:solidFill>
                          <a:latin typeface="Calibri"/>
                          <a:cs typeface="Calibri"/>
                        </a:rPr>
                        <a:t>5</a:t>
                      </a:r>
                      <a:r>
                        <a:rPr sz="2000" spc="-35" dirty="0">
                          <a:solidFill>
                            <a:srgbClr val="FFFFFF"/>
                          </a:solidFill>
                          <a:latin typeface="Calibri"/>
                          <a:cs typeface="Calibri"/>
                        </a:rPr>
                        <a:t> </a:t>
                      </a:r>
                      <a:r>
                        <a:rPr sz="2000" dirty="0">
                          <a:solidFill>
                            <a:srgbClr val="FFFFFF"/>
                          </a:solidFill>
                          <a:latin typeface="Calibri"/>
                          <a:cs typeface="Calibri"/>
                        </a:rPr>
                        <a:t>LEVY</a:t>
                      </a:r>
                      <a:r>
                        <a:rPr sz="2000" spc="-30" dirty="0">
                          <a:solidFill>
                            <a:srgbClr val="FFFFFF"/>
                          </a:solidFill>
                          <a:latin typeface="Calibri"/>
                          <a:cs typeface="Calibri"/>
                        </a:rPr>
                        <a:t> </a:t>
                      </a:r>
                      <a:r>
                        <a:rPr sz="2000" spc="-20" dirty="0">
                          <a:solidFill>
                            <a:srgbClr val="FFFFFF"/>
                          </a:solidFill>
                          <a:latin typeface="Calibri"/>
                          <a:cs typeface="Calibri"/>
                        </a:rPr>
                        <a:t>LIMIT</a:t>
                      </a:r>
                      <a:endParaRPr sz="2000" dirty="0">
                        <a:latin typeface="Calibri"/>
                        <a:cs typeface="Calibri"/>
                      </a:endParaRPr>
                    </a:p>
                  </a:txBody>
                  <a:tcPr marL="0" marR="0" marT="167005" marB="0"/>
                </a:tc>
                <a:tc>
                  <a:txBody>
                    <a:bodyPr/>
                    <a:lstStyle/>
                    <a:p>
                      <a:pPr marR="25400" algn="r">
                        <a:lnSpc>
                          <a:spcPct val="100000"/>
                        </a:lnSpc>
                        <a:spcBef>
                          <a:spcPts val="1315"/>
                        </a:spcBef>
                      </a:pPr>
                      <a:r>
                        <a:rPr sz="2000" spc="-10" dirty="0">
                          <a:solidFill>
                            <a:srgbClr val="FFFFFF"/>
                          </a:solidFill>
                          <a:latin typeface="Calibri"/>
                          <a:cs typeface="Calibri"/>
                        </a:rPr>
                        <a:t>$</a:t>
                      </a:r>
                      <a:r>
                        <a:rPr lang="en-US" sz="2000" spc="-10" dirty="0">
                          <a:solidFill>
                            <a:srgbClr val="FFFFFF"/>
                          </a:solidFill>
                          <a:latin typeface="Calibri"/>
                          <a:cs typeface="Calibri"/>
                        </a:rPr>
                        <a:t>56,663,779</a:t>
                      </a:r>
                      <a:endParaRPr sz="2000" dirty="0">
                        <a:latin typeface="Calibri"/>
                        <a:cs typeface="Calibri"/>
                      </a:endParaRPr>
                    </a:p>
                  </a:txBody>
                  <a:tcPr marL="0" marR="0" marT="167005" marB="0"/>
                </a:tc>
                <a:extLst>
                  <a:ext uri="{0D108BD9-81ED-4DB2-BD59-A6C34878D82A}">
                    <a16:rowId xmlns:a16="http://schemas.microsoft.com/office/drawing/2014/main" val="10003"/>
                  </a:ext>
                </a:extLst>
              </a:tr>
              <a:tr h="739211">
                <a:tc>
                  <a:txBody>
                    <a:bodyPr/>
                    <a:lstStyle/>
                    <a:p>
                      <a:pPr marL="31750">
                        <a:lnSpc>
                          <a:spcPct val="100000"/>
                        </a:lnSpc>
                        <a:spcBef>
                          <a:spcPts val="1315"/>
                        </a:spcBef>
                      </a:pPr>
                      <a:r>
                        <a:rPr sz="2000" dirty="0">
                          <a:solidFill>
                            <a:srgbClr val="FFFFFF"/>
                          </a:solidFill>
                          <a:latin typeface="Calibri"/>
                          <a:cs typeface="Calibri"/>
                        </a:rPr>
                        <a:t>PLUS</a:t>
                      </a:r>
                      <a:r>
                        <a:rPr sz="2000" spc="-65" dirty="0">
                          <a:solidFill>
                            <a:srgbClr val="FFFFFF"/>
                          </a:solidFill>
                          <a:latin typeface="Calibri"/>
                          <a:cs typeface="Calibri"/>
                        </a:rPr>
                        <a:t> </a:t>
                      </a:r>
                      <a:r>
                        <a:rPr sz="2000" dirty="0">
                          <a:solidFill>
                            <a:srgbClr val="FFFFFF"/>
                          </a:solidFill>
                          <a:latin typeface="Calibri"/>
                          <a:cs typeface="Calibri"/>
                        </a:rPr>
                        <a:t>DEBT</a:t>
                      </a:r>
                      <a:r>
                        <a:rPr sz="2000" spc="-105" dirty="0">
                          <a:solidFill>
                            <a:srgbClr val="FFFFFF"/>
                          </a:solidFill>
                          <a:latin typeface="Calibri"/>
                          <a:cs typeface="Calibri"/>
                        </a:rPr>
                        <a:t> </a:t>
                      </a:r>
                      <a:r>
                        <a:rPr sz="2000" spc="-10" dirty="0">
                          <a:solidFill>
                            <a:srgbClr val="FFFFFF"/>
                          </a:solidFill>
                          <a:latin typeface="Calibri"/>
                          <a:cs typeface="Calibri"/>
                        </a:rPr>
                        <a:t>EXCLUSION</a:t>
                      </a:r>
                      <a:endParaRPr sz="2000">
                        <a:latin typeface="Calibri"/>
                        <a:cs typeface="Calibri"/>
                      </a:endParaRPr>
                    </a:p>
                  </a:txBody>
                  <a:tcPr marL="0" marR="0" marT="167005" marB="0"/>
                </a:tc>
                <a:tc>
                  <a:txBody>
                    <a:bodyPr/>
                    <a:lstStyle/>
                    <a:p>
                      <a:pPr marR="24130" algn="r">
                        <a:lnSpc>
                          <a:spcPct val="100000"/>
                        </a:lnSpc>
                        <a:spcBef>
                          <a:spcPts val="1315"/>
                        </a:spcBef>
                      </a:pPr>
                      <a:r>
                        <a:rPr sz="2000" spc="-10" dirty="0">
                          <a:solidFill>
                            <a:srgbClr val="FFFFFF"/>
                          </a:solidFill>
                          <a:latin typeface="Calibri"/>
                          <a:cs typeface="Calibri"/>
                        </a:rPr>
                        <a:t>$</a:t>
                      </a:r>
                      <a:r>
                        <a:rPr lang="en-US" sz="2000" spc="-10" dirty="0">
                          <a:solidFill>
                            <a:srgbClr val="FFFFFF"/>
                          </a:solidFill>
                          <a:latin typeface="Calibri"/>
                          <a:cs typeface="Calibri"/>
                        </a:rPr>
                        <a:t>2,937,772</a:t>
                      </a:r>
                      <a:endParaRPr sz="2000" dirty="0">
                        <a:latin typeface="Calibri"/>
                        <a:cs typeface="Calibri"/>
                      </a:endParaRPr>
                    </a:p>
                  </a:txBody>
                  <a:tcPr marL="0" marR="0" marT="167005" marB="0"/>
                </a:tc>
                <a:extLst>
                  <a:ext uri="{0D108BD9-81ED-4DB2-BD59-A6C34878D82A}">
                    <a16:rowId xmlns:a16="http://schemas.microsoft.com/office/drawing/2014/main" val="10004"/>
                  </a:ext>
                </a:extLst>
              </a:tr>
              <a:tr h="739211">
                <a:tc>
                  <a:txBody>
                    <a:bodyPr/>
                    <a:lstStyle/>
                    <a:p>
                      <a:pPr marL="31750">
                        <a:lnSpc>
                          <a:spcPct val="100000"/>
                        </a:lnSpc>
                        <a:spcBef>
                          <a:spcPts val="1315"/>
                        </a:spcBef>
                      </a:pPr>
                      <a:r>
                        <a:rPr sz="2000" spc="-55" dirty="0">
                          <a:solidFill>
                            <a:srgbClr val="FFFFFF"/>
                          </a:solidFill>
                          <a:latin typeface="Calibri"/>
                          <a:cs typeface="Calibri"/>
                        </a:rPr>
                        <a:t>TOTAL</a:t>
                      </a:r>
                      <a:r>
                        <a:rPr sz="2000" spc="-30" dirty="0">
                          <a:solidFill>
                            <a:srgbClr val="FFFFFF"/>
                          </a:solidFill>
                          <a:latin typeface="Calibri"/>
                          <a:cs typeface="Calibri"/>
                        </a:rPr>
                        <a:t> </a:t>
                      </a:r>
                      <a:r>
                        <a:rPr sz="2000" dirty="0">
                          <a:solidFill>
                            <a:srgbClr val="FFFFFF"/>
                          </a:solidFill>
                          <a:latin typeface="Calibri"/>
                          <a:cs typeface="Calibri"/>
                        </a:rPr>
                        <a:t>LEVY</a:t>
                      </a:r>
                      <a:r>
                        <a:rPr sz="2000" spc="-35" dirty="0">
                          <a:solidFill>
                            <a:srgbClr val="FFFFFF"/>
                          </a:solidFill>
                          <a:latin typeface="Calibri"/>
                          <a:cs typeface="Calibri"/>
                        </a:rPr>
                        <a:t> </a:t>
                      </a:r>
                      <a:r>
                        <a:rPr sz="2000" spc="-10" dirty="0">
                          <a:solidFill>
                            <a:srgbClr val="FFFFFF"/>
                          </a:solidFill>
                          <a:latin typeface="Calibri"/>
                          <a:cs typeface="Calibri"/>
                        </a:rPr>
                        <a:t>CAPACITY</a:t>
                      </a:r>
                      <a:endParaRPr sz="2000">
                        <a:latin typeface="Calibri"/>
                        <a:cs typeface="Calibri"/>
                      </a:endParaRPr>
                    </a:p>
                  </a:txBody>
                  <a:tcPr marL="0" marR="0" marT="167005" marB="0"/>
                </a:tc>
                <a:tc>
                  <a:txBody>
                    <a:bodyPr/>
                    <a:lstStyle/>
                    <a:p>
                      <a:pPr marR="25400" algn="r">
                        <a:lnSpc>
                          <a:spcPct val="100000"/>
                        </a:lnSpc>
                        <a:spcBef>
                          <a:spcPts val="1315"/>
                        </a:spcBef>
                      </a:pPr>
                      <a:r>
                        <a:rPr sz="2000" spc="-10" dirty="0">
                          <a:solidFill>
                            <a:srgbClr val="FFFFFF"/>
                          </a:solidFill>
                          <a:latin typeface="Calibri"/>
                          <a:cs typeface="Calibri"/>
                        </a:rPr>
                        <a:t>$5</a:t>
                      </a:r>
                      <a:r>
                        <a:rPr lang="en-US" sz="2000" spc="-10" dirty="0">
                          <a:solidFill>
                            <a:srgbClr val="FFFFFF"/>
                          </a:solidFill>
                          <a:latin typeface="Calibri"/>
                          <a:cs typeface="Calibri"/>
                        </a:rPr>
                        <a:t>9,601,551</a:t>
                      </a:r>
                      <a:endParaRPr sz="2000" dirty="0">
                        <a:latin typeface="Calibri"/>
                        <a:cs typeface="Calibri"/>
                      </a:endParaRPr>
                    </a:p>
                  </a:txBody>
                  <a:tcPr marL="0" marR="0" marT="167005" marB="0"/>
                </a:tc>
                <a:extLst>
                  <a:ext uri="{0D108BD9-81ED-4DB2-BD59-A6C34878D82A}">
                    <a16:rowId xmlns:a16="http://schemas.microsoft.com/office/drawing/2014/main" val="10005"/>
                  </a:ext>
                </a:extLst>
              </a:tr>
              <a:tr h="739211">
                <a:tc>
                  <a:txBody>
                    <a:bodyPr/>
                    <a:lstStyle/>
                    <a:p>
                      <a:pPr marL="31750">
                        <a:lnSpc>
                          <a:spcPct val="100000"/>
                        </a:lnSpc>
                        <a:spcBef>
                          <a:spcPts val="1315"/>
                        </a:spcBef>
                      </a:pPr>
                      <a:r>
                        <a:rPr sz="2000" spc="-20" dirty="0">
                          <a:solidFill>
                            <a:srgbClr val="FFFFFF"/>
                          </a:solidFill>
                          <a:latin typeface="Calibri"/>
                          <a:cs typeface="Calibri"/>
                        </a:rPr>
                        <a:t>ESTIMATED</a:t>
                      </a:r>
                      <a:r>
                        <a:rPr sz="2000" spc="-70" dirty="0">
                          <a:solidFill>
                            <a:srgbClr val="FFFFFF"/>
                          </a:solidFill>
                          <a:latin typeface="Calibri"/>
                          <a:cs typeface="Calibri"/>
                        </a:rPr>
                        <a:t> </a:t>
                      </a:r>
                      <a:r>
                        <a:rPr sz="2000" spc="-20" dirty="0">
                          <a:solidFill>
                            <a:srgbClr val="FFFFFF"/>
                          </a:solidFill>
                          <a:latin typeface="Calibri"/>
                          <a:cs typeface="Calibri"/>
                        </a:rPr>
                        <a:t>LEVY</a:t>
                      </a:r>
                      <a:endParaRPr sz="2000">
                        <a:latin typeface="Calibri"/>
                        <a:cs typeface="Calibri"/>
                      </a:endParaRPr>
                    </a:p>
                  </a:txBody>
                  <a:tcPr marL="0" marR="0" marT="167005" marB="0"/>
                </a:tc>
                <a:tc>
                  <a:txBody>
                    <a:bodyPr/>
                    <a:lstStyle/>
                    <a:p>
                      <a:pPr marR="25400" algn="r">
                        <a:lnSpc>
                          <a:spcPct val="100000"/>
                        </a:lnSpc>
                        <a:spcBef>
                          <a:spcPts val="1315"/>
                        </a:spcBef>
                      </a:pPr>
                      <a:r>
                        <a:rPr sz="2000" spc="-10" dirty="0">
                          <a:solidFill>
                            <a:srgbClr val="FFFFFF"/>
                          </a:solidFill>
                          <a:latin typeface="Calibri"/>
                          <a:cs typeface="Calibri"/>
                        </a:rPr>
                        <a:t>$5</a:t>
                      </a:r>
                      <a:r>
                        <a:rPr lang="en-US" sz="2000" spc="-10" dirty="0">
                          <a:solidFill>
                            <a:srgbClr val="FFFFFF"/>
                          </a:solidFill>
                          <a:latin typeface="Calibri"/>
                          <a:cs typeface="Calibri"/>
                        </a:rPr>
                        <a:t>9,428,567</a:t>
                      </a:r>
                      <a:endParaRPr sz="2000" dirty="0">
                        <a:latin typeface="Calibri"/>
                        <a:cs typeface="Calibri"/>
                      </a:endParaRPr>
                    </a:p>
                  </a:txBody>
                  <a:tcPr marL="0" marR="0" marT="167005" marB="0"/>
                </a:tc>
                <a:extLst>
                  <a:ext uri="{0D108BD9-81ED-4DB2-BD59-A6C34878D82A}">
                    <a16:rowId xmlns:a16="http://schemas.microsoft.com/office/drawing/2014/main" val="10006"/>
                  </a:ext>
                </a:extLst>
              </a:tr>
              <a:tr h="500904">
                <a:tc>
                  <a:txBody>
                    <a:bodyPr/>
                    <a:lstStyle/>
                    <a:p>
                      <a:pPr marL="31750">
                        <a:lnSpc>
                          <a:spcPct val="100000"/>
                        </a:lnSpc>
                        <a:spcBef>
                          <a:spcPts val="1315"/>
                        </a:spcBef>
                      </a:pPr>
                      <a:r>
                        <a:rPr sz="2000" spc="-10" dirty="0">
                          <a:solidFill>
                            <a:srgbClr val="FFFFFF"/>
                          </a:solidFill>
                          <a:latin typeface="Calibri"/>
                          <a:cs typeface="Calibri"/>
                        </a:rPr>
                        <a:t>EXCESS</a:t>
                      </a:r>
                      <a:r>
                        <a:rPr sz="2000" spc="-50" dirty="0">
                          <a:solidFill>
                            <a:srgbClr val="FFFFFF"/>
                          </a:solidFill>
                          <a:latin typeface="Calibri"/>
                          <a:cs typeface="Calibri"/>
                        </a:rPr>
                        <a:t> </a:t>
                      </a:r>
                      <a:r>
                        <a:rPr sz="2000" dirty="0">
                          <a:solidFill>
                            <a:srgbClr val="FFFFFF"/>
                          </a:solidFill>
                          <a:latin typeface="Calibri"/>
                          <a:cs typeface="Calibri"/>
                        </a:rPr>
                        <a:t>LEVY</a:t>
                      </a:r>
                      <a:r>
                        <a:rPr sz="2000" spc="-45" dirty="0">
                          <a:solidFill>
                            <a:srgbClr val="FFFFFF"/>
                          </a:solidFill>
                          <a:latin typeface="Calibri"/>
                          <a:cs typeface="Calibri"/>
                        </a:rPr>
                        <a:t> </a:t>
                      </a:r>
                      <a:r>
                        <a:rPr sz="2000" spc="-10" dirty="0">
                          <a:solidFill>
                            <a:srgbClr val="FFFFFF"/>
                          </a:solidFill>
                          <a:latin typeface="Calibri"/>
                          <a:cs typeface="Calibri"/>
                        </a:rPr>
                        <a:t>CAPACITY</a:t>
                      </a:r>
                      <a:endParaRPr sz="2000">
                        <a:latin typeface="Calibri"/>
                        <a:cs typeface="Calibri"/>
                      </a:endParaRPr>
                    </a:p>
                  </a:txBody>
                  <a:tcPr marL="0" marR="0" marT="167005" marB="0"/>
                </a:tc>
                <a:tc>
                  <a:txBody>
                    <a:bodyPr/>
                    <a:lstStyle/>
                    <a:p>
                      <a:pPr marR="24130" algn="r">
                        <a:lnSpc>
                          <a:spcPct val="100000"/>
                        </a:lnSpc>
                        <a:spcBef>
                          <a:spcPts val="1315"/>
                        </a:spcBef>
                      </a:pPr>
                      <a:r>
                        <a:rPr sz="2000" spc="-10" dirty="0">
                          <a:solidFill>
                            <a:srgbClr val="FFFFFF"/>
                          </a:solidFill>
                          <a:latin typeface="Calibri"/>
                          <a:cs typeface="Calibri"/>
                        </a:rPr>
                        <a:t>$</a:t>
                      </a:r>
                      <a:r>
                        <a:rPr lang="en-US" sz="2000" spc="-10" dirty="0">
                          <a:solidFill>
                            <a:srgbClr val="FFFFFF"/>
                          </a:solidFill>
                          <a:latin typeface="Calibri"/>
                          <a:cs typeface="Calibri"/>
                        </a:rPr>
                        <a:t>172,984</a:t>
                      </a:r>
                      <a:endParaRPr sz="2000" dirty="0">
                        <a:latin typeface="Calibri"/>
                        <a:cs typeface="Calibri"/>
                      </a:endParaRPr>
                    </a:p>
                  </a:txBody>
                  <a:tcPr marL="0" marR="0" marT="167005" marB="0"/>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9329" y="295159"/>
            <a:ext cx="9577070" cy="638810"/>
          </a:xfrm>
          <a:prstGeom prst="rect">
            <a:avLst/>
          </a:prstGeom>
        </p:spPr>
        <p:txBody>
          <a:bodyPr vert="horz" wrap="square" lIns="0" tIns="12700" rIns="0" bIns="0" rtlCol="0">
            <a:spAutoFit/>
          </a:bodyPr>
          <a:lstStyle/>
          <a:p>
            <a:pPr algn="ctr">
              <a:lnSpc>
                <a:spcPct val="100000"/>
              </a:lnSpc>
              <a:spcBef>
                <a:spcPts val="100"/>
              </a:spcBef>
            </a:pPr>
            <a:r>
              <a:rPr sz="2000" b="1" spc="-55" dirty="0">
                <a:latin typeface="Calibri"/>
                <a:cs typeface="Calibri"/>
              </a:rPr>
              <a:t>AT</a:t>
            </a:r>
            <a:r>
              <a:rPr sz="2000" b="1" spc="-30" dirty="0">
                <a:latin typeface="Calibri"/>
                <a:cs typeface="Calibri"/>
              </a:rPr>
              <a:t> </a:t>
            </a:r>
            <a:r>
              <a:rPr sz="2000" b="1" dirty="0">
                <a:latin typeface="Calibri"/>
                <a:cs typeface="Calibri"/>
              </a:rPr>
              <a:t>A</a:t>
            </a:r>
            <a:r>
              <a:rPr sz="2000" b="1" spc="-30" dirty="0">
                <a:latin typeface="Calibri"/>
                <a:cs typeface="Calibri"/>
              </a:rPr>
              <a:t> </a:t>
            </a:r>
            <a:r>
              <a:rPr sz="2000" b="1" spc="-25" dirty="0">
                <a:latin typeface="Calibri"/>
                <a:cs typeface="Calibri"/>
              </a:rPr>
              <a:t>FACTOR</a:t>
            </a:r>
            <a:r>
              <a:rPr sz="2000" b="1" spc="-55" dirty="0">
                <a:latin typeface="Calibri"/>
                <a:cs typeface="Calibri"/>
              </a:rPr>
              <a:t> </a:t>
            </a:r>
            <a:r>
              <a:rPr sz="2000" b="1" dirty="0">
                <a:latin typeface="Calibri"/>
                <a:cs typeface="Calibri"/>
              </a:rPr>
              <a:t>OF</a:t>
            </a:r>
            <a:r>
              <a:rPr sz="2000" b="1" spc="-45" dirty="0">
                <a:latin typeface="Calibri"/>
                <a:cs typeface="Calibri"/>
              </a:rPr>
              <a:t> </a:t>
            </a:r>
            <a:r>
              <a:rPr sz="2000" b="1" spc="-50" dirty="0">
                <a:latin typeface="Calibri"/>
                <a:cs typeface="Calibri"/>
              </a:rPr>
              <a:t>1</a:t>
            </a:r>
            <a:endParaRPr sz="2000" dirty="0">
              <a:latin typeface="Calibri"/>
              <a:cs typeface="Calibri"/>
            </a:endParaRPr>
          </a:p>
          <a:p>
            <a:pPr algn="ctr">
              <a:lnSpc>
                <a:spcPct val="100000"/>
              </a:lnSpc>
              <a:spcBef>
                <a:spcPts val="25"/>
              </a:spcBef>
            </a:pPr>
            <a:r>
              <a:rPr sz="2000" b="1" dirty="0">
                <a:latin typeface="Calibri"/>
                <a:cs typeface="Calibri"/>
              </a:rPr>
              <a:t>GENERAL</a:t>
            </a:r>
            <a:r>
              <a:rPr sz="2000" b="1" spc="-20" dirty="0">
                <a:latin typeface="Calibri"/>
                <a:cs typeface="Calibri"/>
              </a:rPr>
              <a:t> INFORMATION</a:t>
            </a:r>
            <a:r>
              <a:rPr sz="2000" b="1" spc="-65" dirty="0">
                <a:latin typeface="Calibri"/>
                <a:cs typeface="Calibri"/>
              </a:rPr>
              <a:t> </a:t>
            </a:r>
            <a:r>
              <a:rPr sz="2000" b="1" dirty="0">
                <a:latin typeface="Calibri"/>
                <a:cs typeface="Calibri"/>
              </a:rPr>
              <a:t>–</a:t>
            </a:r>
            <a:r>
              <a:rPr sz="2000" b="1" spc="-15" dirty="0">
                <a:latin typeface="Calibri"/>
                <a:cs typeface="Calibri"/>
              </a:rPr>
              <a:t> </a:t>
            </a:r>
            <a:r>
              <a:rPr sz="2000" b="1" dirty="0">
                <a:latin typeface="Calibri"/>
                <a:cs typeface="Calibri"/>
              </a:rPr>
              <a:t>FY</a:t>
            </a:r>
            <a:r>
              <a:rPr sz="2000" b="1" spc="-35" dirty="0">
                <a:latin typeface="Calibri"/>
                <a:cs typeface="Calibri"/>
              </a:rPr>
              <a:t> </a:t>
            </a:r>
            <a:r>
              <a:rPr sz="2000" b="1" dirty="0">
                <a:latin typeface="Calibri"/>
                <a:cs typeface="Calibri"/>
              </a:rPr>
              <a:t>202</a:t>
            </a:r>
            <a:r>
              <a:rPr lang="en-US" sz="2000" b="1" dirty="0">
                <a:latin typeface="Calibri"/>
                <a:cs typeface="Calibri"/>
              </a:rPr>
              <a:t>5</a:t>
            </a:r>
            <a:r>
              <a:rPr sz="2000" b="1" spc="-40" dirty="0">
                <a:latin typeface="Calibri"/>
                <a:cs typeface="Calibri"/>
              </a:rPr>
              <a:t> </a:t>
            </a:r>
            <a:r>
              <a:rPr sz="2000" b="1" spc="-75" dirty="0">
                <a:latin typeface="Calibri"/>
                <a:cs typeface="Calibri"/>
              </a:rPr>
              <a:t>AT</a:t>
            </a:r>
            <a:r>
              <a:rPr sz="2000" b="1" spc="-35" dirty="0">
                <a:latin typeface="Calibri"/>
                <a:cs typeface="Calibri"/>
              </a:rPr>
              <a:t> </a:t>
            </a:r>
            <a:r>
              <a:rPr sz="2000" b="1" dirty="0">
                <a:latin typeface="Calibri"/>
                <a:cs typeface="Calibri"/>
              </a:rPr>
              <a:t>AN</a:t>
            </a:r>
            <a:r>
              <a:rPr sz="2000" b="1" spc="-25" dirty="0">
                <a:latin typeface="Calibri"/>
                <a:cs typeface="Calibri"/>
              </a:rPr>
              <a:t> </a:t>
            </a:r>
            <a:r>
              <a:rPr sz="2000" b="1" spc="-20" dirty="0">
                <a:solidFill>
                  <a:srgbClr val="FF0000"/>
                </a:solidFill>
                <a:latin typeface="Calibri"/>
                <a:cs typeface="Calibri"/>
              </a:rPr>
              <a:t>ESTIMATED</a:t>
            </a:r>
            <a:r>
              <a:rPr sz="2000" b="1" spc="-15" dirty="0">
                <a:solidFill>
                  <a:srgbClr val="FF0000"/>
                </a:solidFill>
                <a:latin typeface="Calibri"/>
                <a:cs typeface="Calibri"/>
              </a:rPr>
              <a:t> </a:t>
            </a:r>
            <a:r>
              <a:rPr sz="2000" b="1" spc="-40" dirty="0">
                <a:latin typeface="Calibri"/>
                <a:cs typeface="Calibri"/>
              </a:rPr>
              <a:t>TAX</a:t>
            </a:r>
            <a:r>
              <a:rPr sz="2000" b="1" spc="-30" dirty="0">
                <a:latin typeface="Calibri"/>
                <a:cs typeface="Calibri"/>
              </a:rPr>
              <a:t> </a:t>
            </a:r>
            <a:r>
              <a:rPr sz="2000" b="1" spc="-25" dirty="0">
                <a:latin typeface="Calibri"/>
                <a:cs typeface="Calibri"/>
              </a:rPr>
              <a:t>RATE</a:t>
            </a:r>
            <a:r>
              <a:rPr sz="2000" b="1" spc="-30" dirty="0">
                <a:latin typeface="Calibri"/>
                <a:cs typeface="Calibri"/>
              </a:rPr>
              <a:t> </a:t>
            </a:r>
            <a:r>
              <a:rPr sz="2000" b="1" dirty="0">
                <a:latin typeface="Calibri"/>
                <a:cs typeface="Calibri"/>
              </a:rPr>
              <a:t>OF</a:t>
            </a:r>
            <a:r>
              <a:rPr sz="2000" b="1" spc="405" dirty="0">
                <a:latin typeface="Calibri"/>
                <a:cs typeface="Calibri"/>
              </a:rPr>
              <a:t> </a:t>
            </a:r>
            <a:r>
              <a:rPr sz="2000" b="1" dirty="0">
                <a:latin typeface="Calibri"/>
                <a:cs typeface="Calibri"/>
              </a:rPr>
              <a:t>$15.</a:t>
            </a:r>
            <a:r>
              <a:rPr lang="en-US" sz="2000" b="1" dirty="0">
                <a:latin typeface="Calibri"/>
                <a:cs typeface="Calibri"/>
              </a:rPr>
              <a:t>30</a:t>
            </a:r>
            <a:r>
              <a:rPr sz="2000" b="1" spc="-50" dirty="0">
                <a:latin typeface="Calibri"/>
                <a:cs typeface="Calibri"/>
              </a:rPr>
              <a:t> </a:t>
            </a:r>
            <a:r>
              <a:rPr sz="2000" b="1" dirty="0">
                <a:latin typeface="Calibri"/>
                <a:cs typeface="Calibri"/>
              </a:rPr>
              <a:t>PER</a:t>
            </a:r>
            <a:r>
              <a:rPr sz="2000" b="1" spc="-25" dirty="0">
                <a:latin typeface="Calibri"/>
                <a:cs typeface="Calibri"/>
              </a:rPr>
              <a:t> </a:t>
            </a:r>
            <a:r>
              <a:rPr sz="2000" b="1" spc="-10" dirty="0">
                <a:latin typeface="Calibri"/>
                <a:cs typeface="Calibri"/>
              </a:rPr>
              <a:t>THOUSAND</a:t>
            </a:r>
            <a:endParaRPr sz="2000" dirty="0">
              <a:latin typeface="Calibri"/>
              <a:cs typeface="Calibri"/>
            </a:endParaRPr>
          </a:p>
        </p:txBody>
      </p:sp>
      <p:pic>
        <p:nvPicPr>
          <p:cNvPr id="3" name="object 3"/>
          <p:cNvPicPr/>
          <p:nvPr/>
        </p:nvPicPr>
        <p:blipFill>
          <a:blip r:embed="rId2" cstate="print"/>
          <a:stretch>
            <a:fillRect/>
          </a:stretch>
        </p:blipFill>
        <p:spPr>
          <a:xfrm>
            <a:off x="11024616" y="5620511"/>
            <a:ext cx="880871" cy="882395"/>
          </a:xfrm>
          <a:prstGeom prst="rect">
            <a:avLst/>
          </a:prstGeom>
        </p:spPr>
      </p:pic>
      <p:sp>
        <p:nvSpPr>
          <p:cNvPr id="6" name="object 6"/>
          <p:cNvSpPr txBox="1"/>
          <p:nvPr/>
        </p:nvSpPr>
        <p:spPr>
          <a:xfrm>
            <a:off x="1066800" y="5244581"/>
            <a:ext cx="9829799" cy="1336263"/>
          </a:xfrm>
          <a:prstGeom prst="rect">
            <a:avLst/>
          </a:prstGeom>
        </p:spPr>
        <p:txBody>
          <a:bodyPr vert="horz" wrap="square" lIns="0" tIns="12700" rIns="0" bIns="0" rtlCol="0">
            <a:spAutoFit/>
          </a:bodyPr>
          <a:lstStyle/>
          <a:p>
            <a:pPr marL="12700">
              <a:lnSpc>
                <a:spcPct val="100000"/>
              </a:lnSpc>
              <a:spcBef>
                <a:spcPts val="100"/>
              </a:spcBef>
            </a:pPr>
            <a:r>
              <a:rPr sz="1400" b="1" i="1" dirty="0">
                <a:solidFill>
                  <a:srgbClr val="EC7C30"/>
                </a:solidFill>
                <a:latin typeface="Arial"/>
                <a:cs typeface="Arial"/>
              </a:rPr>
              <a:t>The</a:t>
            </a:r>
            <a:r>
              <a:rPr sz="1400" b="1" i="1" spc="-20" dirty="0">
                <a:solidFill>
                  <a:srgbClr val="EC7C30"/>
                </a:solidFill>
                <a:latin typeface="Arial"/>
                <a:cs typeface="Arial"/>
              </a:rPr>
              <a:t> </a:t>
            </a:r>
            <a:r>
              <a:rPr sz="1400" b="1" i="1" dirty="0">
                <a:solidFill>
                  <a:srgbClr val="EC7C30"/>
                </a:solidFill>
                <a:latin typeface="Arial"/>
                <a:cs typeface="Arial"/>
              </a:rPr>
              <a:t>average</a:t>
            </a:r>
            <a:r>
              <a:rPr sz="1400" b="1" i="1" spc="-50" dirty="0">
                <a:solidFill>
                  <a:srgbClr val="EC7C30"/>
                </a:solidFill>
                <a:latin typeface="Arial"/>
                <a:cs typeface="Arial"/>
              </a:rPr>
              <a:t> </a:t>
            </a:r>
            <a:r>
              <a:rPr sz="1400" b="1" i="1" spc="-10" dirty="0">
                <a:solidFill>
                  <a:srgbClr val="EC7C30"/>
                </a:solidFill>
                <a:latin typeface="Arial"/>
                <a:cs typeface="Arial"/>
              </a:rPr>
              <a:t>single-</a:t>
            </a:r>
            <a:r>
              <a:rPr sz="1400" b="1" i="1" dirty="0">
                <a:solidFill>
                  <a:srgbClr val="EC7C30"/>
                </a:solidFill>
                <a:latin typeface="Arial"/>
                <a:cs typeface="Arial"/>
              </a:rPr>
              <a:t>family</a:t>
            </a:r>
            <a:r>
              <a:rPr sz="1400" b="1" i="1" spc="-50" dirty="0">
                <a:solidFill>
                  <a:srgbClr val="EC7C30"/>
                </a:solidFill>
                <a:latin typeface="Arial"/>
                <a:cs typeface="Arial"/>
              </a:rPr>
              <a:t> </a:t>
            </a:r>
            <a:r>
              <a:rPr sz="1400" b="1" i="1" dirty="0">
                <a:solidFill>
                  <a:srgbClr val="EC7C30"/>
                </a:solidFill>
                <a:latin typeface="Arial"/>
                <a:cs typeface="Arial"/>
              </a:rPr>
              <a:t>bill</a:t>
            </a:r>
            <a:r>
              <a:rPr sz="1400" b="1" i="1" spc="-65" dirty="0">
                <a:solidFill>
                  <a:srgbClr val="EC7C30"/>
                </a:solidFill>
                <a:latin typeface="Arial"/>
                <a:cs typeface="Arial"/>
              </a:rPr>
              <a:t> </a:t>
            </a:r>
            <a:r>
              <a:rPr sz="1400" b="1" i="1" dirty="0">
                <a:solidFill>
                  <a:srgbClr val="EC7C30"/>
                </a:solidFill>
                <a:latin typeface="Arial"/>
                <a:cs typeface="Arial"/>
              </a:rPr>
              <a:t>will</a:t>
            </a:r>
            <a:r>
              <a:rPr sz="1400" b="1" i="1" spc="-60" dirty="0">
                <a:solidFill>
                  <a:srgbClr val="EC7C30"/>
                </a:solidFill>
                <a:latin typeface="Arial"/>
                <a:cs typeface="Arial"/>
              </a:rPr>
              <a:t> </a:t>
            </a:r>
            <a:r>
              <a:rPr sz="1400" b="1" i="1" dirty="0">
                <a:solidFill>
                  <a:srgbClr val="EC7C30"/>
                </a:solidFill>
                <a:latin typeface="Arial"/>
                <a:cs typeface="Arial"/>
              </a:rPr>
              <a:t>be</a:t>
            </a:r>
            <a:r>
              <a:rPr sz="1400" b="1" i="1" spc="-25" dirty="0">
                <a:solidFill>
                  <a:srgbClr val="EC7C30"/>
                </a:solidFill>
                <a:latin typeface="Arial"/>
                <a:cs typeface="Arial"/>
              </a:rPr>
              <a:t> </a:t>
            </a:r>
            <a:r>
              <a:rPr sz="1400" b="1" i="1" spc="-10" dirty="0">
                <a:solidFill>
                  <a:srgbClr val="EC7C30"/>
                </a:solidFill>
                <a:latin typeface="Arial"/>
                <a:cs typeface="Arial"/>
              </a:rPr>
              <a:t>approximately</a:t>
            </a:r>
            <a:r>
              <a:rPr sz="1400" b="1" i="1" spc="-50" dirty="0">
                <a:solidFill>
                  <a:srgbClr val="EC7C30"/>
                </a:solidFill>
                <a:latin typeface="Arial"/>
                <a:cs typeface="Arial"/>
              </a:rPr>
              <a:t> </a:t>
            </a:r>
            <a:r>
              <a:rPr sz="1400" b="1" i="1" spc="-20" dirty="0">
                <a:solidFill>
                  <a:srgbClr val="EC7C30"/>
                </a:solidFill>
                <a:latin typeface="Arial"/>
                <a:cs typeface="Arial"/>
              </a:rPr>
              <a:t>$9</a:t>
            </a:r>
            <a:r>
              <a:rPr lang="en-US" sz="1400" b="1" i="1" spc="-20" dirty="0">
                <a:solidFill>
                  <a:srgbClr val="EC7C30"/>
                </a:solidFill>
                <a:latin typeface="Arial"/>
                <a:cs typeface="Arial"/>
              </a:rPr>
              <a:t>,583,</a:t>
            </a:r>
            <a:r>
              <a:rPr sz="1400" b="1" i="1" spc="-30" dirty="0">
                <a:solidFill>
                  <a:srgbClr val="EC7C30"/>
                </a:solidFill>
                <a:latin typeface="Arial"/>
                <a:cs typeface="Arial"/>
              </a:rPr>
              <a:t> </a:t>
            </a:r>
            <a:r>
              <a:rPr sz="1400" b="1" i="1" dirty="0">
                <a:solidFill>
                  <a:srgbClr val="EC7C30"/>
                </a:solidFill>
                <a:latin typeface="Arial"/>
                <a:cs typeface="Arial"/>
              </a:rPr>
              <a:t>an</a:t>
            </a:r>
            <a:r>
              <a:rPr sz="1400" b="1" i="1" spc="-25" dirty="0">
                <a:solidFill>
                  <a:srgbClr val="EC7C30"/>
                </a:solidFill>
                <a:latin typeface="Arial"/>
                <a:cs typeface="Arial"/>
              </a:rPr>
              <a:t> </a:t>
            </a:r>
            <a:r>
              <a:rPr sz="1400" b="1" i="1" dirty="0">
                <a:solidFill>
                  <a:srgbClr val="EC7C30"/>
                </a:solidFill>
                <a:latin typeface="Arial"/>
                <a:cs typeface="Arial"/>
              </a:rPr>
              <a:t>estimated</a:t>
            </a:r>
            <a:r>
              <a:rPr sz="1400" b="1" i="1" spc="-40" dirty="0">
                <a:solidFill>
                  <a:srgbClr val="EC7C30"/>
                </a:solidFill>
                <a:latin typeface="Arial"/>
                <a:cs typeface="Arial"/>
              </a:rPr>
              <a:t> </a:t>
            </a:r>
            <a:r>
              <a:rPr lang="en-US" sz="1400" b="1" i="1" spc="-40" dirty="0">
                <a:solidFill>
                  <a:srgbClr val="EC7C30"/>
                </a:solidFill>
                <a:latin typeface="Arial"/>
                <a:cs typeface="Arial"/>
              </a:rPr>
              <a:t>annual </a:t>
            </a:r>
            <a:r>
              <a:rPr sz="1400" b="1" i="1" dirty="0">
                <a:solidFill>
                  <a:srgbClr val="EC7C30"/>
                </a:solidFill>
                <a:latin typeface="Arial"/>
                <a:cs typeface="Arial"/>
              </a:rPr>
              <a:t>increased</a:t>
            </a:r>
            <a:r>
              <a:rPr sz="1400" b="1" i="1" spc="-40" dirty="0">
                <a:solidFill>
                  <a:srgbClr val="EC7C30"/>
                </a:solidFill>
                <a:latin typeface="Arial"/>
                <a:cs typeface="Arial"/>
              </a:rPr>
              <a:t> </a:t>
            </a:r>
            <a:r>
              <a:rPr lang="en-US" sz="1400" b="1" i="1" spc="-40" dirty="0">
                <a:solidFill>
                  <a:srgbClr val="EC7C30"/>
                </a:solidFill>
                <a:latin typeface="Arial"/>
                <a:cs typeface="Arial"/>
              </a:rPr>
              <a:t>$472 - $118 per quarter</a:t>
            </a:r>
            <a:endParaRPr sz="1400" dirty="0">
              <a:latin typeface="Arial"/>
              <a:cs typeface="Arial"/>
            </a:endParaRPr>
          </a:p>
          <a:p>
            <a:pPr marL="15240">
              <a:lnSpc>
                <a:spcPct val="100000"/>
              </a:lnSpc>
              <a:spcBef>
                <a:spcPts val="1155"/>
              </a:spcBef>
            </a:pPr>
            <a:r>
              <a:rPr sz="1400" b="1" i="1" spc="-10" dirty="0">
                <a:solidFill>
                  <a:srgbClr val="EC7C30"/>
                </a:solidFill>
                <a:latin typeface="Arial"/>
                <a:cs typeface="Arial"/>
              </a:rPr>
              <a:t>The</a:t>
            </a:r>
            <a:r>
              <a:rPr sz="1400" b="1" i="1" spc="-105" dirty="0">
                <a:solidFill>
                  <a:srgbClr val="EC7C30"/>
                </a:solidFill>
                <a:latin typeface="Arial"/>
                <a:cs typeface="Arial"/>
              </a:rPr>
              <a:t> </a:t>
            </a:r>
            <a:r>
              <a:rPr sz="1400" b="1" i="1" spc="-10" dirty="0">
                <a:solidFill>
                  <a:srgbClr val="EC7C30"/>
                </a:solidFill>
                <a:latin typeface="Arial"/>
                <a:cs typeface="Arial"/>
              </a:rPr>
              <a:t>average</a:t>
            </a:r>
            <a:r>
              <a:rPr sz="1400" b="1" i="1" spc="-100" dirty="0">
                <a:solidFill>
                  <a:srgbClr val="EC7C30"/>
                </a:solidFill>
                <a:latin typeface="Arial"/>
                <a:cs typeface="Arial"/>
              </a:rPr>
              <a:t> </a:t>
            </a:r>
            <a:r>
              <a:rPr sz="1400" b="1" i="1" spc="-10" dirty="0">
                <a:solidFill>
                  <a:srgbClr val="EC7C30"/>
                </a:solidFill>
                <a:latin typeface="Arial"/>
                <a:cs typeface="Arial"/>
              </a:rPr>
              <a:t>condo</a:t>
            </a:r>
            <a:r>
              <a:rPr sz="1400" b="1" i="1" spc="-80" dirty="0">
                <a:solidFill>
                  <a:srgbClr val="EC7C30"/>
                </a:solidFill>
                <a:latin typeface="Arial"/>
                <a:cs typeface="Arial"/>
              </a:rPr>
              <a:t> </a:t>
            </a:r>
            <a:r>
              <a:rPr sz="1400" b="1" i="1" dirty="0">
                <a:solidFill>
                  <a:srgbClr val="EC7C30"/>
                </a:solidFill>
                <a:latin typeface="Arial"/>
                <a:cs typeface="Arial"/>
              </a:rPr>
              <a:t>bill</a:t>
            </a:r>
            <a:r>
              <a:rPr sz="1400" b="1" i="1" spc="-90" dirty="0">
                <a:solidFill>
                  <a:srgbClr val="EC7C30"/>
                </a:solidFill>
                <a:latin typeface="Arial"/>
                <a:cs typeface="Arial"/>
              </a:rPr>
              <a:t> </a:t>
            </a:r>
            <a:r>
              <a:rPr sz="1400" b="1" i="1" dirty="0">
                <a:solidFill>
                  <a:srgbClr val="EC7C30"/>
                </a:solidFill>
                <a:latin typeface="Arial"/>
                <a:cs typeface="Arial"/>
              </a:rPr>
              <a:t>will</a:t>
            </a:r>
            <a:r>
              <a:rPr sz="1400" b="1" i="1" spc="-114" dirty="0">
                <a:solidFill>
                  <a:srgbClr val="EC7C30"/>
                </a:solidFill>
                <a:latin typeface="Arial"/>
                <a:cs typeface="Arial"/>
              </a:rPr>
              <a:t> </a:t>
            </a:r>
            <a:r>
              <a:rPr sz="1400" b="1" i="1" spc="-10" dirty="0">
                <a:solidFill>
                  <a:srgbClr val="EC7C30"/>
                </a:solidFill>
                <a:latin typeface="Arial"/>
                <a:cs typeface="Arial"/>
              </a:rPr>
              <a:t>be</a:t>
            </a:r>
            <a:r>
              <a:rPr sz="1400" b="1" i="1" spc="-85" dirty="0">
                <a:solidFill>
                  <a:srgbClr val="EC7C30"/>
                </a:solidFill>
                <a:latin typeface="Arial"/>
                <a:cs typeface="Arial"/>
              </a:rPr>
              <a:t> </a:t>
            </a:r>
            <a:r>
              <a:rPr sz="1400" b="1" i="1" spc="-10" dirty="0">
                <a:solidFill>
                  <a:srgbClr val="EC7C30"/>
                </a:solidFill>
                <a:latin typeface="Arial"/>
                <a:cs typeface="Arial"/>
              </a:rPr>
              <a:t>approximately</a:t>
            </a:r>
            <a:r>
              <a:rPr sz="1400" b="1" i="1" spc="-50" dirty="0">
                <a:solidFill>
                  <a:srgbClr val="EC7C30"/>
                </a:solidFill>
                <a:latin typeface="Arial"/>
                <a:cs typeface="Arial"/>
              </a:rPr>
              <a:t> </a:t>
            </a:r>
            <a:r>
              <a:rPr sz="1400" b="1" i="1" spc="-10" dirty="0">
                <a:solidFill>
                  <a:srgbClr val="EC7C30"/>
                </a:solidFill>
                <a:latin typeface="Arial"/>
                <a:cs typeface="Arial"/>
              </a:rPr>
              <a:t>$</a:t>
            </a:r>
            <a:r>
              <a:rPr lang="en-US" sz="1400" b="1" i="1" spc="-10" dirty="0">
                <a:solidFill>
                  <a:srgbClr val="EC7C30"/>
                </a:solidFill>
                <a:latin typeface="Arial"/>
                <a:cs typeface="Arial"/>
              </a:rPr>
              <a:t>6,6168</a:t>
            </a:r>
            <a:r>
              <a:rPr sz="1400" b="1" i="1" spc="-10" dirty="0">
                <a:solidFill>
                  <a:srgbClr val="EC7C30"/>
                </a:solidFill>
                <a:latin typeface="Arial"/>
                <a:cs typeface="Arial"/>
              </a:rPr>
              <a:t>,</a:t>
            </a:r>
            <a:r>
              <a:rPr sz="1400" b="1" i="1" spc="-35" dirty="0">
                <a:solidFill>
                  <a:srgbClr val="EC7C30"/>
                </a:solidFill>
                <a:latin typeface="Arial"/>
                <a:cs typeface="Arial"/>
              </a:rPr>
              <a:t> </a:t>
            </a:r>
            <a:r>
              <a:rPr sz="1400" b="1" i="1" dirty="0">
                <a:solidFill>
                  <a:srgbClr val="EC7C30"/>
                </a:solidFill>
                <a:latin typeface="Arial"/>
                <a:cs typeface="Arial"/>
              </a:rPr>
              <a:t>an</a:t>
            </a:r>
            <a:r>
              <a:rPr sz="1400" b="1" i="1" spc="-30" dirty="0">
                <a:solidFill>
                  <a:srgbClr val="EC7C30"/>
                </a:solidFill>
                <a:latin typeface="Arial"/>
                <a:cs typeface="Arial"/>
              </a:rPr>
              <a:t> </a:t>
            </a:r>
            <a:r>
              <a:rPr sz="1400" b="1" i="1" spc="-10" dirty="0">
                <a:solidFill>
                  <a:srgbClr val="EC7C30"/>
                </a:solidFill>
                <a:latin typeface="Arial"/>
                <a:cs typeface="Arial"/>
              </a:rPr>
              <a:t>estimated</a:t>
            </a:r>
            <a:r>
              <a:rPr sz="1400" b="1" i="1" spc="-55" dirty="0">
                <a:solidFill>
                  <a:srgbClr val="EC7C30"/>
                </a:solidFill>
                <a:latin typeface="Arial"/>
                <a:cs typeface="Arial"/>
              </a:rPr>
              <a:t> </a:t>
            </a:r>
            <a:r>
              <a:rPr lang="en-US" sz="1400" b="1" i="1" spc="-55" dirty="0">
                <a:solidFill>
                  <a:srgbClr val="EC7C30"/>
                </a:solidFill>
                <a:latin typeface="Arial"/>
                <a:cs typeface="Arial"/>
              </a:rPr>
              <a:t>annual </a:t>
            </a:r>
            <a:r>
              <a:rPr sz="1400" b="1" i="1" spc="-10" dirty="0">
                <a:solidFill>
                  <a:srgbClr val="EC7C30"/>
                </a:solidFill>
                <a:latin typeface="Arial"/>
                <a:cs typeface="Arial"/>
              </a:rPr>
              <a:t>increase</a:t>
            </a:r>
            <a:r>
              <a:rPr sz="1400" b="1" i="1" spc="-35" dirty="0">
                <a:solidFill>
                  <a:srgbClr val="EC7C30"/>
                </a:solidFill>
                <a:latin typeface="Arial"/>
                <a:cs typeface="Arial"/>
              </a:rPr>
              <a:t> </a:t>
            </a:r>
            <a:r>
              <a:rPr sz="1400" b="1" i="1" dirty="0">
                <a:solidFill>
                  <a:srgbClr val="EC7C30"/>
                </a:solidFill>
                <a:latin typeface="Arial"/>
                <a:cs typeface="Arial"/>
              </a:rPr>
              <a:t>of</a:t>
            </a:r>
            <a:r>
              <a:rPr sz="1400" b="1" i="1" spc="-25" dirty="0">
                <a:solidFill>
                  <a:srgbClr val="EC7C30"/>
                </a:solidFill>
                <a:latin typeface="Arial"/>
                <a:cs typeface="Arial"/>
              </a:rPr>
              <a:t> </a:t>
            </a:r>
            <a:r>
              <a:rPr sz="1400" b="1" i="1" spc="-20" dirty="0">
                <a:solidFill>
                  <a:srgbClr val="EC7C30"/>
                </a:solidFill>
                <a:latin typeface="Arial"/>
                <a:cs typeface="Arial"/>
              </a:rPr>
              <a:t>$</a:t>
            </a:r>
            <a:r>
              <a:rPr lang="en-US" sz="1400" b="1" i="1" spc="-20" dirty="0">
                <a:solidFill>
                  <a:srgbClr val="EC7C30"/>
                </a:solidFill>
                <a:latin typeface="Arial"/>
                <a:cs typeface="Arial"/>
              </a:rPr>
              <a:t>424 - $106 per quarter</a:t>
            </a:r>
          </a:p>
          <a:p>
            <a:pPr marL="15240">
              <a:lnSpc>
                <a:spcPct val="100000"/>
              </a:lnSpc>
              <a:spcBef>
                <a:spcPts val="1155"/>
              </a:spcBef>
            </a:pPr>
            <a:r>
              <a:rPr lang="en-US" sz="1400" b="1" i="1" spc="-20" dirty="0">
                <a:solidFill>
                  <a:srgbClr val="EC7C30"/>
                </a:solidFill>
                <a:latin typeface="Arial"/>
                <a:cs typeface="Arial"/>
              </a:rPr>
              <a:t>The median single-family bill will be approximately $8,45, an estimated annual increase of $418 - $104.50 per quarter</a:t>
            </a:r>
          </a:p>
          <a:p>
            <a:pPr marL="15240">
              <a:lnSpc>
                <a:spcPct val="100000"/>
              </a:lnSpc>
              <a:spcBef>
                <a:spcPts val="1155"/>
              </a:spcBef>
            </a:pPr>
            <a:endParaRPr sz="1400" dirty="0">
              <a:latin typeface="Arial"/>
              <a:cs typeface="Arial"/>
            </a:endParaRPr>
          </a:p>
        </p:txBody>
      </p:sp>
      <p:graphicFrame>
        <p:nvGraphicFramePr>
          <p:cNvPr id="15" name="Object 14">
            <a:extLst>
              <a:ext uri="{FF2B5EF4-FFF2-40B4-BE49-F238E27FC236}">
                <a16:creationId xmlns:a16="http://schemas.microsoft.com/office/drawing/2014/main" id="{FD1E3BA9-47A2-F8AB-E82B-0AC5D1E0E284}"/>
              </a:ext>
            </a:extLst>
          </p:cNvPr>
          <p:cNvGraphicFramePr>
            <a:graphicFrameLocks noChangeAspect="1"/>
          </p:cNvGraphicFramePr>
          <p:nvPr>
            <p:extLst>
              <p:ext uri="{D42A27DB-BD31-4B8C-83A1-F6EECF244321}">
                <p14:modId xmlns:p14="http://schemas.microsoft.com/office/powerpoint/2010/main" val="3594734717"/>
              </p:ext>
            </p:extLst>
          </p:nvPr>
        </p:nvGraphicFramePr>
        <p:xfrm>
          <a:off x="914400" y="1219200"/>
          <a:ext cx="10537825" cy="3879850"/>
        </p:xfrm>
        <a:graphic>
          <a:graphicData uri="http://schemas.openxmlformats.org/presentationml/2006/ole">
            <mc:AlternateContent xmlns:mc="http://schemas.openxmlformats.org/markup-compatibility/2006">
              <mc:Choice xmlns:v="urn:schemas-microsoft-com:vml" Requires="v">
                <p:oleObj name="Worksheet" r:id="rId3" imgW="9321726" imgH="4057591" progId="Excel.Sheet.12">
                  <p:embed/>
                </p:oleObj>
              </mc:Choice>
              <mc:Fallback>
                <p:oleObj name="Worksheet" r:id="rId3" imgW="9321726" imgH="4057591" progId="Excel.Sheet.12">
                  <p:embed/>
                  <p:pic>
                    <p:nvPicPr>
                      <p:cNvPr id="0" name=""/>
                      <p:cNvPicPr/>
                      <p:nvPr/>
                    </p:nvPicPr>
                    <p:blipFill>
                      <a:blip r:embed="rId4"/>
                      <a:stretch>
                        <a:fillRect/>
                      </a:stretch>
                    </p:blipFill>
                    <p:spPr>
                      <a:xfrm>
                        <a:off x="914400" y="1219200"/>
                        <a:ext cx="10537825" cy="3879850"/>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9811" y="445618"/>
            <a:ext cx="10480675" cy="1397000"/>
          </a:xfrm>
          <a:prstGeom prst="rect">
            <a:avLst/>
          </a:prstGeom>
        </p:spPr>
        <p:txBody>
          <a:bodyPr vert="horz" wrap="square" lIns="0" tIns="12700" rIns="0" bIns="0" rtlCol="0">
            <a:spAutoFit/>
          </a:bodyPr>
          <a:lstStyle/>
          <a:p>
            <a:pPr marL="12700" marR="5080" algn="ctr">
              <a:lnSpc>
                <a:spcPct val="100000"/>
              </a:lnSpc>
              <a:spcBef>
                <a:spcPts val="100"/>
              </a:spcBef>
            </a:pP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tax</a:t>
            </a:r>
            <a:r>
              <a:rPr sz="1800" spc="-40" dirty="0">
                <a:solidFill>
                  <a:srgbClr val="FFFFFF"/>
                </a:solidFill>
                <a:latin typeface="Calibri"/>
                <a:cs typeface="Calibri"/>
              </a:rPr>
              <a:t> </a:t>
            </a:r>
            <a:r>
              <a:rPr sz="1800" dirty="0">
                <a:solidFill>
                  <a:srgbClr val="FFFFFF"/>
                </a:solidFill>
                <a:latin typeface="Calibri"/>
                <a:cs typeface="Calibri"/>
              </a:rPr>
              <a:t>rate</a:t>
            </a:r>
            <a:r>
              <a:rPr sz="1800" spc="-35"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the</a:t>
            </a:r>
            <a:r>
              <a:rPr sz="1800" spc="-25" dirty="0">
                <a:solidFill>
                  <a:srgbClr val="FFFFFF"/>
                </a:solidFill>
                <a:latin typeface="Calibri"/>
                <a:cs typeface="Calibri"/>
              </a:rPr>
              <a:t> </a:t>
            </a:r>
            <a:r>
              <a:rPr sz="1800" dirty="0">
                <a:solidFill>
                  <a:srgbClr val="FFFFFF"/>
                </a:solidFill>
                <a:latin typeface="Calibri"/>
                <a:cs typeface="Calibri"/>
              </a:rPr>
              <a:t>levy</a:t>
            </a:r>
            <a:r>
              <a:rPr sz="1800" spc="-40" dirty="0">
                <a:solidFill>
                  <a:srgbClr val="FFFFFF"/>
                </a:solidFill>
                <a:latin typeface="Calibri"/>
                <a:cs typeface="Calibri"/>
              </a:rPr>
              <a:t> </a:t>
            </a:r>
            <a:r>
              <a:rPr sz="1800" dirty="0">
                <a:solidFill>
                  <a:srgbClr val="FFFFFF"/>
                </a:solidFill>
                <a:latin typeface="Calibri"/>
                <a:cs typeface="Calibri"/>
              </a:rPr>
              <a:t>divided</a:t>
            </a:r>
            <a:r>
              <a:rPr sz="1800" spc="-15" dirty="0">
                <a:solidFill>
                  <a:srgbClr val="FFFFFF"/>
                </a:solidFill>
                <a:latin typeface="Calibri"/>
                <a:cs typeface="Calibri"/>
              </a:rPr>
              <a:t> </a:t>
            </a:r>
            <a:r>
              <a:rPr sz="1800" dirty="0">
                <a:solidFill>
                  <a:srgbClr val="FFFFFF"/>
                </a:solidFill>
                <a:latin typeface="Calibri"/>
                <a:cs typeface="Calibri"/>
              </a:rPr>
              <a:t>by</a:t>
            </a:r>
            <a:r>
              <a:rPr sz="1800" spc="-40" dirty="0">
                <a:solidFill>
                  <a:srgbClr val="FFFFFF"/>
                </a:solidFill>
                <a:latin typeface="Calibri"/>
                <a:cs typeface="Calibri"/>
              </a:rPr>
              <a:t> </a:t>
            </a:r>
            <a:r>
              <a:rPr sz="1800" dirty="0">
                <a:solidFill>
                  <a:srgbClr val="FFFFFF"/>
                </a:solidFill>
                <a:latin typeface="Calibri"/>
                <a:cs typeface="Calibri"/>
              </a:rPr>
              <a:t>the</a:t>
            </a:r>
            <a:r>
              <a:rPr sz="1800" spc="-25" dirty="0">
                <a:solidFill>
                  <a:srgbClr val="FFFFFF"/>
                </a:solidFill>
                <a:latin typeface="Calibri"/>
                <a:cs typeface="Calibri"/>
              </a:rPr>
              <a:t> </a:t>
            </a:r>
            <a:r>
              <a:rPr sz="1800" dirty="0">
                <a:solidFill>
                  <a:srgbClr val="FFFFFF"/>
                </a:solidFill>
                <a:latin typeface="Calibri"/>
                <a:cs typeface="Calibri"/>
              </a:rPr>
              <a:t>total</a:t>
            </a:r>
            <a:r>
              <a:rPr sz="1800" spc="-45" dirty="0">
                <a:solidFill>
                  <a:srgbClr val="FFFFFF"/>
                </a:solidFill>
                <a:latin typeface="Calibri"/>
                <a:cs typeface="Calibri"/>
              </a:rPr>
              <a:t> </a:t>
            </a:r>
            <a:r>
              <a:rPr sz="1800" dirty="0">
                <a:solidFill>
                  <a:srgbClr val="FFFFFF"/>
                </a:solidFill>
                <a:latin typeface="Calibri"/>
                <a:cs typeface="Calibri"/>
              </a:rPr>
              <a:t>assessed</a:t>
            </a:r>
            <a:r>
              <a:rPr sz="1800" spc="-60" dirty="0">
                <a:solidFill>
                  <a:srgbClr val="FFFFFF"/>
                </a:solidFill>
                <a:latin typeface="Calibri"/>
                <a:cs typeface="Calibri"/>
              </a:rPr>
              <a:t> </a:t>
            </a:r>
            <a:r>
              <a:rPr sz="1800" dirty="0">
                <a:solidFill>
                  <a:srgbClr val="FFFFFF"/>
                </a:solidFill>
                <a:latin typeface="Calibri"/>
                <a:cs typeface="Calibri"/>
              </a:rPr>
              <a:t>valuation,</a:t>
            </a:r>
            <a:r>
              <a:rPr sz="1800" spc="-35" dirty="0">
                <a:solidFill>
                  <a:srgbClr val="FFFFFF"/>
                </a:solidFill>
                <a:latin typeface="Calibri"/>
                <a:cs typeface="Calibri"/>
              </a:rPr>
              <a:t> </a:t>
            </a:r>
            <a:r>
              <a:rPr sz="1800" dirty="0">
                <a:solidFill>
                  <a:srgbClr val="FFFFFF"/>
                </a:solidFill>
                <a:latin typeface="Calibri"/>
                <a:cs typeface="Calibri"/>
              </a:rPr>
              <a:t>known</a:t>
            </a:r>
            <a:r>
              <a:rPr sz="1800" spc="-25" dirty="0">
                <a:solidFill>
                  <a:srgbClr val="FFFFFF"/>
                </a:solidFill>
                <a:latin typeface="Calibri"/>
                <a:cs typeface="Calibri"/>
              </a:rPr>
              <a:t> </a:t>
            </a:r>
            <a:r>
              <a:rPr sz="1800" dirty="0">
                <a:solidFill>
                  <a:srgbClr val="FFFFFF"/>
                </a:solidFill>
                <a:latin typeface="Calibri"/>
                <a:cs typeface="Calibri"/>
              </a:rPr>
              <a:t>as</a:t>
            </a:r>
            <a:r>
              <a:rPr sz="1800" spc="-35"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i="1" dirty="0">
                <a:solidFill>
                  <a:srgbClr val="FFFFFF"/>
                </a:solidFill>
                <a:latin typeface="Calibri"/>
                <a:cs typeface="Calibri"/>
              </a:rPr>
              <a:t>Uniform</a:t>
            </a:r>
            <a:r>
              <a:rPr sz="1800" i="1" spc="-25" dirty="0">
                <a:solidFill>
                  <a:srgbClr val="FFFFFF"/>
                </a:solidFill>
                <a:latin typeface="Calibri"/>
                <a:cs typeface="Calibri"/>
              </a:rPr>
              <a:t> </a:t>
            </a:r>
            <a:r>
              <a:rPr sz="1800" i="1" dirty="0">
                <a:solidFill>
                  <a:srgbClr val="FFFFFF"/>
                </a:solidFill>
                <a:latin typeface="Calibri"/>
                <a:cs typeface="Calibri"/>
              </a:rPr>
              <a:t>(or</a:t>
            </a:r>
            <a:r>
              <a:rPr sz="1800" i="1" spc="-35" dirty="0">
                <a:solidFill>
                  <a:srgbClr val="FFFFFF"/>
                </a:solidFill>
                <a:latin typeface="Calibri"/>
                <a:cs typeface="Calibri"/>
              </a:rPr>
              <a:t> </a:t>
            </a:r>
            <a:r>
              <a:rPr sz="1800" i="1" dirty="0">
                <a:solidFill>
                  <a:srgbClr val="FFFFFF"/>
                </a:solidFill>
                <a:latin typeface="Calibri"/>
                <a:cs typeface="Calibri"/>
              </a:rPr>
              <a:t>Single)</a:t>
            </a:r>
            <a:r>
              <a:rPr sz="1800" i="1" spc="-25" dirty="0">
                <a:solidFill>
                  <a:srgbClr val="FFFFFF"/>
                </a:solidFill>
                <a:latin typeface="Calibri"/>
                <a:cs typeface="Calibri"/>
              </a:rPr>
              <a:t> </a:t>
            </a:r>
            <a:r>
              <a:rPr sz="1800" i="1" spc="-40" dirty="0">
                <a:solidFill>
                  <a:srgbClr val="FFFFFF"/>
                </a:solidFill>
                <a:latin typeface="Calibri"/>
                <a:cs typeface="Calibri"/>
              </a:rPr>
              <a:t>Tax</a:t>
            </a:r>
            <a:r>
              <a:rPr sz="1800" i="1" spc="-35" dirty="0">
                <a:solidFill>
                  <a:srgbClr val="FFFFFF"/>
                </a:solidFill>
                <a:latin typeface="Calibri"/>
                <a:cs typeface="Calibri"/>
              </a:rPr>
              <a:t> </a:t>
            </a:r>
            <a:r>
              <a:rPr sz="1800" i="1" dirty="0">
                <a:solidFill>
                  <a:srgbClr val="FFFFFF"/>
                </a:solidFill>
                <a:latin typeface="Calibri"/>
                <a:cs typeface="Calibri"/>
              </a:rPr>
              <a:t>Rate</a:t>
            </a:r>
            <a:r>
              <a:rPr sz="1800" dirty="0">
                <a:solidFill>
                  <a:srgbClr val="FFFFFF"/>
                </a:solidFill>
                <a:latin typeface="Calibri"/>
                <a:cs typeface="Calibri"/>
              </a:rPr>
              <a:t>.</a:t>
            </a:r>
            <a:r>
              <a:rPr sz="1800" spc="345" dirty="0">
                <a:solidFill>
                  <a:srgbClr val="FFFFFF"/>
                </a:solidFill>
                <a:latin typeface="Calibri"/>
                <a:cs typeface="Calibri"/>
              </a:rPr>
              <a:t> </a:t>
            </a:r>
            <a:r>
              <a:rPr sz="1800" spc="-10" dirty="0">
                <a:solidFill>
                  <a:srgbClr val="FFFFFF"/>
                </a:solidFill>
                <a:latin typeface="Calibri"/>
                <a:cs typeface="Calibri"/>
              </a:rPr>
              <a:t>Under </a:t>
            </a:r>
            <a:r>
              <a:rPr sz="1800" dirty="0">
                <a:solidFill>
                  <a:srgbClr val="FFFFFF"/>
                </a:solidFill>
                <a:latin typeface="Calibri"/>
                <a:cs typeface="Calibri"/>
              </a:rPr>
              <a:t>this</a:t>
            </a:r>
            <a:r>
              <a:rPr sz="1800" spc="-35" dirty="0">
                <a:solidFill>
                  <a:srgbClr val="FFFFFF"/>
                </a:solidFill>
                <a:latin typeface="Calibri"/>
                <a:cs typeface="Calibri"/>
              </a:rPr>
              <a:t> </a:t>
            </a:r>
            <a:r>
              <a:rPr sz="1800" dirty="0">
                <a:solidFill>
                  <a:srgbClr val="FFFFFF"/>
                </a:solidFill>
                <a:latin typeface="Calibri"/>
                <a:cs typeface="Calibri"/>
              </a:rPr>
              <a:t>rate</a:t>
            </a:r>
            <a:r>
              <a:rPr sz="1800" spc="-30" dirty="0">
                <a:solidFill>
                  <a:srgbClr val="FFFFFF"/>
                </a:solidFill>
                <a:latin typeface="Calibri"/>
                <a:cs typeface="Calibri"/>
              </a:rPr>
              <a:t> </a:t>
            </a:r>
            <a:r>
              <a:rPr sz="1800" dirty="0">
                <a:solidFill>
                  <a:srgbClr val="FFFFFF"/>
                </a:solidFill>
                <a:latin typeface="Calibri"/>
                <a:cs typeface="Calibri"/>
              </a:rPr>
              <a:t>each</a:t>
            </a:r>
            <a:r>
              <a:rPr sz="1800" spc="-20" dirty="0">
                <a:solidFill>
                  <a:srgbClr val="FFFFFF"/>
                </a:solidFill>
                <a:latin typeface="Calibri"/>
                <a:cs typeface="Calibri"/>
              </a:rPr>
              <a:t> </a:t>
            </a:r>
            <a:r>
              <a:rPr sz="1800" dirty="0">
                <a:solidFill>
                  <a:srgbClr val="FFFFFF"/>
                </a:solidFill>
                <a:latin typeface="Calibri"/>
                <a:cs typeface="Calibri"/>
              </a:rPr>
              <a:t>class</a:t>
            </a:r>
            <a:r>
              <a:rPr sz="1800" spc="-30" dirty="0">
                <a:solidFill>
                  <a:srgbClr val="FFFFFF"/>
                </a:solidFill>
                <a:latin typeface="Calibri"/>
                <a:cs typeface="Calibri"/>
              </a:rPr>
              <a:t> </a:t>
            </a:r>
            <a:r>
              <a:rPr sz="1800" dirty="0">
                <a:solidFill>
                  <a:srgbClr val="FFFFFF"/>
                </a:solidFill>
                <a:latin typeface="Calibri"/>
                <a:cs typeface="Calibri"/>
              </a:rPr>
              <a:t>of</a:t>
            </a:r>
            <a:r>
              <a:rPr sz="1800" spc="-20" dirty="0">
                <a:solidFill>
                  <a:srgbClr val="FFFFFF"/>
                </a:solidFill>
                <a:latin typeface="Calibri"/>
                <a:cs typeface="Calibri"/>
              </a:rPr>
              <a:t> </a:t>
            </a:r>
            <a:r>
              <a:rPr sz="1800" dirty="0">
                <a:solidFill>
                  <a:srgbClr val="FFFFFF"/>
                </a:solidFill>
                <a:latin typeface="Calibri"/>
                <a:cs typeface="Calibri"/>
              </a:rPr>
              <a:t>property</a:t>
            </a:r>
            <a:r>
              <a:rPr sz="1800" spc="-35" dirty="0">
                <a:solidFill>
                  <a:srgbClr val="FFFFFF"/>
                </a:solidFill>
                <a:latin typeface="Calibri"/>
                <a:cs typeface="Calibri"/>
              </a:rPr>
              <a:t> </a:t>
            </a:r>
            <a:r>
              <a:rPr sz="1800" dirty="0">
                <a:solidFill>
                  <a:srgbClr val="FFFFFF"/>
                </a:solidFill>
                <a:latin typeface="Calibri"/>
                <a:cs typeface="Calibri"/>
              </a:rPr>
              <a:t>pays</a:t>
            </a:r>
            <a:r>
              <a:rPr sz="1800" spc="-45" dirty="0">
                <a:solidFill>
                  <a:srgbClr val="FFFFFF"/>
                </a:solidFill>
                <a:latin typeface="Calibri"/>
                <a:cs typeface="Calibri"/>
              </a:rPr>
              <a:t> </a:t>
            </a:r>
            <a:r>
              <a:rPr sz="1800" dirty="0">
                <a:solidFill>
                  <a:srgbClr val="FFFFFF"/>
                </a:solidFill>
                <a:latin typeface="Calibri"/>
                <a:cs typeface="Calibri"/>
              </a:rPr>
              <a:t>a</a:t>
            </a:r>
            <a:r>
              <a:rPr sz="1800" spc="-25" dirty="0">
                <a:solidFill>
                  <a:srgbClr val="FFFFFF"/>
                </a:solidFill>
                <a:latin typeface="Calibri"/>
                <a:cs typeface="Calibri"/>
              </a:rPr>
              <a:t> </a:t>
            </a:r>
            <a:r>
              <a:rPr sz="1800" dirty="0">
                <a:solidFill>
                  <a:srgbClr val="FFFFFF"/>
                </a:solidFill>
                <a:latin typeface="Calibri"/>
                <a:cs typeface="Calibri"/>
              </a:rPr>
              <a:t>share</a:t>
            </a:r>
            <a:r>
              <a:rPr sz="1800" spc="-45" dirty="0">
                <a:solidFill>
                  <a:srgbClr val="FFFFFF"/>
                </a:solidFill>
                <a:latin typeface="Calibri"/>
                <a:cs typeface="Calibri"/>
              </a:rPr>
              <a:t> </a:t>
            </a:r>
            <a:r>
              <a:rPr sz="1800" dirty="0">
                <a:solidFill>
                  <a:srgbClr val="FFFFFF"/>
                </a:solidFill>
                <a:latin typeface="Calibri"/>
                <a:cs typeface="Calibri"/>
              </a:rPr>
              <a:t>of</a:t>
            </a:r>
            <a:r>
              <a:rPr sz="1800" spc="-25" dirty="0">
                <a:solidFill>
                  <a:srgbClr val="FFFFFF"/>
                </a:solidFill>
                <a:latin typeface="Calibri"/>
                <a:cs typeface="Calibri"/>
              </a:rPr>
              <a:t> </a:t>
            </a:r>
            <a:r>
              <a:rPr sz="1800" dirty="0">
                <a:solidFill>
                  <a:srgbClr val="FFFFFF"/>
                </a:solidFill>
                <a:latin typeface="Calibri"/>
                <a:cs typeface="Calibri"/>
              </a:rPr>
              <a:t>the</a:t>
            </a:r>
            <a:r>
              <a:rPr sz="1800" spc="-30" dirty="0">
                <a:solidFill>
                  <a:srgbClr val="FFFFFF"/>
                </a:solidFill>
                <a:latin typeface="Calibri"/>
                <a:cs typeface="Calibri"/>
              </a:rPr>
              <a:t> </a:t>
            </a:r>
            <a:r>
              <a:rPr sz="1800" dirty="0">
                <a:solidFill>
                  <a:srgbClr val="FFFFFF"/>
                </a:solidFill>
                <a:latin typeface="Calibri"/>
                <a:cs typeface="Calibri"/>
              </a:rPr>
              <a:t>levy</a:t>
            </a:r>
            <a:r>
              <a:rPr sz="1800" spc="-25" dirty="0">
                <a:solidFill>
                  <a:srgbClr val="FFFFFF"/>
                </a:solidFill>
                <a:latin typeface="Calibri"/>
                <a:cs typeface="Calibri"/>
              </a:rPr>
              <a:t> </a:t>
            </a:r>
            <a:r>
              <a:rPr sz="1800" i="1" dirty="0">
                <a:solidFill>
                  <a:srgbClr val="FFFFFF"/>
                </a:solidFill>
                <a:latin typeface="Calibri"/>
                <a:cs typeface="Calibri"/>
              </a:rPr>
              <a:t>equal</a:t>
            </a:r>
            <a:r>
              <a:rPr sz="1800" i="1" spc="-25" dirty="0">
                <a:solidFill>
                  <a:srgbClr val="FFFFFF"/>
                </a:solidFill>
                <a:latin typeface="Calibri"/>
                <a:cs typeface="Calibri"/>
              </a:rPr>
              <a:t> </a:t>
            </a:r>
            <a:r>
              <a:rPr sz="1800" dirty="0">
                <a:solidFill>
                  <a:srgbClr val="FFFFFF"/>
                </a:solidFill>
                <a:latin typeface="Calibri"/>
                <a:cs typeface="Calibri"/>
              </a:rPr>
              <a:t>to</a:t>
            </a:r>
            <a:r>
              <a:rPr sz="1800" spc="-35" dirty="0">
                <a:solidFill>
                  <a:srgbClr val="FFFFFF"/>
                </a:solidFill>
                <a:latin typeface="Calibri"/>
                <a:cs typeface="Calibri"/>
              </a:rPr>
              <a:t> </a:t>
            </a:r>
            <a:r>
              <a:rPr sz="1800" dirty="0">
                <a:solidFill>
                  <a:srgbClr val="FFFFFF"/>
                </a:solidFill>
                <a:latin typeface="Calibri"/>
                <a:cs typeface="Calibri"/>
              </a:rPr>
              <a:t>its</a:t>
            </a:r>
            <a:r>
              <a:rPr sz="1800" spc="-30" dirty="0">
                <a:solidFill>
                  <a:srgbClr val="FFFFFF"/>
                </a:solidFill>
                <a:latin typeface="Calibri"/>
                <a:cs typeface="Calibri"/>
              </a:rPr>
              <a:t> </a:t>
            </a:r>
            <a:r>
              <a:rPr sz="1800" dirty="0">
                <a:solidFill>
                  <a:srgbClr val="FFFFFF"/>
                </a:solidFill>
                <a:latin typeface="Calibri"/>
                <a:cs typeface="Calibri"/>
              </a:rPr>
              <a:t>share</a:t>
            </a:r>
            <a:r>
              <a:rPr sz="1800" spc="-30" dirty="0">
                <a:solidFill>
                  <a:srgbClr val="FFFFFF"/>
                </a:solidFill>
                <a:latin typeface="Calibri"/>
                <a:cs typeface="Calibri"/>
              </a:rPr>
              <a:t> </a:t>
            </a:r>
            <a:r>
              <a:rPr sz="1800" dirty="0">
                <a:solidFill>
                  <a:srgbClr val="FFFFFF"/>
                </a:solidFill>
                <a:latin typeface="Calibri"/>
                <a:cs typeface="Calibri"/>
              </a:rPr>
              <a:t>in</a:t>
            </a:r>
            <a:r>
              <a:rPr sz="1800" spc="-35" dirty="0">
                <a:solidFill>
                  <a:srgbClr val="FFFFFF"/>
                </a:solidFill>
                <a:latin typeface="Calibri"/>
                <a:cs typeface="Calibri"/>
              </a:rPr>
              <a:t> </a:t>
            </a:r>
            <a:r>
              <a:rPr sz="1800" dirty="0">
                <a:solidFill>
                  <a:srgbClr val="FFFFFF"/>
                </a:solidFill>
                <a:latin typeface="Calibri"/>
                <a:cs typeface="Calibri"/>
              </a:rPr>
              <a:t>the</a:t>
            </a:r>
            <a:r>
              <a:rPr sz="1800" spc="-25" dirty="0">
                <a:solidFill>
                  <a:srgbClr val="FFFFFF"/>
                </a:solidFill>
                <a:latin typeface="Calibri"/>
                <a:cs typeface="Calibri"/>
              </a:rPr>
              <a:t> </a:t>
            </a:r>
            <a:r>
              <a:rPr sz="1800" dirty="0">
                <a:solidFill>
                  <a:srgbClr val="FFFFFF"/>
                </a:solidFill>
                <a:latin typeface="Calibri"/>
                <a:cs typeface="Calibri"/>
              </a:rPr>
              <a:t>total</a:t>
            </a:r>
            <a:r>
              <a:rPr sz="1800" spc="-30" dirty="0">
                <a:solidFill>
                  <a:srgbClr val="FFFFFF"/>
                </a:solidFill>
                <a:latin typeface="Calibri"/>
                <a:cs typeface="Calibri"/>
              </a:rPr>
              <a:t> </a:t>
            </a:r>
            <a:r>
              <a:rPr sz="1800" dirty="0">
                <a:solidFill>
                  <a:srgbClr val="FFFFFF"/>
                </a:solidFill>
                <a:latin typeface="Calibri"/>
                <a:cs typeface="Calibri"/>
              </a:rPr>
              <a:t>city</a:t>
            </a:r>
            <a:r>
              <a:rPr sz="1800" spc="-25" dirty="0">
                <a:solidFill>
                  <a:srgbClr val="FFFFFF"/>
                </a:solidFill>
                <a:latin typeface="Calibri"/>
                <a:cs typeface="Calibri"/>
              </a:rPr>
              <a:t> </a:t>
            </a:r>
            <a:r>
              <a:rPr sz="1800" spc="-10" dirty="0">
                <a:solidFill>
                  <a:srgbClr val="FFFFFF"/>
                </a:solidFill>
                <a:latin typeface="Calibri"/>
                <a:cs typeface="Calibri"/>
              </a:rPr>
              <a:t>value.</a:t>
            </a:r>
            <a:endParaRPr sz="1800" dirty="0">
              <a:latin typeface="Calibri"/>
              <a:cs typeface="Calibri"/>
            </a:endParaRPr>
          </a:p>
          <a:p>
            <a:pPr algn="ctr">
              <a:lnSpc>
                <a:spcPct val="100000"/>
              </a:lnSpc>
              <a:spcBef>
                <a:spcPts val="2160"/>
              </a:spcBef>
            </a:pPr>
            <a:r>
              <a:rPr sz="1800" dirty="0">
                <a:solidFill>
                  <a:srgbClr val="FFFFFF"/>
                </a:solidFill>
                <a:latin typeface="Calibri"/>
                <a:cs typeface="Calibri"/>
              </a:rPr>
              <a:t>The</a:t>
            </a:r>
            <a:r>
              <a:rPr sz="1800" spc="-50" dirty="0">
                <a:solidFill>
                  <a:srgbClr val="FFFFFF"/>
                </a:solidFill>
                <a:latin typeface="Calibri"/>
                <a:cs typeface="Calibri"/>
              </a:rPr>
              <a:t> </a:t>
            </a:r>
            <a:r>
              <a:rPr sz="1800" spc="-10" dirty="0">
                <a:solidFill>
                  <a:srgbClr val="FF0000"/>
                </a:solidFill>
                <a:latin typeface="Calibri"/>
                <a:cs typeface="Calibri"/>
              </a:rPr>
              <a:t>projected</a:t>
            </a:r>
            <a:r>
              <a:rPr sz="1800" spc="-35" dirty="0">
                <a:solidFill>
                  <a:srgbClr val="FF0000"/>
                </a:solidFill>
                <a:latin typeface="Calibri"/>
                <a:cs typeface="Calibri"/>
              </a:rPr>
              <a:t> </a:t>
            </a:r>
            <a:r>
              <a:rPr sz="1800" dirty="0">
                <a:solidFill>
                  <a:srgbClr val="FFFFFF"/>
                </a:solidFill>
                <a:latin typeface="Calibri"/>
                <a:cs typeface="Calibri"/>
              </a:rPr>
              <a:t>tax</a:t>
            </a:r>
            <a:r>
              <a:rPr sz="1800" spc="-40" dirty="0">
                <a:solidFill>
                  <a:srgbClr val="FFFFFF"/>
                </a:solidFill>
                <a:latin typeface="Calibri"/>
                <a:cs typeface="Calibri"/>
              </a:rPr>
              <a:t> </a:t>
            </a:r>
            <a:r>
              <a:rPr sz="1800" dirty="0">
                <a:solidFill>
                  <a:srgbClr val="FFFFFF"/>
                </a:solidFill>
                <a:latin typeface="Calibri"/>
                <a:cs typeface="Calibri"/>
              </a:rPr>
              <a:t>rate</a:t>
            </a:r>
            <a:r>
              <a:rPr sz="1800" spc="-40" dirty="0">
                <a:solidFill>
                  <a:srgbClr val="FFFFFF"/>
                </a:solidFill>
                <a:latin typeface="Calibri"/>
                <a:cs typeface="Calibri"/>
              </a:rPr>
              <a:t> </a:t>
            </a:r>
            <a:r>
              <a:rPr sz="1800" dirty="0">
                <a:solidFill>
                  <a:srgbClr val="FFFFFF"/>
                </a:solidFill>
                <a:latin typeface="Calibri"/>
                <a:cs typeface="Calibri"/>
              </a:rPr>
              <a:t>used</a:t>
            </a:r>
            <a:r>
              <a:rPr sz="1800" spc="-40" dirty="0">
                <a:solidFill>
                  <a:srgbClr val="FFFFFF"/>
                </a:solidFill>
                <a:latin typeface="Calibri"/>
                <a:cs typeface="Calibri"/>
              </a:rPr>
              <a:t> </a:t>
            </a:r>
            <a:r>
              <a:rPr sz="1800" dirty="0">
                <a:solidFill>
                  <a:srgbClr val="FFFFFF"/>
                </a:solidFill>
                <a:latin typeface="Calibri"/>
                <a:cs typeface="Calibri"/>
              </a:rPr>
              <a:t>in</a:t>
            </a:r>
            <a:r>
              <a:rPr sz="1800" spc="-30" dirty="0">
                <a:solidFill>
                  <a:srgbClr val="FFFFFF"/>
                </a:solidFill>
                <a:latin typeface="Calibri"/>
                <a:cs typeface="Calibri"/>
              </a:rPr>
              <a:t> </a:t>
            </a:r>
            <a:r>
              <a:rPr sz="1800" dirty="0">
                <a:solidFill>
                  <a:srgbClr val="FFFFFF"/>
                </a:solidFill>
                <a:latin typeface="Calibri"/>
                <a:cs typeface="Calibri"/>
              </a:rPr>
              <a:t>this</a:t>
            </a:r>
            <a:r>
              <a:rPr sz="1800" spc="-40" dirty="0">
                <a:solidFill>
                  <a:srgbClr val="FFFFFF"/>
                </a:solidFill>
                <a:latin typeface="Calibri"/>
                <a:cs typeface="Calibri"/>
              </a:rPr>
              <a:t> </a:t>
            </a:r>
            <a:r>
              <a:rPr sz="1800" dirty="0">
                <a:solidFill>
                  <a:srgbClr val="FFFFFF"/>
                </a:solidFill>
                <a:latin typeface="Calibri"/>
                <a:cs typeface="Calibri"/>
              </a:rPr>
              <a:t>report</a:t>
            </a:r>
            <a:r>
              <a:rPr sz="1800" spc="-35"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estimated</a:t>
            </a:r>
            <a:r>
              <a:rPr sz="1800" spc="-30" dirty="0">
                <a:solidFill>
                  <a:srgbClr val="FFFFFF"/>
                </a:solidFill>
                <a:latin typeface="Calibri"/>
                <a:cs typeface="Calibri"/>
              </a:rPr>
              <a:t> </a:t>
            </a:r>
            <a:r>
              <a:rPr sz="1800" dirty="0">
                <a:solidFill>
                  <a:srgbClr val="FFFFFF"/>
                </a:solidFill>
                <a:latin typeface="Calibri"/>
                <a:cs typeface="Calibri"/>
              </a:rPr>
              <a:t>for</a:t>
            </a:r>
            <a:r>
              <a:rPr sz="1800" spc="-45" dirty="0">
                <a:solidFill>
                  <a:srgbClr val="FFFFFF"/>
                </a:solidFill>
                <a:latin typeface="Calibri"/>
                <a:cs typeface="Calibri"/>
              </a:rPr>
              <a:t> </a:t>
            </a:r>
            <a:r>
              <a:rPr sz="1800" dirty="0">
                <a:solidFill>
                  <a:srgbClr val="FFFFFF"/>
                </a:solidFill>
                <a:latin typeface="Calibri"/>
                <a:cs typeface="Calibri"/>
              </a:rPr>
              <a:t>FY2</a:t>
            </a:r>
            <a:r>
              <a:rPr lang="en-US" sz="1800" dirty="0">
                <a:solidFill>
                  <a:srgbClr val="FFFFFF"/>
                </a:solidFill>
                <a:latin typeface="Calibri"/>
                <a:cs typeface="Calibri"/>
              </a:rPr>
              <a:t>5</a:t>
            </a:r>
            <a:r>
              <a:rPr sz="1800" spc="-45" dirty="0">
                <a:solidFill>
                  <a:srgbClr val="FFFFFF"/>
                </a:solidFill>
                <a:latin typeface="Calibri"/>
                <a:cs typeface="Calibri"/>
              </a:rPr>
              <a:t> </a:t>
            </a:r>
            <a:r>
              <a:rPr sz="1800" dirty="0">
                <a:solidFill>
                  <a:srgbClr val="FFFFFF"/>
                </a:solidFill>
                <a:latin typeface="Calibri"/>
                <a:cs typeface="Calibri"/>
              </a:rPr>
              <a:t>at</a:t>
            </a:r>
            <a:r>
              <a:rPr sz="1800" spc="-45" dirty="0">
                <a:solidFill>
                  <a:srgbClr val="FFFFFF"/>
                </a:solidFill>
                <a:latin typeface="Calibri"/>
                <a:cs typeface="Calibri"/>
              </a:rPr>
              <a:t> </a:t>
            </a:r>
            <a:r>
              <a:rPr sz="1800" dirty="0">
                <a:solidFill>
                  <a:srgbClr val="FFFFFF"/>
                </a:solidFill>
                <a:latin typeface="Calibri"/>
                <a:cs typeface="Calibri"/>
              </a:rPr>
              <a:t>$15.</a:t>
            </a:r>
            <a:r>
              <a:rPr lang="en-US" sz="1800" dirty="0">
                <a:solidFill>
                  <a:srgbClr val="FFFFFF"/>
                </a:solidFill>
                <a:latin typeface="Calibri"/>
                <a:cs typeface="Calibri"/>
              </a:rPr>
              <a:t>30</a:t>
            </a:r>
            <a:r>
              <a:rPr sz="1800" spc="-45" dirty="0">
                <a:solidFill>
                  <a:srgbClr val="FFFFFF"/>
                </a:solidFill>
                <a:latin typeface="Calibri"/>
                <a:cs typeface="Calibri"/>
              </a:rPr>
              <a:t> </a:t>
            </a:r>
            <a:r>
              <a:rPr sz="1800" dirty="0">
                <a:solidFill>
                  <a:srgbClr val="FFFFFF"/>
                </a:solidFill>
                <a:latin typeface="Calibri"/>
                <a:cs typeface="Calibri"/>
              </a:rPr>
              <a:t>per</a:t>
            </a:r>
            <a:r>
              <a:rPr sz="1800" spc="-35" dirty="0">
                <a:solidFill>
                  <a:srgbClr val="FFFFFF"/>
                </a:solidFill>
                <a:latin typeface="Calibri"/>
                <a:cs typeface="Calibri"/>
              </a:rPr>
              <a:t> </a:t>
            </a:r>
            <a:r>
              <a:rPr sz="1800" spc="-10" dirty="0">
                <a:solidFill>
                  <a:srgbClr val="FFFFFF"/>
                </a:solidFill>
                <a:latin typeface="Calibri"/>
                <a:cs typeface="Calibri"/>
              </a:rPr>
              <a:t>thousand.</a:t>
            </a:r>
            <a:endParaRPr sz="1800" dirty="0">
              <a:latin typeface="Calibri"/>
              <a:cs typeface="Calibri"/>
            </a:endParaRPr>
          </a:p>
          <a:p>
            <a:pPr marL="52069" algn="ctr">
              <a:lnSpc>
                <a:spcPct val="100000"/>
              </a:lnSpc>
            </a:pPr>
            <a:r>
              <a:rPr sz="1800" dirty="0">
                <a:solidFill>
                  <a:srgbClr val="FF0000"/>
                </a:solidFill>
                <a:latin typeface="Calibri"/>
                <a:cs typeface="Calibri"/>
              </a:rPr>
              <a:t>FY2</a:t>
            </a:r>
            <a:r>
              <a:rPr lang="en-US" sz="1800" dirty="0">
                <a:solidFill>
                  <a:srgbClr val="FF0000"/>
                </a:solidFill>
                <a:latin typeface="Calibri"/>
                <a:cs typeface="Calibri"/>
              </a:rPr>
              <a:t>5</a:t>
            </a:r>
            <a:r>
              <a:rPr sz="1800" spc="-55" dirty="0">
                <a:solidFill>
                  <a:srgbClr val="FF0000"/>
                </a:solidFill>
                <a:latin typeface="Calibri"/>
                <a:cs typeface="Calibri"/>
              </a:rPr>
              <a:t> </a:t>
            </a:r>
            <a:r>
              <a:rPr sz="1800" dirty="0">
                <a:solidFill>
                  <a:srgbClr val="FF0000"/>
                </a:solidFill>
                <a:latin typeface="Calibri"/>
                <a:cs typeface="Calibri"/>
              </a:rPr>
              <a:t>tax</a:t>
            </a:r>
            <a:r>
              <a:rPr sz="1800" spc="-50" dirty="0">
                <a:solidFill>
                  <a:srgbClr val="FF0000"/>
                </a:solidFill>
                <a:latin typeface="Calibri"/>
                <a:cs typeface="Calibri"/>
              </a:rPr>
              <a:t> </a:t>
            </a:r>
            <a:r>
              <a:rPr sz="1800" dirty="0">
                <a:solidFill>
                  <a:srgbClr val="FF0000"/>
                </a:solidFill>
                <a:latin typeface="Calibri"/>
                <a:cs typeface="Calibri"/>
              </a:rPr>
              <a:t>rate</a:t>
            </a:r>
            <a:r>
              <a:rPr sz="1800" spc="-50" dirty="0">
                <a:solidFill>
                  <a:srgbClr val="FF0000"/>
                </a:solidFill>
                <a:latin typeface="Calibri"/>
                <a:cs typeface="Calibri"/>
              </a:rPr>
              <a:t> </a:t>
            </a:r>
            <a:r>
              <a:rPr sz="1800" dirty="0">
                <a:solidFill>
                  <a:srgbClr val="FF0000"/>
                </a:solidFill>
                <a:latin typeface="Calibri"/>
                <a:cs typeface="Calibri"/>
              </a:rPr>
              <a:t>is</a:t>
            </a:r>
            <a:r>
              <a:rPr sz="1800" spc="-50" dirty="0">
                <a:solidFill>
                  <a:srgbClr val="FF0000"/>
                </a:solidFill>
                <a:latin typeface="Calibri"/>
                <a:cs typeface="Calibri"/>
              </a:rPr>
              <a:t> </a:t>
            </a:r>
            <a:r>
              <a:rPr sz="1800" dirty="0">
                <a:solidFill>
                  <a:srgbClr val="FF0000"/>
                </a:solidFill>
                <a:latin typeface="Calibri"/>
                <a:cs typeface="Calibri"/>
              </a:rPr>
              <a:t>pending</a:t>
            </a:r>
            <a:r>
              <a:rPr sz="1800" spc="-30" dirty="0">
                <a:solidFill>
                  <a:srgbClr val="FF0000"/>
                </a:solidFill>
                <a:latin typeface="Calibri"/>
                <a:cs typeface="Calibri"/>
              </a:rPr>
              <a:t> </a:t>
            </a:r>
            <a:r>
              <a:rPr sz="1800" dirty="0">
                <a:solidFill>
                  <a:srgbClr val="FF0000"/>
                </a:solidFill>
                <a:latin typeface="Calibri"/>
                <a:cs typeface="Calibri"/>
              </a:rPr>
              <a:t>Department</a:t>
            </a:r>
            <a:r>
              <a:rPr sz="1800" spc="-40" dirty="0">
                <a:solidFill>
                  <a:srgbClr val="FF0000"/>
                </a:solidFill>
                <a:latin typeface="Calibri"/>
                <a:cs typeface="Calibri"/>
              </a:rPr>
              <a:t> </a:t>
            </a:r>
            <a:r>
              <a:rPr sz="1800" dirty="0">
                <a:solidFill>
                  <a:srgbClr val="FF0000"/>
                </a:solidFill>
                <a:latin typeface="Calibri"/>
                <a:cs typeface="Calibri"/>
              </a:rPr>
              <a:t>of</a:t>
            </a:r>
            <a:r>
              <a:rPr sz="1800" spc="-55" dirty="0">
                <a:solidFill>
                  <a:srgbClr val="FF0000"/>
                </a:solidFill>
                <a:latin typeface="Calibri"/>
                <a:cs typeface="Calibri"/>
              </a:rPr>
              <a:t> </a:t>
            </a:r>
            <a:r>
              <a:rPr sz="1800" spc="-20" dirty="0">
                <a:solidFill>
                  <a:srgbClr val="FF0000"/>
                </a:solidFill>
                <a:latin typeface="Calibri"/>
                <a:cs typeface="Calibri"/>
              </a:rPr>
              <a:t>Revenue’s</a:t>
            </a:r>
            <a:r>
              <a:rPr sz="1800" spc="-45" dirty="0">
                <a:solidFill>
                  <a:srgbClr val="FF0000"/>
                </a:solidFill>
                <a:latin typeface="Calibri"/>
                <a:cs typeface="Calibri"/>
              </a:rPr>
              <a:t> </a:t>
            </a:r>
            <a:r>
              <a:rPr sz="1800" dirty="0">
                <a:solidFill>
                  <a:srgbClr val="FF0000"/>
                </a:solidFill>
                <a:latin typeface="Calibri"/>
                <a:cs typeface="Calibri"/>
              </a:rPr>
              <a:t>review</a:t>
            </a:r>
            <a:r>
              <a:rPr sz="1800" spc="-35" dirty="0">
                <a:solidFill>
                  <a:srgbClr val="FF0000"/>
                </a:solidFill>
                <a:latin typeface="Calibri"/>
                <a:cs typeface="Calibri"/>
              </a:rPr>
              <a:t> </a:t>
            </a:r>
            <a:r>
              <a:rPr sz="1800" dirty="0">
                <a:solidFill>
                  <a:srgbClr val="FF0000"/>
                </a:solidFill>
                <a:latin typeface="Calibri"/>
                <a:cs typeface="Calibri"/>
              </a:rPr>
              <a:t>and</a:t>
            </a:r>
            <a:r>
              <a:rPr sz="1800" spc="-55" dirty="0">
                <a:solidFill>
                  <a:srgbClr val="FF0000"/>
                </a:solidFill>
                <a:latin typeface="Calibri"/>
                <a:cs typeface="Calibri"/>
              </a:rPr>
              <a:t> </a:t>
            </a:r>
            <a:r>
              <a:rPr sz="1800" spc="-10" dirty="0">
                <a:solidFill>
                  <a:srgbClr val="FF0000"/>
                </a:solidFill>
                <a:latin typeface="Calibri"/>
                <a:cs typeface="Calibri"/>
              </a:rPr>
              <a:t>approval</a:t>
            </a:r>
            <a:endParaRPr sz="1800" dirty="0">
              <a:latin typeface="Calibri"/>
              <a:cs typeface="Calibri"/>
            </a:endParaRPr>
          </a:p>
        </p:txBody>
      </p:sp>
      <p:graphicFrame>
        <p:nvGraphicFramePr>
          <p:cNvPr id="6" name="object 6"/>
          <p:cNvGraphicFramePr>
            <a:graphicFrameLocks noGrp="1"/>
          </p:cNvGraphicFramePr>
          <p:nvPr>
            <p:extLst>
              <p:ext uri="{D42A27DB-BD31-4B8C-83A1-F6EECF244321}">
                <p14:modId xmlns:p14="http://schemas.microsoft.com/office/powerpoint/2010/main" val="3627405689"/>
              </p:ext>
            </p:extLst>
          </p:nvPr>
        </p:nvGraphicFramePr>
        <p:xfrm>
          <a:off x="533400" y="2209802"/>
          <a:ext cx="10701418" cy="411479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725303">
                  <a:extLst>
                    <a:ext uri="{9D8B030D-6E8A-4147-A177-3AD203B41FA5}">
                      <a16:colId xmlns:a16="http://schemas.microsoft.com/office/drawing/2014/main" val="20001"/>
                    </a:ext>
                  </a:extLst>
                </a:gridCol>
                <a:gridCol w="2339975">
                  <a:extLst>
                    <a:ext uri="{9D8B030D-6E8A-4147-A177-3AD203B41FA5}">
                      <a16:colId xmlns:a16="http://schemas.microsoft.com/office/drawing/2014/main" val="20002"/>
                    </a:ext>
                  </a:extLst>
                </a:gridCol>
                <a:gridCol w="1698493">
                  <a:extLst>
                    <a:ext uri="{9D8B030D-6E8A-4147-A177-3AD203B41FA5}">
                      <a16:colId xmlns:a16="http://schemas.microsoft.com/office/drawing/2014/main" val="20003"/>
                    </a:ext>
                  </a:extLst>
                </a:gridCol>
                <a:gridCol w="1892991">
                  <a:extLst>
                    <a:ext uri="{9D8B030D-6E8A-4147-A177-3AD203B41FA5}">
                      <a16:colId xmlns:a16="http://schemas.microsoft.com/office/drawing/2014/main" val="20004"/>
                    </a:ext>
                  </a:extLst>
                </a:gridCol>
                <a:gridCol w="1825456">
                  <a:extLst>
                    <a:ext uri="{9D8B030D-6E8A-4147-A177-3AD203B41FA5}">
                      <a16:colId xmlns:a16="http://schemas.microsoft.com/office/drawing/2014/main" val="20005"/>
                    </a:ext>
                  </a:extLst>
                </a:gridCol>
              </a:tblGrid>
              <a:tr h="767236">
                <a:tc>
                  <a:txBody>
                    <a:bodyPr/>
                    <a:lstStyle/>
                    <a:p>
                      <a:pPr algn="ctr">
                        <a:lnSpc>
                          <a:spcPct val="100000"/>
                        </a:lnSpc>
                      </a:pPr>
                      <a:endParaRPr sz="1600" dirty="0">
                        <a:latin typeface="+mj-lt"/>
                        <a:cs typeface="Times New Roman"/>
                      </a:endParaRPr>
                    </a:p>
                  </a:txBody>
                  <a:tcPr marL="0" marR="0" marT="0" marB="0"/>
                </a:tc>
                <a:tc>
                  <a:txBody>
                    <a:bodyPr/>
                    <a:lstStyle/>
                    <a:p>
                      <a:pPr marL="351155" algn="ctr">
                        <a:lnSpc>
                          <a:spcPts val="1490"/>
                        </a:lnSpc>
                      </a:pPr>
                      <a:r>
                        <a:rPr sz="1600" dirty="0">
                          <a:solidFill>
                            <a:srgbClr val="FFFFFF"/>
                          </a:solidFill>
                          <a:latin typeface="+mj-lt"/>
                          <a:cs typeface="Times New Roman"/>
                        </a:rPr>
                        <a:t>FY202</a:t>
                      </a:r>
                      <a:r>
                        <a:rPr lang="en-US" sz="1600" dirty="0">
                          <a:solidFill>
                            <a:srgbClr val="FFFFFF"/>
                          </a:solidFill>
                          <a:latin typeface="+mj-lt"/>
                          <a:cs typeface="Times New Roman"/>
                        </a:rPr>
                        <a:t>5</a:t>
                      </a:r>
                      <a:r>
                        <a:rPr sz="1600" spc="204" dirty="0">
                          <a:solidFill>
                            <a:srgbClr val="FFFFFF"/>
                          </a:solidFill>
                          <a:latin typeface="+mj-lt"/>
                          <a:cs typeface="Times New Roman"/>
                        </a:rPr>
                        <a:t> </a:t>
                      </a:r>
                      <a:r>
                        <a:rPr sz="1600" spc="-20" dirty="0">
                          <a:solidFill>
                            <a:srgbClr val="FFFFFF"/>
                          </a:solidFill>
                          <a:latin typeface="+mj-lt"/>
                          <a:cs typeface="Times New Roman"/>
                        </a:rPr>
                        <a:t>TOTAL</a:t>
                      </a:r>
                      <a:endParaRPr sz="1600" dirty="0">
                        <a:latin typeface="+mj-lt"/>
                        <a:cs typeface="Times New Roman"/>
                      </a:endParaRPr>
                    </a:p>
                    <a:p>
                      <a:pPr marL="340360" algn="ctr">
                        <a:lnSpc>
                          <a:spcPts val="1639"/>
                        </a:lnSpc>
                      </a:pPr>
                      <a:r>
                        <a:rPr sz="1600" spc="-10" dirty="0">
                          <a:solidFill>
                            <a:srgbClr val="FFFFFF"/>
                          </a:solidFill>
                          <a:latin typeface="+mj-lt"/>
                          <a:cs typeface="Times New Roman"/>
                        </a:rPr>
                        <a:t>VALUATION</a:t>
                      </a:r>
                      <a:endParaRPr sz="1600" dirty="0">
                        <a:latin typeface="+mj-lt"/>
                        <a:cs typeface="Times New Roman"/>
                      </a:endParaRPr>
                    </a:p>
                  </a:txBody>
                  <a:tcPr marL="0" marR="0" marT="0" marB="0"/>
                </a:tc>
                <a:tc>
                  <a:txBody>
                    <a:bodyPr/>
                    <a:lstStyle/>
                    <a:p>
                      <a:pPr marR="183515" algn="ctr">
                        <a:lnSpc>
                          <a:spcPts val="1490"/>
                        </a:lnSpc>
                      </a:pPr>
                      <a:r>
                        <a:rPr sz="1600" dirty="0">
                          <a:solidFill>
                            <a:srgbClr val="FFFFFF"/>
                          </a:solidFill>
                          <a:latin typeface="+mj-lt"/>
                          <a:cs typeface="Times New Roman"/>
                        </a:rPr>
                        <a:t>LEVY</a:t>
                      </a:r>
                      <a:r>
                        <a:rPr sz="1600" spc="-75" dirty="0">
                          <a:solidFill>
                            <a:srgbClr val="FFFFFF"/>
                          </a:solidFill>
                          <a:latin typeface="+mj-lt"/>
                          <a:cs typeface="Times New Roman"/>
                        </a:rPr>
                        <a:t> </a:t>
                      </a:r>
                      <a:r>
                        <a:rPr sz="1600" dirty="0">
                          <a:solidFill>
                            <a:srgbClr val="FFFFFF"/>
                          </a:solidFill>
                          <a:latin typeface="+mj-lt"/>
                          <a:cs typeface="Times New Roman"/>
                        </a:rPr>
                        <a:t>SHARE</a:t>
                      </a:r>
                      <a:r>
                        <a:rPr sz="1600" spc="-30" dirty="0">
                          <a:solidFill>
                            <a:srgbClr val="FFFFFF"/>
                          </a:solidFill>
                          <a:latin typeface="+mj-lt"/>
                          <a:cs typeface="Times New Roman"/>
                        </a:rPr>
                        <a:t> </a:t>
                      </a:r>
                      <a:r>
                        <a:rPr sz="1600" spc="-25" dirty="0">
                          <a:solidFill>
                            <a:srgbClr val="FFFFFF"/>
                          </a:solidFill>
                          <a:latin typeface="+mj-lt"/>
                          <a:cs typeface="Times New Roman"/>
                        </a:rPr>
                        <a:t>OF</a:t>
                      </a:r>
                      <a:endParaRPr sz="1600" dirty="0">
                        <a:latin typeface="+mj-lt"/>
                        <a:cs typeface="Times New Roman"/>
                      </a:endParaRPr>
                    </a:p>
                    <a:p>
                      <a:pPr marL="101600" marR="284480" algn="ctr">
                        <a:lnSpc>
                          <a:spcPts val="1610"/>
                        </a:lnSpc>
                        <a:spcBef>
                          <a:spcPts val="10"/>
                        </a:spcBef>
                      </a:pPr>
                      <a:r>
                        <a:rPr sz="1600" spc="-40" dirty="0">
                          <a:solidFill>
                            <a:srgbClr val="FFFFFF"/>
                          </a:solidFill>
                          <a:latin typeface="+mj-lt"/>
                          <a:cs typeface="Times New Roman"/>
                        </a:rPr>
                        <a:t>TOTAL</a:t>
                      </a:r>
                      <a:r>
                        <a:rPr sz="1600" spc="-60" dirty="0">
                          <a:solidFill>
                            <a:srgbClr val="FFFFFF"/>
                          </a:solidFill>
                          <a:latin typeface="+mj-lt"/>
                          <a:cs typeface="Times New Roman"/>
                        </a:rPr>
                        <a:t> </a:t>
                      </a:r>
                      <a:r>
                        <a:rPr sz="1600" spc="-45" dirty="0">
                          <a:solidFill>
                            <a:srgbClr val="FFFFFF"/>
                          </a:solidFill>
                          <a:latin typeface="+mj-lt"/>
                          <a:cs typeface="Times New Roman"/>
                        </a:rPr>
                        <a:t>VALUATION </a:t>
                      </a:r>
                      <a:r>
                        <a:rPr sz="1600" spc="-20" dirty="0">
                          <a:solidFill>
                            <a:srgbClr val="FFFFFF"/>
                          </a:solidFill>
                          <a:latin typeface="+mj-lt"/>
                          <a:cs typeface="Times New Roman"/>
                        </a:rPr>
                        <a:t>FY2</a:t>
                      </a:r>
                      <a:r>
                        <a:rPr lang="en-US" sz="1600" spc="-20" dirty="0">
                          <a:solidFill>
                            <a:srgbClr val="FFFFFF"/>
                          </a:solidFill>
                          <a:latin typeface="+mj-lt"/>
                          <a:cs typeface="Times New Roman"/>
                        </a:rPr>
                        <a:t>5</a:t>
                      </a:r>
                      <a:endParaRPr sz="1600" dirty="0">
                        <a:latin typeface="+mj-lt"/>
                        <a:cs typeface="Times New Roman"/>
                      </a:endParaRPr>
                    </a:p>
                  </a:txBody>
                  <a:tcPr marL="0" marR="0" marT="0" marB="0"/>
                </a:tc>
                <a:tc>
                  <a:txBody>
                    <a:bodyPr/>
                    <a:lstStyle/>
                    <a:p>
                      <a:pPr marL="229235" algn="ctr">
                        <a:lnSpc>
                          <a:spcPts val="1490"/>
                        </a:lnSpc>
                      </a:pPr>
                      <a:r>
                        <a:rPr sz="1600" dirty="0">
                          <a:solidFill>
                            <a:srgbClr val="FFFFFF"/>
                          </a:solidFill>
                          <a:latin typeface="+mj-lt"/>
                          <a:cs typeface="Times New Roman"/>
                        </a:rPr>
                        <a:t>FY</a:t>
                      </a:r>
                      <a:r>
                        <a:rPr sz="1600" spc="-75" dirty="0">
                          <a:solidFill>
                            <a:srgbClr val="FFFFFF"/>
                          </a:solidFill>
                          <a:latin typeface="+mj-lt"/>
                          <a:cs typeface="Times New Roman"/>
                        </a:rPr>
                        <a:t> </a:t>
                      </a:r>
                      <a:r>
                        <a:rPr sz="1600" spc="-20" dirty="0">
                          <a:solidFill>
                            <a:srgbClr val="FFFFFF"/>
                          </a:solidFill>
                          <a:latin typeface="+mj-lt"/>
                          <a:cs typeface="Times New Roman"/>
                        </a:rPr>
                        <a:t>202</a:t>
                      </a:r>
                      <a:r>
                        <a:rPr lang="en-US" sz="1600" spc="-20" dirty="0">
                          <a:solidFill>
                            <a:srgbClr val="FFFFFF"/>
                          </a:solidFill>
                          <a:latin typeface="+mj-lt"/>
                          <a:cs typeface="Times New Roman"/>
                        </a:rPr>
                        <a:t>4</a:t>
                      </a:r>
                      <a:r>
                        <a:rPr sz="1600" spc="-75" dirty="0">
                          <a:solidFill>
                            <a:srgbClr val="FFFFFF"/>
                          </a:solidFill>
                          <a:latin typeface="+mj-lt"/>
                          <a:cs typeface="Times New Roman"/>
                        </a:rPr>
                        <a:t> </a:t>
                      </a:r>
                      <a:r>
                        <a:rPr sz="1600" spc="-20" dirty="0">
                          <a:solidFill>
                            <a:srgbClr val="FFFFFF"/>
                          </a:solidFill>
                          <a:latin typeface="+mj-lt"/>
                          <a:cs typeface="Times New Roman"/>
                        </a:rPr>
                        <a:t>TOTAL</a:t>
                      </a:r>
                      <a:endParaRPr sz="1600" dirty="0">
                        <a:latin typeface="+mj-lt"/>
                        <a:cs typeface="Times New Roman"/>
                      </a:endParaRPr>
                    </a:p>
                    <a:p>
                      <a:pPr marL="219075" algn="ctr">
                        <a:lnSpc>
                          <a:spcPts val="1639"/>
                        </a:lnSpc>
                      </a:pPr>
                      <a:r>
                        <a:rPr sz="1600" spc="-10" dirty="0">
                          <a:solidFill>
                            <a:srgbClr val="FFFFFF"/>
                          </a:solidFill>
                          <a:latin typeface="+mj-lt"/>
                          <a:cs typeface="Times New Roman"/>
                        </a:rPr>
                        <a:t>VALUATION</a:t>
                      </a:r>
                      <a:endParaRPr sz="1600" dirty="0">
                        <a:latin typeface="+mj-lt"/>
                        <a:cs typeface="Times New Roman"/>
                      </a:endParaRPr>
                    </a:p>
                  </a:txBody>
                  <a:tcPr marL="0" marR="0" marT="0" marB="0"/>
                </a:tc>
                <a:tc>
                  <a:txBody>
                    <a:bodyPr/>
                    <a:lstStyle/>
                    <a:p>
                      <a:pPr marR="30480" algn="ctr">
                        <a:lnSpc>
                          <a:spcPts val="1490"/>
                        </a:lnSpc>
                      </a:pPr>
                      <a:r>
                        <a:rPr sz="1600" spc="-15" dirty="0">
                          <a:solidFill>
                            <a:srgbClr val="FFFFFF"/>
                          </a:solidFill>
                          <a:latin typeface="+mj-lt"/>
                          <a:cs typeface="Times New Roman"/>
                        </a:rPr>
                        <a:t>LEVY</a:t>
                      </a:r>
                      <a:r>
                        <a:rPr sz="1600" spc="-130" dirty="0">
                          <a:solidFill>
                            <a:srgbClr val="FFFFFF"/>
                          </a:solidFill>
                          <a:latin typeface="+mj-lt"/>
                          <a:cs typeface="Times New Roman"/>
                        </a:rPr>
                        <a:t> </a:t>
                      </a:r>
                      <a:r>
                        <a:rPr sz="1600" dirty="0">
                          <a:solidFill>
                            <a:srgbClr val="FFFFFF"/>
                          </a:solidFill>
                          <a:latin typeface="+mj-lt"/>
                          <a:cs typeface="Times New Roman"/>
                        </a:rPr>
                        <a:t>SHARE</a:t>
                      </a:r>
                      <a:r>
                        <a:rPr sz="1600" spc="-80" dirty="0">
                          <a:solidFill>
                            <a:srgbClr val="FFFFFF"/>
                          </a:solidFill>
                          <a:latin typeface="+mj-lt"/>
                          <a:cs typeface="Times New Roman"/>
                        </a:rPr>
                        <a:t> </a:t>
                      </a:r>
                      <a:r>
                        <a:rPr sz="1600" spc="-25" dirty="0">
                          <a:solidFill>
                            <a:srgbClr val="FFFFFF"/>
                          </a:solidFill>
                          <a:latin typeface="+mj-lt"/>
                          <a:cs typeface="Times New Roman"/>
                        </a:rPr>
                        <a:t>OF</a:t>
                      </a:r>
                      <a:endParaRPr sz="1600" dirty="0">
                        <a:latin typeface="+mj-lt"/>
                        <a:cs typeface="Times New Roman"/>
                      </a:endParaRPr>
                    </a:p>
                    <a:p>
                      <a:pPr marL="83820" marR="111760" algn="ctr">
                        <a:lnSpc>
                          <a:spcPts val="1610"/>
                        </a:lnSpc>
                        <a:spcBef>
                          <a:spcPts val="10"/>
                        </a:spcBef>
                      </a:pPr>
                      <a:r>
                        <a:rPr sz="1600" spc="-50" dirty="0">
                          <a:solidFill>
                            <a:srgbClr val="FFFFFF"/>
                          </a:solidFill>
                          <a:latin typeface="+mj-lt"/>
                          <a:cs typeface="Times New Roman"/>
                        </a:rPr>
                        <a:t>TOTAL</a:t>
                      </a:r>
                      <a:r>
                        <a:rPr sz="1600" spc="-70" dirty="0">
                          <a:solidFill>
                            <a:srgbClr val="FFFFFF"/>
                          </a:solidFill>
                          <a:latin typeface="+mj-lt"/>
                          <a:cs typeface="Times New Roman"/>
                        </a:rPr>
                        <a:t> </a:t>
                      </a:r>
                      <a:r>
                        <a:rPr sz="1600" spc="-60" dirty="0">
                          <a:solidFill>
                            <a:srgbClr val="FFFFFF"/>
                          </a:solidFill>
                          <a:latin typeface="+mj-lt"/>
                          <a:cs typeface="Times New Roman"/>
                        </a:rPr>
                        <a:t>VALUATION </a:t>
                      </a:r>
                      <a:r>
                        <a:rPr sz="1600" spc="-20" dirty="0">
                          <a:solidFill>
                            <a:srgbClr val="FFFFFF"/>
                          </a:solidFill>
                          <a:latin typeface="+mj-lt"/>
                          <a:cs typeface="Times New Roman"/>
                        </a:rPr>
                        <a:t>FY2</a:t>
                      </a:r>
                      <a:r>
                        <a:rPr lang="en-US" sz="1600" spc="-20" dirty="0">
                          <a:solidFill>
                            <a:srgbClr val="FFFFFF"/>
                          </a:solidFill>
                          <a:latin typeface="+mj-lt"/>
                          <a:cs typeface="Times New Roman"/>
                        </a:rPr>
                        <a:t>4</a:t>
                      </a:r>
                      <a:endParaRPr sz="1600" dirty="0">
                        <a:latin typeface="+mj-lt"/>
                        <a:cs typeface="Times New Roman"/>
                      </a:endParaRPr>
                    </a:p>
                  </a:txBody>
                  <a:tcPr marL="0" marR="0" marT="0" marB="0"/>
                </a:tc>
                <a:tc>
                  <a:txBody>
                    <a:bodyPr/>
                    <a:lstStyle/>
                    <a:p>
                      <a:pPr marL="86360" algn="ctr">
                        <a:lnSpc>
                          <a:spcPts val="1490"/>
                        </a:lnSpc>
                      </a:pPr>
                      <a:r>
                        <a:rPr sz="1600" spc="-10" dirty="0">
                          <a:solidFill>
                            <a:srgbClr val="FFFFFF"/>
                          </a:solidFill>
                          <a:latin typeface="+mj-lt"/>
                          <a:cs typeface="Times New Roman"/>
                        </a:rPr>
                        <a:t>DIFFERENCE</a:t>
                      </a:r>
                      <a:endParaRPr sz="1600" dirty="0">
                        <a:latin typeface="+mj-lt"/>
                        <a:cs typeface="Times New Roman"/>
                      </a:endParaRPr>
                    </a:p>
                    <a:p>
                      <a:pPr marL="87630" algn="ctr">
                        <a:lnSpc>
                          <a:spcPts val="1639"/>
                        </a:lnSpc>
                      </a:pPr>
                      <a:r>
                        <a:rPr sz="1600" dirty="0">
                          <a:solidFill>
                            <a:srgbClr val="FFFFFF"/>
                          </a:solidFill>
                          <a:latin typeface="+mj-lt"/>
                          <a:cs typeface="Times New Roman"/>
                        </a:rPr>
                        <a:t>FROM</a:t>
                      </a:r>
                      <a:r>
                        <a:rPr sz="1600" spc="-60" dirty="0">
                          <a:solidFill>
                            <a:srgbClr val="FFFFFF"/>
                          </a:solidFill>
                          <a:latin typeface="+mj-lt"/>
                          <a:cs typeface="Times New Roman"/>
                        </a:rPr>
                        <a:t> </a:t>
                      </a:r>
                      <a:r>
                        <a:rPr sz="1600" dirty="0">
                          <a:solidFill>
                            <a:srgbClr val="FFFFFF"/>
                          </a:solidFill>
                          <a:latin typeface="+mj-lt"/>
                          <a:cs typeface="Times New Roman"/>
                        </a:rPr>
                        <a:t>FY2</a:t>
                      </a:r>
                      <a:r>
                        <a:rPr lang="en-US" sz="1600" dirty="0">
                          <a:solidFill>
                            <a:srgbClr val="FFFFFF"/>
                          </a:solidFill>
                          <a:latin typeface="+mj-lt"/>
                          <a:cs typeface="Times New Roman"/>
                        </a:rPr>
                        <a:t>4</a:t>
                      </a:r>
                      <a:r>
                        <a:rPr sz="1600" spc="-60" dirty="0">
                          <a:solidFill>
                            <a:srgbClr val="FFFFFF"/>
                          </a:solidFill>
                          <a:latin typeface="+mj-lt"/>
                          <a:cs typeface="Times New Roman"/>
                        </a:rPr>
                        <a:t> </a:t>
                      </a:r>
                      <a:r>
                        <a:rPr sz="1600" dirty="0">
                          <a:solidFill>
                            <a:srgbClr val="FFFFFF"/>
                          </a:solidFill>
                          <a:latin typeface="+mj-lt"/>
                          <a:cs typeface="Times New Roman"/>
                        </a:rPr>
                        <a:t>to</a:t>
                      </a:r>
                      <a:r>
                        <a:rPr sz="1600" spc="-75" dirty="0">
                          <a:solidFill>
                            <a:srgbClr val="FFFFFF"/>
                          </a:solidFill>
                          <a:latin typeface="+mj-lt"/>
                          <a:cs typeface="Times New Roman"/>
                        </a:rPr>
                        <a:t> </a:t>
                      </a:r>
                      <a:r>
                        <a:rPr sz="1600" spc="-20" dirty="0">
                          <a:solidFill>
                            <a:srgbClr val="FFFFFF"/>
                          </a:solidFill>
                          <a:latin typeface="+mj-lt"/>
                          <a:cs typeface="Times New Roman"/>
                        </a:rPr>
                        <a:t>FY2</a:t>
                      </a:r>
                      <a:r>
                        <a:rPr lang="en-US" sz="1600" spc="-20" dirty="0">
                          <a:solidFill>
                            <a:srgbClr val="FFFFFF"/>
                          </a:solidFill>
                          <a:latin typeface="+mj-lt"/>
                          <a:cs typeface="Times New Roman"/>
                        </a:rPr>
                        <a:t>5</a:t>
                      </a:r>
                      <a:endParaRPr sz="1600" dirty="0">
                        <a:latin typeface="+mj-lt"/>
                        <a:cs typeface="Times New Roman"/>
                      </a:endParaRPr>
                    </a:p>
                  </a:txBody>
                  <a:tcPr marL="0" marR="0" marT="0" marB="0"/>
                </a:tc>
                <a:extLst>
                  <a:ext uri="{0D108BD9-81ED-4DB2-BD59-A6C34878D82A}">
                    <a16:rowId xmlns:a16="http://schemas.microsoft.com/office/drawing/2014/main" val="10000"/>
                  </a:ext>
                </a:extLst>
              </a:tr>
              <a:tr h="464422">
                <a:tc>
                  <a:txBody>
                    <a:bodyPr/>
                    <a:lstStyle/>
                    <a:p>
                      <a:pPr algn="ctr" fontAlgn="b"/>
                      <a:r>
                        <a:rPr lang="en-US" sz="1600" b="0" i="0" u="none" strike="noStrike">
                          <a:solidFill>
                            <a:schemeClr val="bg1"/>
                          </a:solidFill>
                          <a:effectLst/>
                          <a:latin typeface="+mj-lt"/>
                        </a:rPr>
                        <a:t>RESIDENTIAL</a:t>
                      </a:r>
                    </a:p>
                  </a:txBody>
                  <a:tcPr marL="6350" marR="6350" marT="6350" marB="0" anchor="b"/>
                </a:tc>
                <a:tc>
                  <a:txBody>
                    <a:bodyPr/>
                    <a:lstStyle/>
                    <a:p>
                      <a:pPr algn="ctr" fontAlgn="b"/>
                      <a:r>
                        <a:rPr lang="en-US" sz="1600" b="0" i="0" u="none" strike="noStrike">
                          <a:solidFill>
                            <a:schemeClr val="bg1"/>
                          </a:solidFill>
                          <a:effectLst/>
                          <a:latin typeface="+mj-lt"/>
                        </a:rPr>
                        <a:t>3,436,740,666</a:t>
                      </a:r>
                    </a:p>
                  </a:txBody>
                  <a:tcPr marL="6350" marR="6350" marT="6350" marB="0" anchor="b"/>
                </a:tc>
                <a:tc>
                  <a:txBody>
                    <a:bodyPr/>
                    <a:lstStyle/>
                    <a:p>
                      <a:pPr algn="ctr" fontAlgn="b"/>
                      <a:r>
                        <a:rPr lang="en-US" sz="1600" b="0" i="0" u="none" strike="noStrike">
                          <a:solidFill>
                            <a:schemeClr val="bg1"/>
                          </a:solidFill>
                          <a:effectLst/>
                          <a:latin typeface="+mj-lt"/>
                        </a:rPr>
                        <a:t>52,582,132</a:t>
                      </a:r>
                    </a:p>
                  </a:txBody>
                  <a:tcPr marL="6350" marR="6350" marT="6350" marB="0" anchor="b"/>
                </a:tc>
                <a:tc>
                  <a:txBody>
                    <a:bodyPr/>
                    <a:lstStyle/>
                    <a:p>
                      <a:pPr algn="ctr" fontAlgn="b"/>
                      <a:r>
                        <a:rPr lang="en-US" sz="1600" b="0" i="0" u="none" strike="noStrike" dirty="0">
                          <a:solidFill>
                            <a:schemeClr val="bg1"/>
                          </a:solidFill>
                          <a:effectLst/>
                          <a:latin typeface="+mj-lt"/>
                        </a:rPr>
                        <a:t>3,191,005,538</a:t>
                      </a:r>
                    </a:p>
                  </a:txBody>
                  <a:tcPr marL="6350" marR="6350" marT="6350" marB="0" anchor="b"/>
                </a:tc>
                <a:tc>
                  <a:txBody>
                    <a:bodyPr/>
                    <a:lstStyle/>
                    <a:p>
                      <a:pPr algn="ctr" fontAlgn="b"/>
                      <a:r>
                        <a:rPr lang="en-US" sz="1600" b="0" i="0" u="none" strike="noStrike" dirty="0">
                          <a:solidFill>
                            <a:schemeClr val="bg1"/>
                          </a:solidFill>
                          <a:effectLst/>
                          <a:latin typeface="+mj-lt"/>
                        </a:rPr>
                        <a:t>49,907,327</a:t>
                      </a:r>
                    </a:p>
                  </a:txBody>
                  <a:tcPr marL="6350" marR="6350" marT="6350" marB="0" anchor="b"/>
                </a:tc>
                <a:tc>
                  <a:txBody>
                    <a:bodyPr/>
                    <a:lstStyle/>
                    <a:p>
                      <a:pPr algn="ctr" fontAlgn="b"/>
                      <a:r>
                        <a:rPr lang="en-US" sz="1600" b="0" i="0" u="none" strike="noStrike" dirty="0">
                          <a:solidFill>
                            <a:schemeClr val="bg1"/>
                          </a:solidFill>
                          <a:effectLst/>
                          <a:latin typeface="+mj-lt"/>
                        </a:rPr>
                        <a:t>2,674,806</a:t>
                      </a:r>
                    </a:p>
                  </a:txBody>
                  <a:tcPr marL="6350" marR="6350" marT="6350" marB="0" anchor="b"/>
                </a:tc>
                <a:extLst>
                  <a:ext uri="{0D108BD9-81ED-4DB2-BD59-A6C34878D82A}">
                    <a16:rowId xmlns:a16="http://schemas.microsoft.com/office/drawing/2014/main" val="10001"/>
                  </a:ext>
                </a:extLst>
              </a:tr>
              <a:tr h="805074">
                <a:tc>
                  <a:txBody>
                    <a:bodyPr/>
                    <a:lstStyle/>
                    <a:p>
                      <a:pPr algn="ctr" fontAlgn="b"/>
                      <a:r>
                        <a:rPr lang="en-US" sz="1600" b="0" i="0" u="none" strike="noStrike">
                          <a:solidFill>
                            <a:schemeClr val="bg1"/>
                          </a:solidFill>
                          <a:effectLst/>
                          <a:latin typeface="+mj-lt"/>
                        </a:rPr>
                        <a:t>COMMERCIAL</a:t>
                      </a:r>
                    </a:p>
                  </a:txBody>
                  <a:tcPr marL="6350" marR="6350" marT="6350" marB="0" anchor="b"/>
                </a:tc>
                <a:tc>
                  <a:txBody>
                    <a:bodyPr/>
                    <a:lstStyle/>
                    <a:p>
                      <a:pPr algn="ctr" fontAlgn="b"/>
                      <a:r>
                        <a:rPr lang="en-US" sz="1600" b="0" i="0" u="none" strike="noStrike" dirty="0">
                          <a:solidFill>
                            <a:schemeClr val="bg1"/>
                          </a:solidFill>
                          <a:effectLst/>
                          <a:latin typeface="+mj-lt"/>
                        </a:rPr>
                        <a:t>204,387,394</a:t>
                      </a:r>
                    </a:p>
                  </a:txBody>
                  <a:tcPr marL="6350" marR="6350" marT="6350" marB="0" anchor="b"/>
                </a:tc>
                <a:tc>
                  <a:txBody>
                    <a:bodyPr/>
                    <a:lstStyle/>
                    <a:p>
                      <a:pPr algn="ctr" fontAlgn="b"/>
                      <a:r>
                        <a:rPr lang="en-US" sz="1600" b="0" i="0" u="none" strike="noStrike" dirty="0">
                          <a:solidFill>
                            <a:schemeClr val="bg1"/>
                          </a:solidFill>
                          <a:effectLst/>
                          <a:latin typeface="+mj-lt"/>
                        </a:rPr>
                        <a:t>3,127,127</a:t>
                      </a:r>
                    </a:p>
                  </a:txBody>
                  <a:tcPr marL="6350" marR="6350" marT="6350" marB="0" anchor="b"/>
                </a:tc>
                <a:tc>
                  <a:txBody>
                    <a:bodyPr/>
                    <a:lstStyle/>
                    <a:p>
                      <a:pPr algn="ctr" fontAlgn="b"/>
                      <a:r>
                        <a:rPr lang="en-US" sz="1600" b="0" i="0" u="none" strike="noStrike" dirty="0">
                          <a:solidFill>
                            <a:schemeClr val="bg1"/>
                          </a:solidFill>
                          <a:effectLst/>
                          <a:latin typeface="+mj-lt"/>
                        </a:rPr>
                        <a:t>201,489,881</a:t>
                      </a:r>
                    </a:p>
                  </a:txBody>
                  <a:tcPr marL="6350" marR="6350" marT="6350" marB="0" anchor="b"/>
                </a:tc>
                <a:tc>
                  <a:txBody>
                    <a:bodyPr/>
                    <a:lstStyle/>
                    <a:p>
                      <a:pPr algn="ctr" fontAlgn="b"/>
                      <a:r>
                        <a:rPr lang="en-US" sz="1600" b="0" i="0" u="none" strike="noStrike" dirty="0">
                          <a:solidFill>
                            <a:schemeClr val="bg1"/>
                          </a:solidFill>
                          <a:effectLst/>
                          <a:latin typeface="+mj-lt"/>
                        </a:rPr>
                        <a:t>3,151,302</a:t>
                      </a:r>
                    </a:p>
                  </a:txBody>
                  <a:tcPr marL="6350" marR="6350" marT="6350" marB="0" anchor="b"/>
                </a:tc>
                <a:tc>
                  <a:txBody>
                    <a:bodyPr/>
                    <a:lstStyle/>
                    <a:p>
                      <a:pPr algn="ctr" fontAlgn="b"/>
                      <a:r>
                        <a:rPr lang="en-US" sz="1600" b="0" i="0" u="none" strike="noStrike" dirty="0">
                          <a:solidFill>
                            <a:schemeClr val="bg1"/>
                          </a:solidFill>
                          <a:effectLst/>
                          <a:latin typeface="+mj-lt"/>
                        </a:rPr>
                        <a:t>-24,175</a:t>
                      </a:r>
                    </a:p>
                  </a:txBody>
                  <a:tcPr marL="6350" marR="6350" marT="6350" marB="0" anchor="b"/>
                </a:tc>
                <a:extLst>
                  <a:ext uri="{0D108BD9-81ED-4DB2-BD59-A6C34878D82A}">
                    <a16:rowId xmlns:a16="http://schemas.microsoft.com/office/drawing/2014/main" val="10002"/>
                  </a:ext>
                </a:extLst>
              </a:tr>
              <a:tr h="650518">
                <a:tc>
                  <a:txBody>
                    <a:bodyPr/>
                    <a:lstStyle/>
                    <a:p>
                      <a:pPr algn="ctr" fontAlgn="b"/>
                      <a:r>
                        <a:rPr lang="en-US" sz="1600" b="0" i="0" u="none" strike="noStrike">
                          <a:solidFill>
                            <a:schemeClr val="bg1"/>
                          </a:solidFill>
                          <a:effectLst/>
                          <a:latin typeface="+mj-lt"/>
                        </a:rPr>
                        <a:t>INDUSTRIAL</a:t>
                      </a:r>
                    </a:p>
                  </a:txBody>
                  <a:tcPr marL="6350" marR="6350" marT="6350" marB="0" anchor="b"/>
                </a:tc>
                <a:tc>
                  <a:txBody>
                    <a:bodyPr/>
                    <a:lstStyle/>
                    <a:p>
                      <a:pPr algn="ctr" fontAlgn="b"/>
                      <a:r>
                        <a:rPr lang="en-US" sz="1600" b="0" i="0" u="none" strike="noStrike" dirty="0">
                          <a:solidFill>
                            <a:schemeClr val="bg1"/>
                          </a:solidFill>
                          <a:effectLst/>
                          <a:latin typeface="+mj-lt"/>
                        </a:rPr>
                        <a:t>137,463,658</a:t>
                      </a:r>
                    </a:p>
                  </a:txBody>
                  <a:tcPr marL="6350" marR="6350" marT="6350" marB="0" anchor="b"/>
                </a:tc>
                <a:tc>
                  <a:txBody>
                    <a:bodyPr/>
                    <a:lstStyle/>
                    <a:p>
                      <a:pPr algn="ctr" fontAlgn="b"/>
                      <a:r>
                        <a:rPr lang="en-US" sz="1600" b="0" i="0" u="none" strike="noStrike">
                          <a:solidFill>
                            <a:schemeClr val="bg1"/>
                          </a:solidFill>
                          <a:effectLst/>
                          <a:latin typeface="+mj-lt"/>
                        </a:rPr>
                        <a:t>2,103,194</a:t>
                      </a:r>
                    </a:p>
                  </a:txBody>
                  <a:tcPr marL="6350" marR="6350" marT="6350" marB="0" anchor="b"/>
                </a:tc>
                <a:tc>
                  <a:txBody>
                    <a:bodyPr/>
                    <a:lstStyle/>
                    <a:p>
                      <a:pPr algn="ctr" fontAlgn="b"/>
                      <a:r>
                        <a:rPr lang="en-US" sz="1600" b="0" i="0" u="none" strike="noStrike">
                          <a:solidFill>
                            <a:schemeClr val="bg1"/>
                          </a:solidFill>
                          <a:effectLst/>
                          <a:latin typeface="+mj-lt"/>
                        </a:rPr>
                        <a:t>127,649,183</a:t>
                      </a:r>
                    </a:p>
                  </a:txBody>
                  <a:tcPr marL="6350" marR="6350" marT="6350" marB="0" anchor="b"/>
                </a:tc>
                <a:tc>
                  <a:txBody>
                    <a:bodyPr/>
                    <a:lstStyle/>
                    <a:p>
                      <a:pPr algn="ctr" fontAlgn="b"/>
                      <a:r>
                        <a:rPr lang="en-US" sz="1600" b="0" i="0" u="none" strike="noStrike">
                          <a:solidFill>
                            <a:schemeClr val="bg1"/>
                          </a:solidFill>
                          <a:effectLst/>
                          <a:latin typeface="+mj-lt"/>
                        </a:rPr>
                        <a:t>1,996,433</a:t>
                      </a:r>
                    </a:p>
                  </a:txBody>
                  <a:tcPr marL="6350" marR="6350" marT="6350" marB="0" anchor="b"/>
                </a:tc>
                <a:tc>
                  <a:txBody>
                    <a:bodyPr/>
                    <a:lstStyle/>
                    <a:p>
                      <a:pPr algn="ctr" fontAlgn="b"/>
                      <a:r>
                        <a:rPr lang="en-US" sz="1600" b="0" i="0" u="none" strike="noStrike" dirty="0">
                          <a:solidFill>
                            <a:schemeClr val="bg1"/>
                          </a:solidFill>
                          <a:effectLst/>
                          <a:latin typeface="+mj-lt"/>
                        </a:rPr>
                        <a:t>106,761</a:t>
                      </a:r>
                    </a:p>
                  </a:txBody>
                  <a:tcPr marL="6350" marR="6350" marT="6350" marB="0" anchor="b"/>
                </a:tc>
                <a:extLst>
                  <a:ext uri="{0D108BD9-81ED-4DB2-BD59-A6C34878D82A}">
                    <a16:rowId xmlns:a16="http://schemas.microsoft.com/office/drawing/2014/main" val="10003"/>
                  </a:ext>
                </a:extLst>
              </a:tr>
              <a:tr h="812127">
                <a:tc>
                  <a:txBody>
                    <a:bodyPr/>
                    <a:lstStyle/>
                    <a:p>
                      <a:pPr algn="ctr" fontAlgn="b"/>
                      <a:r>
                        <a:rPr lang="en-US" sz="1600" b="0" i="0" u="none" strike="noStrike" dirty="0">
                          <a:solidFill>
                            <a:schemeClr val="bg1"/>
                          </a:solidFill>
                          <a:effectLst/>
                          <a:latin typeface="+mj-lt"/>
                        </a:rPr>
                        <a:t>PERS PROP.</a:t>
                      </a:r>
                    </a:p>
                  </a:txBody>
                  <a:tcPr marL="6350" marR="6350" marT="6350" marB="0" anchor="b"/>
                </a:tc>
                <a:tc>
                  <a:txBody>
                    <a:bodyPr/>
                    <a:lstStyle/>
                    <a:p>
                      <a:pPr algn="ctr" fontAlgn="b"/>
                      <a:r>
                        <a:rPr lang="en-US" sz="1600" b="0" i="0" u="none" strike="noStrike" dirty="0">
                          <a:solidFill>
                            <a:schemeClr val="bg1"/>
                          </a:solidFill>
                          <a:effectLst/>
                          <a:latin typeface="+mj-lt"/>
                        </a:rPr>
                        <a:t>106,083,713</a:t>
                      </a:r>
                    </a:p>
                  </a:txBody>
                  <a:tcPr marL="6350" marR="6350" marT="6350" marB="0" anchor="b"/>
                </a:tc>
                <a:tc>
                  <a:txBody>
                    <a:bodyPr/>
                    <a:lstStyle/>
                    <a:p>
                      <a:pPr algn="ctr" fontAlgn="b"/>
                      <a:r>
                        <a:rPr lang="en-US" sz="1600" b="0" i="0" u="none" strike="noStrike" dirty="0">
                          <a:solidFill>
                            <a:schemeClr val="bg1"/>
                          </a:solidFill>
                          <a:effectLst/>
                          <a:latin typeface="+mj-lt"/>
                        </a:rPr>
                        <a:t>1,623,081</a:t>
                      </a:r>
                    </a:p>
                  </a:txBody>
                  <a:tcPr marL="6350" marR="6350" marT="6350" marB="0" anchor="b"/>
                </a:tc>
                <a:tc>
                  <a:txBody>
                    <a:bodyPr/>
                    <a:lstStyle/>
                    <a:p>
                      <a:pPr algn="ctr" fontAlgn="b"/>
                      <a:r>
                        <a:rPr lang="en-US" sz="1600" b="0" i="0" u="none" strike="noStrike">
                          <a:solidFill>
                            <a:schemeClr val="bg1"/>
                          </a:solidFill>
                          <a:effectLst/>
                          <a:latin typeface="+mj-lt"/>
                        </a:rPr>
                        <a:t>101,759,144</a:t>
                      </a:r>
                    </a:p>
                  </a:txBody>
                  <a:tcPr marL="6350" marR="6350" marT="6350" marB="0" anchor="b"/>
                </a:tc>
                <a:tc>
                  <a:txBody>
                    <a:bodyPr/>
                    <a:lstStyle/>
                    <a:p>
                      <a:pPr algn="ctr" fontAlgn="b"/>
                      <a:r>
                        <a:rPr lang="en-US" sz="1600" b="0" i="0" u="none" strike="noStrike" dirty="0">
                          <a:solidFill>
                            <a:schemeClr val="bg1"/>
                          </a:solidFill>
                          <a:effectLst/>
                          <a:latin typeface="+mj-lt"/>
                        </a:rPr>
                        <a:t>1,591,513</a:t>
                      </a:r>
                    </a:p>
                  </a:txBody>
                  <a:tcPr marL="6350" marR="6350" marT="6350" marB="0" anchor="b"/>
                </a:tc>
                <a:tc>
                  <a:txBody>
                    <a:bodyPr/>
                    <a:lstStyle/>
                    <a:p>
                      <a:pPr algn="ctr" fontAlgn="b"/>
                      <a:r>
                        <a:rPr lang="en-US" sz="1600" b="0" i="0" u="none" strike="noStrike" dirty="0">
                          <a:solidFill>
                            <a:schemeClr val="bg1"/>
                          </a:solidFill>
                          <a:effectLst/>
                          <a:latin typeface="+mj-lt"/>
                        </a:rPr>
                        <a:t>31,568</a:t>
                      </a:r>
                    </a:p>
                  </a:txBody>
                  <a:tcPr marL="6350" marR="6350" marT="6350" marB="0" anchor="b"/>
                </a:tc>
                <a:extLst>
                  <a:ext uri="{0D108BD9-81ED-4DB2-BD59-A6C34878D82A}">
                    <a16:rowId xmlns:a16="http://schemas.microsoft.com/office/drawing/2014/main" val="10004"/>
                  </a:ext>
                </a:extLst>
              </a:tr>
              <a:tr h="615422">
                <a:tc>
                  <a:txBody>
                    <a:bodyPr/>
                    <a:lstStyle/>
                    <a:p>
                      <a:pPr algn="ctr" fontAlgn="b"/>
                      <a:r>
                        <a:rPr lang="en-US" sz="1600" b="1" i="0" u="none" strike="noStrike" dirty="0">
                          <a:solidFill>
                            <a:schemeClr val="bg1"/>
                          </a:solidFill>
                          <a:effectLst/>
                          <a:latin typeface="+mj-lt"/>
                        </a:rPr>
                        <a:t>TOTAL</a:t>
                      </a:r>
                    </a:p>
                  </a:txBody>
                  <a:tcPr marL="6350" marR="6350" marT="6350" marB="0" anchor="b"/>
                </a:tc>
                <a:tc>
                  <a:txBody>
                    <a:bodyPr/>
                    <a:lstStyle/>
                    <a:p>
                      <a:pPr algn="ctr" fontAlgn="b"/>
                      <a:r>
                        <a:rPr lang="en-US" sz="1600" b="1" i="0" u="none" strike="noStrike">
                          <a:solidFill>
                            <a:schemeClr val="bg1"/>
                          </a:solidFill>
                          <a:effectLst/>
                          <a:latin typeface="+mj-lt"/>
                        </a:rPr>
                        <a:t>3,884,675,431</a:t>
                      </a:r>
                    </a:p>
                  </a:txBody>
                  <a:tcPr marL="6350" marR="6350" marT="6350" marB="0" anchor="b"/>
                </a:tc>
                <a:tc>
                  <a:txBody>
                    <a:bodyPr/>
                    <a:lstStyle/>
                    <a:p>
                      <a:pPr algn="ctr" fontAlgn="b"/>
                      <a:r>
                        <a:rPr lang="en-US" sz="1600" b="1" i="0" u="none" strike="noStrike" dirty="0">
                          <a:solidFill>
                            <a:schemeClr val="bg1"/>
                          </a:solidFill>
                          <a:effectLst/>
                          <a:latin typeface="+mj-lt"/>
                        </a:rPr>
                        <a:t>59,435,534</a:t>
                      </a:r>
                    </a:p>
                  </a:txBody>
                  <a:tcPr marL="6350" marR="6350" marT="6350" marB="0" anchor="b"/>
                </a:tc>
                <a:tc>
                  <a:txBody>
                    <a:bodyPr/>
                    <a:lstStyle/>
                    <a:p>
                      <a:pPr algn="ctr" fontAlgn="b"/>
                      <a:r>
                        <a:rPr lang="en-US" sz="1600" b="0" i="0" u="none" strike="noStrike" dirty="0">
                          <a:solidFill>
                            <a:schemeClr val="bg1"/>
                          </a:solidFill>
                          <a:effectLst/>
                          <a:latin typeface="+mj-lt"/>
                        </a:rPr>
                        <a:t>3,621,903,746</a:t>
                      </a:r>
                    </a:p>
                  </a:txBody>
                  <a:tcPr marL="6350" marR="6350" marT="6350" marB="0" anchor="b"/>
                </a:tc>
                <a:tc>
                  <a:txBody>
                    <a:bodyPr/>
                    <a:lstStyle/>
                    <a:p>
                      <a:pPr algn="ctr" fontAlgn="b"/>
                      <a:r>
                        <a:rPr lang="en-US" sz="1600" b="0" i="0" u="none" strike="noStrike" dirty="0">
                          <a:solidFill>
                            <a:schemeClr val="bg1"/>
                          </a:solidFill>
                          <a:effectLst/>
                          <a:latin typeface="+mj-lt"/>
                        </a:rPr>
                        <a:t>56,646,575</a:t>
                      </a:r>
                    </a:p>
                  </a:txBody>
                  <a:tcPr marL="6350" marR="6350" marT="6350" marB="0" anchor="b"/>
                </a:tc>
                <a:tc>
                  <a:txBody>
                    <a:bodyPr/>
                    <a:lstStyle/>
                    <a:p>
                      <a:pPr algn="ctr" fontAlgn="b"/>
                      <a:r>
                        <a:rPr lang="en-US" sz="1600" b="0" i="0" u="none" strike="noStrike" dirty="0">
                          <a:solidFill>
                            <a:schemeClr val="bg1"/>
                          </a:solidFill>
                          <a:effectLst/>
                          <a:latin typeface="+mj-lt"/>
                        </a:rPr>
                        <a:t>2,788,960</a:t>
                      </a:r>
                    </a:p>
                  </a:txBody>
                  <a:tcPr marL="6350" marR="6350" marT="6350"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891790">
              <a:lnSpc>
                <a:spcPct val="100000"/>
              </a:lnSpc>
              <a:spcBef>
                <a:spcPts val="100"/>
              </a:spcBef>
            </a:pPr>
            <a:r>
              <a:rPr sz="3200" b="1" dirty="0">
                <a:latin typeface="Tahoma"/>
                <a:cs typeface="Tahoma"/>
              </a:rPr>
              <a:t>Percentage</a:t>
            </a:r>
            <a:r>
              <a:rPr sz="3200" b="1" spc="-55" dirty="0">
                <a:latin typeface="Tahoma"/>
                <a:cs typeface="Tahoma"/>
              </a:rPr>
              <a:t> </a:t>
            </a:r>
            <a:r>
              <a:rPr sz="3200" b="1" dirty="0">
                <a:latin typeface="Tahoma"/>
                <a:cs typeface="Tahoma"/>
              </a:rPr>
              <a:t>Share</a:t>
            </a:r>
            <a:r>
              <a:rPr sz="3200" b="1" spc="-35" dirty="0">
                <a:latin typeface="Tahoma"/>
                <a:cs typeface="Tahoma"/>
              </a:rPr>
              <a:t> </a:t>
            </a:r>
            <a:r>
              <a:rPr sz="3200" b="1" dirty="0">
                <a:latin typeface="Tahoma"/>
                <a:cs typeface="Tahoma"/>
              </a:rPr>
              <a:t>of</a:t>
            </a:r>
            <a:r>
              <a:rPr sz="3200" b="1" spc="-15" dirty="0">
                <a:latin typeface="Tahoma"/>
                <a:cs typeface="Tahoma"/>
              </a:rPr>
              <a:t> </a:t>
            </a:r>
            <a:r>
              <a:rPr sz="3200" b="1" spc="-10" dirty="0">
                <a:latin typeface="Tahoma"/>
                <a:cs typeface="Tahoma"/>
              </a:rPr>
              <a:t>Taxes</a:t>
            </a:r>
            <a:endParaRPr sz="3200">
              <a:latin typeface="Tahoma"/>
              <a:cs typeface="Tahoma"/>
            </a:endParaRPr>
          </a:p>
        </p:txBody>
      </p:sp>
      <p:pic>
        <p:nvPicPr>
          <p:cNvPr id="3" name="object 3"/>
          <p:cNvPicPr/>
          <p:nvPr/>
        </p:nvPicPr>
        <p:blipFill>
          <a:blip r:embed="rId2" cstate="print"/>
          <a:stretch>
            <a:fillRect/>
          </a:stretch>
        </p:blipFill>
        <p:spPr>
          <a:xfrm>
            <a:off x="11024616" y="5620511"/>
            <a:ext cx="880871" cy="882395"/>
          </a:xfrm>
          <a:prstGeom prst="rect">
            <a:avLst/>
          </a:prstGeom>
        </p:spPr>
      </p:pic>
      <p:grpSp>
        <p:nvGrpSpPr>
          <p:cNvPr id="4" name="object 4"/>
          <p:cNvGrpSpPr/>
          <p:nvPr/>
        </p:nvGrpSpPr>
        <p:grpSpPr>
          <a:xfrm>
            <a:off x="6058290" y="1632013"/>
            <a:ext cx="3721100" cy="3813175"/>
            <a:chOff x="6058290" y="1632013"/>
            <a:chExt cx="3721100" cy="3813175"/>
          </a:xfrm>
        </p:grpSpPr>
        <p:sp>
          <p:nvSpPr>
            <p:cNvPr id="5" name="object 5"/>
            <p:cNvSpPr/>
            <p:nvPr/>
          </p:nvSpPr>
          <p:spPr>
            <a:xfrm>
              <a:off x="6067815" y="1733302"/>
              <a:ext cx="3702050" cy="3702050"/>
            </a:xfrm>
            <a:custGeom>
              <a:avLst/>
              <a:gdLst/>
              <a:ahLst/>
              <a:cxnLst/>
              <a:rect l="l" t="t" r="r" b="b"/>
              <a:pathLst>
                <a:path w="3702050" h="3702050">
                  <a:moveTo>
                    <a:pt x="1845163" y="0"/>
                  </a:moveTo>
                  <a:lnTo>
                    <a:pt x="1799254" y="689"/>
                  </a:lnTo>
                  <a:lnTo>
                    <a:pt x="1753266" y="2531"/>
                  </a:lnTo>
                  <a:lnTo>
                    <a:pt x="1707218" y="5535"/>
                  </a:lnTo>
                  <a:lnTo>
                    <a:pt x="1661130" y="9708"/>
                  </a:lnTo>
                  <a:lnTo>
                    <a:pt x="1615021" y="15060"/>
                  </a:lnTo>
                  <a:lnTo>
                    <a:pt x="1568912" y="21598"/>
                  </a:lnTo>
                  <a:lnTo>
                    <a:pt x="1522823" y="29332"/>
                  </a:lnTo>
                  <a:lnTo>
                    <a:pt x="1476773" y="38269"/>
                  </a:lnTo>
                  <a:lnTo>
                    <a:pt x="1430782" y="48418"/>
                  </a:lnTo>
                  <a:lnTo>
                    <a:pt x="1384870" y="59787"/>
                  </a:lnTo>
                  <a:lnTo>
                    <a:pt x="1339056" y="72385"/>
                  </a:lnTo>
                  <a:lnTo>
                    <a:pt x="1293362" y="86220"/>
                  </a:lnTo>
                  <a:lnTo>
                    <a:pt x="1247805" y="101301"/>
                  </a:lnTo>
                  <a:lnTo>
                    <a:pt x="1202407" y="117635"/>
                  </a:lnTo>
                  <a:lnTo>
                    <a:pt x="1157187" y="135233"/>
                  </a:lnTo>
                  <a:lnTo>
                    <a:pt x="1850417" y="1851015"/>
                  </a:lnTo>
                  <a:lnTo>
                    <a:pt x="175591" y="1063958"/>
                  </a:lnTo>
                  <a:lnTo>
                    <a:pt x="155026" y="1109291"/>
                  </a:lnTo>
                  <a:lnTo>
                    <a:pt x="135736" y="1155036"/>
                  </a:lnTo>
                  <a:lnTo>
                    <a:pt x="117724" y="1201168"/>
                  </a:lnTo>
                  <a:lnTo>
                    <a:pt x="100988" y="1247660"/>
                  </a:lnTo>
                  <a:lnTo>
                    <a:pt x="85531" y="1294487"/>
                  </a:lnTo>
                  <a:lnTo>
                    <a:pt x="71352" y="1341622"/>
                  </a:lnTo>
                  <a:lnTo>
                    <a:pt x="58454" y="1389040"/>
                  </a:lnTo>
                  <a:lnTo>
                    <a:pt x="46835" y="1436714"/>
                  </a:lnTo>
                  <a:lnTo>
                    <a:pt x="36497" y="1484619"/>
                  </a:lnTo>
                  <a:lnTo>
                    <a:pt x="27442" y="1532728"/>
                  </a:lnTo>
                  <a:lnTo>
                    <a:pt x="19668" y="1581016"/>
                  </a:lnTo>
                  <a:lnTo>
                    <a:pt x="13178" y="1629457"/>
                  </a:lnTo>
                  <a:lnTo>
                    <a:pt x="7972" y="1678024"/>
                  </a:lnTo>
                  <a:lnTo>
                    <a:pt x="4050" y="1726691"/>
                  </a:lnTo>
                  <a:lnTo>
                    <a:pt x="1413" y="1775434"/>
                  </a:lnTo>
                  <a:lnTo>
                    <a:pt x="63" y="1824225"/>
                  </a:lnTo>
                  <a:lnTo>
                    <a:pt x="0" y="1873038"/>
                  </a:lnTo>
                  <a:lnTo>
                    <a:pt x="1223" y="1921848"/>
                  </a:lnTo>
                  <a:lnTo>
                    <a:pt x="3735" y="1970629"/>
                  </a:lnTo>
                  <a:lnTo>
                    <a:pt x="7536" y="2019354"/>
                  </a:lnTo>
                  <a:lnTo>
                    <a:pt x="12627" y="2067998"/>
                  </a:lnTo>
                  <a:lnTo>
                    <a:pt x="19008" y="2116535"/>
                  </a:lnTo>
                  <a:lnTo>
                    <a:pt x="26680" y="2164938"/>
                  </a:lnTo>
                  <a:lnTo>
                    <a:pt x="35644" y="2213182"/>
                  </a:lnTo>
                  <a:lnTo>
                    <a:pt x="45900" y="2261241"/>
                  </a:lnTo>
                  <a:lnTo>
                    <a:pt x="57450" y="2309088"/>
                  </a:lnTo>
                  <a:lnTo>
                    <a:pt x="70293" y="2356698"/>
                  </a:lnTo>
                  <a:lnTo>
                    <a:pt x="84431" y="2404045"/>
                  </a:lnTo>
                  <a:lnTo>
                    <a:pt x="99865" y="2451102"/>
                  </a:lnTo>
                  <a:lnTo>
                    <a:pt x="116595" y="2497844"/>
                  </a:lnTo>
                  <a:lnTo>
                    <a:pt x="134621" y="2544245"/>
                  </a:lnTo>
                  <a:lnTo>
                    <a:pt x="153375" y="2588997"/>
                  </a:lnTo>
                  <a:lnTo>
                    <a:pt x="173161" y="2633001"/>
                  </a:lnTo>
                  <a:lnTo>
                    <a:pt x="193958" y="2676248"/>
                  </a:lnTo>
                  <a:lnTo>
                    <a:pt x="215748" y="2718729"/>
                  </a:lnTo>
                  <a:lnTo>
                    <a:pt x="238510" y="2760435"/>
                  </a:lnTo>
                  <a:lnTo>
                    <a:pt x="262225" y="2801360"/>
                  </a:lnTo>
                  <a:lnTo>
                    <a:pt x="286872" y="2841493"/>
                  </a:lnTo>
                  <a:lnTo>
                    <a:pt x="312432" y="2880827"/>
                  </a:lnTo>
                  <a:lnTo>
                    <a:pt x="338886" y="2919353"/>
                  </a:lnTo>
                  <a:lnTo>
                    <a:pt x="366212" y="2957063"/>
                  </a:lnTo>
                  <a:lnTo>
                    <a:pt x="394392" y="2993948"/>
                  </a:lnTo>
                  <a:lnTo>
                    <a:pt x="423405" y="3030000"/>
                  </a:lnTo>
                  <a:lnTo>
                    <a:pt x="453232" y="3065211"/>
                  </a:lnTo>
                  <a:lnTo>
                    <a:pt x="483853" y="3099572"/>
                  </a:lnTo>
                  <a:lnTo>
                    <a:pt x="515248" y="3133074"/>
                  </a:lnTo>
                  <a:lnTo>
                    <a:pt x="547397" y="3165710"/>
                  </a:lnTo>
                  <a:lnTo>
                    <a:pt x="580280" y="3197471"/>
                  </a:lnTo>
                  <a:lnTo>
                    <a:pt x="613878" y="3228348"/>
                  </a:lnTo>
                  <a:lnTo>
                    <a:pt x="648171" y="3258333"/>
                  </a:lnTo>
                  <a:lnTo>
                    <a:pt x="683138" y="3287417"/>
                  </a:lnTo>
                  <a:lnTo>
                    <a:pt x="718760" y="3315593"/>
                  </a:lnTo>
                  <a:lnTo>
                    <a:pt x="755018" y="3342852"/>
                  </a:lnTo>
                  <a:lnTo>
                    <a:pt x="791890" y="3369185"/>
                  </a:lnTo>
                  <a:lnTo>
                    <a:pt x="829358" y="3394584"/>
                  </a:lnTo>
                  <a:lnTo>
                    <a:pt x="867402" y="3419040"/>
                  </a:lnTo>
                  <a:lnTo>
                    <a:pt x="906002" y="3442546"/>
                  </a:lnTo>
                  <a:lnTo>
                    <a:pt x="945138" y="3465092"/>
                  </a:lnTo>
                  <a:lnTo>
                    <a:pt x="984789" y="3486670"/>
                  </a:lnTo>
                  <a:lnTo>
                    <a:pt x="1024937" y="3507272"/>
                  </a:lnTo>
                  <a:lnTo>
                    <a:pt x="1065562" y="3526890"/>
                  </a:lnTo>
                  <a:lnTo>
                    <a:pt x="1106643" y="3545515"/>
                  </a:lnTo>
                  <a:lnTo>
                    <a:pt x="1148161" y="3563138"/>
                  </a:lnTo>
                  <a:lnTo>
                    <a:pt x="1190096" y="3579751"/>
                  </a:lnTo>
                  <a:lnTo>
                    <a:pt x="1232428" y="3595346"/>
                  </a:lnTo>
                  <a:lnTo>
                    <a:pt x="1275137" y="3609915"/>
                  </a:lnTo>
                  <a:lnTo>
                    <a:pt x="1318203" y="3623448"/>
                  </a:lnTo>
                  <a:lnTo>
                    <a:pt x="1361608" y="3635937"/>
                  </a:lnTo>
                  <a:lnTo>
                    <a:pt x="1405330" y="3647375"/>
                  </a:lnTo>
                  <a:lnTo>
                    <a:pt x="1449350" y="3657753"/>
                  </a:lnTo>
                  <a:lnTo>
                    <a:pt x="1493648" y="3667061"/>
                  </a:lnTo>
                  <a:lnTo>
                    <a:pt x="1538204" y="3675293"/>
                  </a:lnTo>
                  <a:lnTo>
                    <a:pt x="1582999" y="3682438"/>
                  </a:lnTo>
                  <a:lnTo>
                    <a:pt x="1628012" y="3688490"/>
                  </a:lnTo>
                  <a:lnTo>
                    <a:pt x="1673224" y="3693439"/>
                  </a:lnTo>
                  <a:lnTo>
                    <a:pt x="1718615" y="3697278"/>
                  </a:lnTo>
                  <a:lnTo>
                    <a:pt x="1764165" y="3699997"/>
                  </a:lnTo>
                  <a:lnTo>
                    <a:pt x="1809855" y="3701588"/>
                  </a:lnTo>
                  <a:lnTo>
                    <a:pt x="1855663" y="3702044"/>
                  </a:lnTo>
                  <a:lnTo>
                    <a:pt x="1901572" y="3701354"/>
                  </a:lnTo>
                  <a:lnTo>
                    <a:pt x="1947560" y="3699512"/>
                  </a:lnTo>
                  <a:lnTo>
                    <a:pt x="1993607" y="3696508"/>
                  </a:lnTo>
                  <a:lnTo>
                    <a:pt x="2039695" y="3692335"/>
                  </a:lnTo>
                  <a:lnTo>
                    <a:pt x="2085804" y="3686983"/>
                  </a:lnTo>
                  <a:lnTo>
                    <a:pt x="2131912" y="3680445"/>
                  </a:lnTo>
                  <a:lnTo>
                    <a:pt x="2178001" y="3672711"/>
                  </a:lnTo>
                  <a:lnTo>
                    <a:pt x="2224051" y="3663774"/>
                  </a:lnTo>
                  <a:lnTo>
                    <a:pt x="2270042" y="3653625"/>
                  </a:lnTo>
                  <a:lnTo>
                    <a:pt x="2315953" y="3642256"/>
                  </a:lnTo>
                  <a:lnTo>
                    <a:pt x="2361766" y="3629658"/>
                  </a:lnTo>
                  <a:lnTo>
                    <a:pt x="2407461" y="3615823"/>
                  </a:lnTo>
                  <a:lnTo>
                    <a:pt x="2453017" y="3600742"/>
                  </a:lnTo>
                  <a:lnTo>
                    <a:pt x="2498414" y="3584408"/>
                  </a:lnTo>
                  <a:lnTo>
                    <a:pt x="2543633" y="3566811"/>
                  </a:lnTo>
                  <a:lnTo>
                    <a:pt x="2588386" y="3548057"/>
                  </a:lnTo>
                  <a:lnTo>
                    <a:pt x="2632390" y="3528271"/>
                  </a:lnTo>
                  <a:lnTo>
                    <a:pt x="2675636" y="3507474"/>
                  </a:lnTo>
                  <a:lnTo>
                    <a:pt x="2718117" y="3485684"/>
                  </a:lnTo>
                  <a:lnTo>
                    <a:pt x="2759824" y="3462922"/>
                  </a:lnTo>
                  <a:lnTo>
                    <a:pt x="2800748" y="3439207"/>
                  </a:lnTo>
                  <a:lnTo>
                    <a:pt x="2840882" y="3414560"/>
                  </a:lnTo>
                  <a:lnTo>
                    <a:pt x="2880215" y="3389000"/>
                  </a:lnTo>
                  <a:lnTo>
                    <a:pt x="2918741" y="3362547"/>
                  </a:lnTo>
                  <a:lnTo>
                    <a:pt x="2956451" y="3335220"/>
                  </a:lnTo>
                  <a:lnTo>
                    <a:pt x="2993337" y="3307041"/>
                  </a:lnTo>
                  <a:lnTo>
                    <a:pt x="3029389" y="3278028"/>
                  </a:lnTo>
                  <a:lnTo>
                    <a:pt x="3064599" y="3248201"/>
                  </a:lnTo>
                  <a:lnTo>
                    <a:pt x="3098960" y="3217580"/>
                  </a:lnTo>
                  <a:lnTo>
                    <a:pt x="3132463" y="3186186"/>
                  </a:lnTo>
                  <a:lnTo>
                    <a:pt x="3165099" y="3154037"/>
                  </a:lnTo>
                  <a:lnTo>
                    <a:pt x="3196859" y="3121154"/>
                  </a:lnTo>
                  <a:lnTo>
                    <a:pt x="3227736" y="3087556"/>
                  </a:lnTo>
                  <a:lnTo>
                    <a:pt x="3257721" y="3053264"/>
                  </a:lnTo>
                  <a:lnTo>
                    <a:pt x="3286806" y="3018297"/>
                  </a:lnTo>
                  <a:lnTo>
                    <a:pt x="3314982" y="2982675"/>
                  </a:lnTo>
                  <a:lnTo>
                    <a:pt x="3342241" y="2946417"/>
                  </a:lnTo>
                  <a:lnTo>
                    <a:pt x="3368574" y="2909545"/>
                  </a:lnTo>
                  <a:lnTo>
                    <a:pt x="3393973" y="2872077"/>
                  </a:lnTo>
                  <a:lnTo>
                    <a:pt x="3418429" y="2834033"/>
                  </a:lnTo>
                  <a:lnTo>
                    <a:pt x="3441934" y="2795434"/>
                  </a:lnTo>
                  <a:lnTo>
                    <a:pt x="3464481" y="2756298"/>
                  </a:lnTo>
                  <a:lnTo>
                    <a:pt x="3486059" y="2716647"/>
                  </a:lnTo>
                  <a:lnTo>
                    <a:pt x="3506661" y="2676499"/>
                  </a:lnTo>
                  <a:lnTo>
                    <a:pt x="3526279" y="2635875"/>
                  </a:lnTo>
                  <a:lnTo>
                    <a:pt x="3544903" y="2594794"/>
                  </a:lnTo>
                  <a:lnTo>
                    <a:pt x="3562527" y="2553276"/>
                  </a:lnTo>
                  <a:lnTo>
                    <a:pt x="3579140" y="2511341"/>
                  </a:lnTo>
                  <a:lnTo>
                    <a:pt x="3594735" y="2469009"/>
                  </a:lnTo>
                  <a:lnTo>
                    <a:pt x="3609303" y="2426300"/>
                  </a:lnTo>
                  <a:lnTo>
                    <a:pt x="3622836" y="2383234"/>
                  </a:lnTo>
                  <a:lnTo>
                    <a:pt x="3635326" y="2339830"/>
                  </a:lnTo>
                  <a:lnTo>
                    <a:pt x="3646764" y="2296108"/>
                  </a:lnTo>
                  <a:lnTo>
                    <a:pt x="3657141" y="2252088"/>
                  </a:lnTo>
                  <a:lnTo>
                    <a:pt x="3666450" y="2207790"/>
                  </a:lnTo>
                  <a:lnTo>
                    <a:pt x="3674681" y="2163233"/>
                  </a:lnTo>
                  <a:lnTo>
                    <a:pt x="3681827" y="2118439"/>
                  </a:lnTo>
                  <a:lnTo>
                    <a:pt x="3687879" y="2073425"/>
                  </a:lnTo>
                  <a:lnTo>
                    <a:pt x="3692828" y="2028213"/>
                  </a:lnTo>
                  <a:lnTo>
                    <a:pt x="3696667" y="1982822"/>
                  </a:lnTo>
                  <a:lnTo>
                    <a:pt x="3699386" y="1937272"/>
                  </a:lnTo>
                  <a:lnTo>
                    <a:pt x="3700977" y="1891583"/>
                  </a:lnTo>
                  <a:lnTo>
                    <a:pt x="3701432" y="1845774"/>
                  </a:lnTo>
                  <a:lnTo>
                    <a:pt x="3700743" y="1799865"/>
                  </a:lnTo>
                  <a:lnTo>
                    <a:pt x="3698901" y="1753877"/>
                  </a:lnTo>
                  <a:lnTo>
                    <a:pt x="3695897" y="1707829"/>
                  </a:lnTo>
                  <a:lnTo>
                    <a:pt x="3691724" y="1661741"/>
                  </a:lnTo>
                  <a:lnTo>
                    <a:pt x="3686372" y="1615633"/>
                  </a:lnTo>
                  <a:lnTo>
                    <a:pt x="3679833" y="1569524"/>
                  </a:lnTo>
                  <a:lnTo>
                    <a:pt x="3672100" y="1523434"/>
                  </a:lnTo>
                  <a:lnTo>
                    <a:pt x="3663163" y="1477384"/>
                  </a:lnTo>
                  <a:lnTo>
                    <a:pt x="3653014" y="1431393"/>
                  </a:lnTo>
                  <a:lnTo>
                    <a:pt x="3641645" y="1385481"/>
                  </a:lnTo>
                  <a:lnTo>
                    <a:pt x="3629047" y="1339668"/>
                  </a:lnTo>
                  <a:lnTo>
                    <a:pt x="3615212" y="1293973"/>
                  </a:lnTo>
                  <a:lnTo>
                    <a:pt x="3600131" y="1248416"/>
                  </a:lnTo>
                  <a:lnTo>
                    <a:pt x="3583796" y="1203018"/>
                  </a:lnTo>
                  <a:lnTo>
                    <a:pt x="3566199" y="1157798"/>
                  </a:lnTo>
                  <a:lnTo>
                    <a:pt x="3547446" y="1113046"/>
                  </a:lnTo>
                  <a:lnTo>
                    <a:pt x="3527660" y="1069042"/>
                  </a:lnTo>
                  <a:lnTo>
                    <a:pt x="3506863" y="1025795"/>
                  </a:lnTo>
                  <a:lnTo>
                    <a:pt x="3485073" y="983314"/>
                  </a:lnTo>
                  <a:lnTo>
                    <a:pt x="3462311" y="941608"/>
                  </a:lnTo>
                  <a:lnTo>
                    <a:pt x="3438596" y="900684"/>
                  </a:lnTo>
                  <a:lnTo>
                    <a:pt x="3413949" y="860550"/>
                  </a:lnTo>
                  <a:lnTo>
                    <a:pt x="3388389" y="821216"/>
                  </a:lnTo>
                  <a:lnTo>
                    <a:pt x="3361935" y="782690"/>
                  </a:lnTo>
                  <a:lnTo>
                    <a:pt x="3334609" y="744980"/>
                  </a:lnTo>
                  <a:lnTo>
                    <a:pt x="3306430" y="708095"/>
                  </a:lnTo>
                  <a:lnTo>
                    <a:pt x="3277416" y="672043"/>
                  </a:lnTo>
                  <a:lnTo>
                    <a:pt x="3247590" y="636832"/>
                  </a:lnTo>
                  <a:lnTo>
                    <a:pt x="3216969" y="602472"/>
                  </a:lnTo>
                  <a:lnTo>
                    <a:pt x="3185574" y="568969"/>
                  </a:lnTo>
                  <a:lnTo>
                    <a:pt x="3153425" y="536333"/>
                  </a:lnTo>
                  <a:lnTo>
                    <a:pt x="3120542" y="504573"/>
                  </a:lnTo>
                  <a:lnTo>
                    <a:pt x="3086945" y="473695"/>
                  </a:lnTo>
                  <a:lnTo>
                    <a:pt x="3052652" y="443710"/>
                  </a:lnTo>
                  <a:lnTo>
                    <a:pt x="3017685" y="414626"/>
                  </a:lnTo>
                  <a:lnTo>
                    <a:pt x="2982063" y="386450"/>
                  </a:lnTo>
                  <a:lnTo>
                    <a:pt x="2945806" y="359191"/>
                  </a:lnTo>
                  <a:lnTo>
                    <a:pt x="2908934" y="332858"/>
                  </a:lnTo>
                  <a:lnTo>
                    <a:pt x="2871466" y="307459"/>
                  </a:lnTo>
                  <a:lnTo>
                    <a:pt x="2833422" y="283003"/>
                  </a:lnTo>
                  <a:lnTo>
                    <a:pt x="2794822" y="259497"/>
                  </a:lnTo>
                  <a:lnTo>
                    <a:pt x="2755687" y="236951"/>
                  </a:lnTo>
                  <a:lnTo>
                    <a:pt x="2716035" y="215373"/>
                  </a:lnTo>
                  <a:lnTo>
                    <a:pt x="2675888" y="194771"/>
                  </a:lnTo>
                  <a:lnTo>
                    <a:pt x="2635263" y="175153"/>
                  </a:lnTo>
                  <a:lnTo>
                    <a:pt x="2594182" y="156528"/>
                  </a:lnTo>
                  <a:lnTo>
                    <a:pt x="2552665" y="138905"/>
                  </a:lnTo>
                  <a:lnTo>
                    <a:pt x="2510730" y="122292"/>
                  </a:lnTo>
                  <a:lnTo>
                    <a:pt x="2468398" y="106697"/>
                  </a:lnTo>
                  <a:lnTo>
                    <a:pt x="2425689" y="92129"/>
                  </a:lnTo>
                  <a:lnTo>
                    <a:pt x="2382622" y="78595"/>
                  </a:lnTo>
                  <a:lnTo>
                    <a:pt x="2339218" y="66106"/>
                  </a:lnTo>
                  <a:lnTo>
                    <a:pt x="2295496" y="54668"/>
                  </a:lnTo>
                  <a:lnTo>
                    <a:pt x="2251476" y="44290"/>
                  </a:lnTo>
                  <a:lnTo>
                    <a:pt x="2207178" y="34982"/>
                  </a:lnTo>
                  <a:lnTo>
                    <a:pt x="2162622" y="26750"/>
                  </a:lnTo>
                  <a:lnTo>
                    <a:pt x="2117827" y="19605"/>
                  </a:lnTo>
                  <a:lnTo>
                    <a:pt x="2072814" y="13553"/>
                  </a:lnTo>
                  <a:lnTo>
                    <a:pt x="2027602" y="8604"/>
                  </a:lnTo>
                  <a:lnTo>
                    <a:pt x="1982211" y="4765"/>
                  </a:lnTo>
                  <a:lnTo>
                    <a:pt x="1936661" y="2046"/>
                  </a:lnTo>
                  <a:lnTo>
                    <a:pt x="1890971" y="455"/>
                  </a:lnTo>
                  <a:lnTo>
                    <a:pt x="1845163" y="0"/>
                  </a:lnTo>
                  <a:close/>
                </a:path>
              </a:pathLst>
            </a:custGeom>
            <a:solidFill>
              <a:srgbClr val="4471C4"/>
            </a:solidFill>
          </p:spPr>
          <p:txBody>
            <a:bodyPr wrap="square" lIns="0" tIns="0" rIns="0" bIns="0" rtlCol="0"/>
            <a:lstStyle/>
            <a:p>
              <a:endParaRPr dirty="0"/>
            </a:p>
          </p:txBody>
        </p:sp>
        <p:sp>
          <p:nvSpPr>
            <p:cNvPr id="6" name="object 6"/>
            <p:cNvSpPr/>
            <p:nvPr/>
          </p:nvSpPr>
          <p:spPr>
            <a:xfrm>
              <a:off x="6067815" y="1733302"/>
              <a:ext cx="3702050" cy="3702050"/>
            </a:xfrm>
            <a:custGeom>
              <a:avLst/>
              <a:gdLst/>
              <a:ahLst/>
              <a:cxnLst/>
              <a:rect l="l" t="t" r="r" b="b"/>
              <a:pathLst>
                <a:path w="3702050" h="3702050">
                  <a:moveTo>
                    <a:pt x="1157187" y="135233"/>
                  </a:moveTo>
                  <a:lnTo>
                    <a:pt x="1202407" y="117635"/>
                  </a:lnTo>
                  <a:lnTo>
                    <a:pt x="1247805" y="101301"/>
                  </a:lnTo>
                  <a:lnTo>
                    <a:pt x="1293362" y="86220"/>
                  </a:lnTo>
                  <a:lnTo>
                    <a:pt x="1339056" y="72385"/>
                  </a:lnTo>
                  <a:lnTo>
                    <a:pt x="1384870" y="59787"/>
                  </a:lnTo>
                  <a:lnTo>
                    <a:pt x="1430782" y="48418"/>
                  </a:lnTo>
                  <a:lnTo>
                    <a:pt x="1476773" y="38269"/>
                  </a:lnTo>
                  <a:lnTo>
                    <a:pt x="1522823" y="29332"/>
                  </a:lnTo>
                  <a:lnTo>
                    <a:pt x="1568912" y="21598"/>
                  </a:lnTo>
                  <a:lnTo>
                    <a:pt x="1615021" y="15060"/>
                  </a:lnTo>
                  <a:lnTo>
                    <a:pt x="1661130" y="9708"/>
                  </a:lnTo>
                  <a:lnTo>
                    <a:pt x="1707218" y="5535"/>
                  </a:lnTo>
                  <a:lnTo>
                    <a:pt x="1753266" y="2531"/>
                  </a:lnTo>
                  <a:lnTo>
                    <a:pt x="1799254" y="689"/>
                  </a:lnTo>
                  <a:lnTo>
                    <a:pt x="1845163" y="0"/>
                  </a:lnTo>
                  <a:lnTo>
                    <a:pt x="1890971" y="455"/>
                  </a:lnTo>
                  <a:lnTo>
                    <a:pt x="1936661" y="2046"/>
                  </a:lnTo>
                  <a:lnTo>
                    <a:pt x="1982211" y="4765"/>
                  </a:lnTo>
                  <a:lnTo>
                    <a:pt x="2027602" y="8604"/>
                  </a:lnTo>
                  <a:lnTo>
                    <a:pt x="2072814" y="13553"/>
                  </a:lnTo>
                  <a:lnTo>
                    <a:pt x="2117827" y="19605"/>
                  </a:lnTo>
                  <a:lnTo>
                    <a:pt x="2162622" y="26750"/>
                  </a:lnTo>
                  <a:lnTo>
                    <a:pt x="2207178" y="34982"/>
                  </a:lnTo>
                  <a:lnTo>
                    <a:pt x="2251476" y="44290"/>
                  </a:lnTo>
                  <a:lnTo>
                    <a:pt x="2295496" y="54668"/>
                  </a:lnTo>
                  <a:lnTo>
                    <a:pt x="2339218" y="66106"/>
                  </a:lnTo>
                  <a:lnTo>
                    <a:pt x="2382622" y="78595"/>
                  </a:lnTo>
                  <a:lnTo>
                    <a:pt x="2425689" y="92129"/>
                  </a:lnTo>
                  <a:lnTo>
                    <a:pt x="2468398" y="106697"/>
                  </a:lnTo>
                  <a:lnTo>
                    <a:pt x="2510730" y="122292"/>
                  </a:lnTo>
                  <a:lnTo>
                    <a:pt x="2552665" y="138905"/>
                  </a:lnTo>
                  <a:lnTo>
                    <a:pt x="2594182" y="156528"/>
                  </a:lnTo>
                  <a:lnTo>
                    <a:pt x="2635263" y="175153"/>
                  </a:lnTo>
                  <a:lnTo>
                    <a:pt x="2675888" y="194771"/>
                  </a:lnTo>
                  <a:lnTo>
                    <a:pt x="2716035" y="215373"/>
                  </a:lnTo>
                  <a:lnTo>
                    <a:pt x="2755687" y="236951"/>
                  </a:lnTo>
                  <a:lnTo>
                    <a:pt x="2794822" y="259497"/>
                  </a:lnTo>
                  <a:lnTo>
                    <a:pt x="2833422" y="283003"/>
                  </a:lnTo>
                  <a:lnTo>
                    <a:pt x="2871466" y="307459"/>
                  </a:lnTo>
                  <a:lnTo>
                    <a:pt x="2908934" y="332858"/>
                  </a:lnTo>
                  <a:lnTo>
                    <a:pt x="2945806" y="359191"/>
                  </a:lnTo>
                  <a:lnTo>
                    <a:pt x="2982063" y="386450"/>
                  </a:lnTo>
                  <a:lnTo>
                    <a:pt x="3017685" y="414626"/>
                  </a:lnTo>
                  <a:lnTo>
                    <a:pt x="3052652" y="443710"/>
                  </a:lnTo>
                  <a:lnTo>
                    <a:pt x="3086945" y="473695"/>
                  </a:lnTo>
                  <a:lnTo>
                    <a:pt x="3120542" y="504573"/>
                  </a:lnTo>
                  <a:lnTo>
                    <a:pt x="3153425" y="536333"/>
                  </a:lnTo>
                  <a:lnTo>
                    <a:pt x="3185574" y="568969"/>
                  </a:lnTo>
                  <a:lnTo>
                    <a:pt x="3216969" y="602472"/>
                  </a:lnTo>
                  <a:lnTo>
                    <a:pt x="3247590" y="636832"/>
                  </a:lnTo>
                  <a:lnTo>
                    <a:pt x="3277416" y="672043"/>
                  </a:lnTo>
                  <a:lnTo>
                    <a:pt x="3306430" y="708095"/>
                  </a:lnTo>
                  <a:lnTo>
                    <a:pt x="3334609" y="744980"/>
                  </a:lnTo>
                  <a:lnTo>
                    <a:pt x="3361935" y="782690"/>
                  </a:lnTo>
                  <a:lnTo>
                    <a:pt x="3388389" y="821216"/>
                  </a:lnTo>
                  <a:lnTo>
                    <a:pt x="3413949" y="860550"/>
                  </a:lnTo>
                  <a:lnTo>
                    <a:pt x="3438596" y="900684"/>
                  </a:lnTo>
                  <a:lnTo>
                    <a:pt x="3462311" y="941608"/>
                  </a:lnTo>
                  <a:lnTo>
                    <a:pt x="3485073" y="983314"/>
                  </a:lnTo>
                  <a:lnTo>
                    <a:pt x="3506863" y="1025795"/>
                  </a:lnTo>
                  <a:lnTo>
                    <a:pt x="3527660" y="1069042"/>
                  </a:lnTo>
                  <a:lnTo>
                    <a:pt x="3547446" y="1113046"/>
                  </a:lnTo>
                  <a:lnTo>
                    <a:pt x="3566199" y="1157798"/>
                  </a:lnTo>
                  <a:lnTo>
                    <a:pt x="3583796" y="1203018"/>
                  </a:lnTo>
                  <a:lnTo>
                    <a:pt x="3600131" y="1248416"/>
                  </a:lnTo>
                  <a:lnTo>
                    <a:pt x="3615212" y="1293973"/>
                  </a:lnTo>
                  <a:lnTo>
                    <a:pt x="3629047" y="1339668"/>
                  </a:lnTo>
                  <a:lnTo>
                    <a:pt x="3641645" y="1385481"/>
                  </a:lnTo>
                  <a:lnTo>
                    <a:pt x="3653014" y="1431393"/>
                  </a:lnTo>
                  <a:lnTo>
                    <a:pt x="3663163" y="1477384"/>
                  </a:lnTo>
                  <a:lnTo>
                    <a:pt x="3672100" y="1523434"/>
                  </a:lnTo>
                  <a:lnTo>
                    <a:pt x="3679833" y="1569524"/>
                  </a:lnTo>
                  <a:lnTo>
                    <a:pt x="3686372" y="1615633"/>
                  </a:lnTo>
                  <a:lnTo>
                    <a:pt x="3691724" y="1661741"/>
                  </a:lnTo>
                  <a:lnTo>
                    <a:pt x="3695897" y="1707829"/>
                  </a:lnTo>
                  <a:lnTo>
                    <a:pt x="3698901" y="1753877"/>
                  </a:lnTo>
                  <a:lnTo>
                    <a:pt x="3700743" y="1799865"/>
                  </a:lnTo>
                  <a:lnTo>
                    <a:pt x="3701432" y="1845774"/>
                  </a:lnTo>
                  <a:lnTo>
                    <a:pt x="3700977" y="1891583"/>
                  </a:lnTo>
                  <a:lnTo>
                    <a:pt x="3699386" y="1937272"/>
                  </a:lnTo>
                  <a:lnTo>
                    <a:pt x="3696667" y="1982822"/>
                  </a:lnTo>
                  <a:lnTo>
                    <a:pt x="3692828" y="2028213"/>
                  </a:lnTo>
                  <a:lnTo>
                    <a:pt x="3687879" y="2073425"/>
                  </a:lnTo>
                  <a:lnTo>
                    <a:pt x="3681827" y="2118439"/>
                  </a:lnTo>
                  <a:lnTo>
                    <a:pt x="3674681" y="2163233"/>
                  </a:lnTo>
                  <a:lnTo>
                    <a:pt x="3666450" y="2207790"/>
                  </a:lnTo>
                  <a:lnTo>
                    <a:pt x="3657141" y="2252088"/>
                  </a:lnTo>
                  <a:lnTo>
                    <a:pt x="3646764" y="2296108"/>
                  </a:lnTo>
                  <a:lnTo>
                    <a:pt x="3635326" y="2339830"/>
                  </a:lnTo>
                  <a:lnTo>
                    <a:pt x="3622836" y="2383234"/>
                  </a:lnTo>
                  <a:lnTo>
                    <a:pt x="3609303" y="2426300"/>
                  </a:lnTo>
                  <a:lnTo>
                    <a:pt x="3594735" y="2469009"/>
                  </a:lnTo>
                  <a:lnTo>
                    <a:pt x="3579140" y="2511341"/>
                  </a:lnTo>
                  <a:lnTo>
                    <a:pt x="3562527" y="2553276"/>
                  </a:lnTo>
                  <a:lnTo>
                    <a:pt x="3544903" y="2594794"/>
                  </a:lnTo>
                  <a:lnTo>
                    <a:pt x="3526279" y="2635875"/>
                  </a:lnTo>
                  <a:lnTo>
                    <a:pt x="3506661" y="2676499"/>
                  </a:lnTo>
                  <a:lnTo>
                    <a:pt x="3486059" y="2716647"/>
                  </a:lnTo>
                  <a:lnTo>
                    <a:pt x="3464481" y="2756298"/>
                  </a:lnTo>
                  <a:lnTo>
                    <a:pt x="3441934" y="2795434"/>
                  </a:lnTo>
                  <a:lnTo>
                    <a:pt x="3418429" y="2834033"/>
                  </a:lnTo>
                  <a:lnTo>
                    <a:pt x="3393973" y="2872077"/>
                  </a:lnTo>
                  <a:lnTo>
                    <a:pt x="3368574" y="2909545"/>
                  </a:lnTo>
                  <a:lnTo>
                    <a:pt x="3342241" y="2946417"/>
                  </a:lnTo>
                  <a:lnTo>
                    <a:pt x="3314982" y="2982675"/>
                  </a:lnTo>
                  <a:lnTo>
                    <a:pt x="3286806" y="3018297"/>
                  </a:lnTo>
                  <a:lnTo>
                    <a:pt x="3257721" y="3053264"/>
                  </a:lnTo>
                  <a:lnTo>
                    <a:pt x="3227736" y="3087556"/>
                  </a:lnTo>
                  <a:lnTo>
                    <a:pt x="3196859" y="3121154"/>
                  </a:lnTo>
                  <a:lnTo>
                    <a:pt x="3165099" y="3154037"/>
                  </a:lnTo>
                  <a:lnTo>
                    <a:pt x="3132463" y="3186186"/>
                  </a:lnTo>
                  <a:lnTo>
                    <a:pt x="3098960" y="3217580"/>
                  </a:lnTo>
                  <a:lnTo>
                    <a:pt x="3064599" y="3248201"/>
                  </a:lnTo>
                  <a:lnTo>
                    <a:pt x="3029389" y="3278028"/>
                  </a:lnTo>
                  <a:lnTo>
                    <a:pt x="2993337" y="3307041"/>
                  </a:lnTo>
                  <a:lnTo>
                    <a:pt x="2956451" y="3335220"/>
                  </a:lnTo>
                  <a:lnTo>
                    <a:pt x="2918741" y="3362547"/>
                  </a:lnTo>
                  <a:lnTo>
                    <a:pt x="2880215" y="3389000"/>
                  </a:lnTo>
                  <a:lnTo>
                    <a:pt x="2840882" y="3414560"/>
                  </a:lnTo>
                  <a:lnTo>
                    <a:pt x="2800748" y="3439207"/>
                  </a:lnTo>
                  <a:lnTo>
                    <a:pt x="2759824" y="3462922"/>
                  </a:lnTo>
                  <a:lnTo>
                    <a:pt x="2718117" y="3485684"/>
                  </a:lnTo>
                  <a:lnTo>
                    <a:pt x="2675636" y="3507474"/>
                  </a:lnTo>
                  <a:lnTo>
                    <a:pt x="2632390" y="3528271"/>
                  </a:lnTo>
                  <a:lnTo>
                    <a:pt x="2588386" y="3548057"/>
                  </a:lnTo>
                  <a:lnTo>
                    <a:pt x="2543633" y="3566811"/>
                  </a:lnTo>
                  <a:lnTo>
                    <a:pt x="2498414" y="3584408"/>
                  </a:lnTo>
                  <a:lnTo>
                    <a:pt x="2453017" y="3600742"/>
                  </a:lnTo>
                  <a:lnTo>
                    <a:pt x="2407461" y="3615823"/>
                  </a:lnTo>
                  <a:lnTo>
                    <a:pt x="2361766" y="3629658"/>
                  </a:lnTo>
                  <a:lnTo>
                    <a:pt x="2315953" y="3642256"/>
                  </a:lnTo>
                  <a:lnTo>
                    <a:pt x="2270042" y="3653625"/>
                  </a:lnTo>
                  <a:lnTo>
                    <a:pt x="2224051" y="3663774"/>
                  </a:lnTo>
                  <a:lnTo>
                    <a:pt x="2178001" y="3672711"/>
                  </a:lnTo>
                  <a:lnTo>
                    <a:pt x="2131912" y="3680445"/>
                  </a:lnTo>
                  <a:lnTo>
                    <a:pt x="2085804" y="3686983"/>
                  </a:lnTo>
                  <a:lnTo>
                    <a:pt x="2039695" y="3692335"/>
                  </a:lnTo>
                  <a:lnTo>
                    <a:pt x="1993607" y="3696508"/>
                  </a:lnTo>
                  <a:lnTo>
                    <a:pt x="1947560" y="3699512"/>
                  </a:lnTo>
                  <a:lnTo>
                    <a:pt x="1901572" y="3701354"/>
                  </a:lnTo>
                  <a:lnTo>
                    <a:pt x="1855663" y="3702044"/>
                  </a:lnTo>
                  <a:lnTo>
                    <a:pt x="1809855" y="3701588"/>
                  </a:lnTo>
                  <a:lnTo>
                    <a:pt x="1764165" y="3699997"/>
                  </a:lnTo>
                  <a:lnTo>
                    <a:pt x="1718615" y="3697278"/>
                  </a:lnTo>
                  <a:lnTo>
                    <a:pt x="1673224" y="3693439"/>
                  </a:lnTo>
                  <a:lnTo>
                    <a:pt x="1628012" y="3688490"/>
                  </a:lnTo>
                  <a:lnTo>
                    <a:pt x="1582999" y="3682438"/>
                  </a:lnTo>
                  <a:lnTo>
                    <a:pt x="1538204" y="3675293"/>
                  </a:lnTo>
                  <a:lnTo>
                    <a:pt x="1493648" y="3667061"/>
                  </a:lnTo>
                  <a:lnTo>
                    <a:pt x="1449350" y="3657753"/>
                  </a:lnTo>
                  <a:lnTo>
                    <a:pt x="1405330" y="3647375"/>
                  </a:lnTo>
                  <a:lnTo>
                    <a:pt x="1361608" y="3635937"/>
                  </a:lnTo>
                  <a:lnTo>
                    <a:pt x="1318203" y="3623448"/>
                  </a:lnTo>
                  <a:lnTo>
                    <a:pt x="1275137" y="3609915"/>
                  </a:lnTo>
                  <a:lnTo>
                    <a:pt x="1232428" y="3595346"/>
                  </a:lnTo>
                  <a:lnTo>
                    <a:pt x="1190096" y="3579751"/>
                  </a:lnTo>
                  <a:lnTo>
                    <a:pt x="1148161" y="3563138"/>
                  </a:lnTo>
                  <a:lnTo>
                    <a:pt x="1106643" y="3545515"/>
                  </a:lnTo>
                  <a:lnTo>
                    <a:pt x="1065562" y="3526890"/>
                  </a:lnTo>
                  <a:lnTo>
                    <a:pt x="1024937" y="3507272"/>
                  </a:lnTo>
                  <a:lnTo>
                    <a:pt x="984789" y="3486670"/>
                  </a:lnTo>
                  <a:lnTo>
                    <a:pt x="945138" y="3465092"/>
                  </a:lnTo>
                  <a:lnTo>
                    <a:pt x="906002" y="3442546"/>
                  </a:lnTo>
                  <a:lnTo>
                    <a:pt x="867402" y="3419040"/>
                  </a:lnTo>
                  <a:lnTo>
                    <a:pt x="829358" y="3394584"/>
                  </a:lnTo>
                  <a:lnTo>
                    <a:pt x="791890" y="3369185"/>
                  </a:lnTo>
                  <a:lnTo>
                    <a:pt x="755018" y="3342852"/>
                  </a:lnTo>
                  <a:lnTo>
                    <a:pt x="718760" y="3315593"/>
                  </a:lnTo>
                  <a:lnTo>
                    <a:pt x="683138" y="3287417"/>
                  </a:lnTo>
                  <a:lnTo>
                    <a:pt x="648171" y="3258333"/>
                  </a:lnTo>
                  <a:lnTo>
                    <a:pt x="613878" y="3228348"/>
                  </a:lnTo>
                  <a:lnTo>
                    <a:pt x="580280" y="3197471"/>
                  </a:lnTo>
                  <a:lnTo>
                    <a:pt x="547397" y="3165710"/>
                  </a:lnTo>
                  <a:lnTo>
                    <a:pt x="515248" y="3133074"/>
                  </a:lnTo>
                  <a:lnTo>
                    <a:pt x="483853" y="3099572"/>
                  </a:lnTo>
                  <a:lnTo>
                    <a:pt x="453232" y="3065211"/>
                  </a:lnTo>
                  <a:lnTo>
                    <a:pt x="423405" y="3030000"/>
                  </a:lnTo>
                  <a:lnTo>
                    <a:pt x="394392" y="2993948"/>
                  </a:lnTo>
                  <a:lnTo>
                    <a:pt x="366212" y="2957063"/>
                  </a:lnTo>
                  <a:lnTo>
                    <a:pt x="338886" y="2919353"/>
                  </a:lnTo>
                  <a:lnTo>
                    <a:pt x="312432" y="2880827"/>
                  </a:lnTo>
                  <a:lnTo>
                    <a:pt x="286872" y="2841493"/>
                  </a:lnTo>
                  <a:lnTo>
                    <a:pt x="262225" y="2801360"/>
                  </a:lnTo>
                  <a:lnTo>
                    <a:pt x="238510" y="2760435"/>
                  </a:lnTo>
                  <a:lnTo>
                    <a:pt x="215748" y="2718729"/>
                  </a:lnTo>
                  <a:lnTo>
                    <a:pt x="193958" y="2676248"/>
                  </a:lnTo>
                  <a:lnTo>
                    <a:pt x="173161" y="2633001"/>
                  </a:lnTo>
                  <a:lnTo>
                    <a:pt x="153375" y="2588997"/>
                  </a:lnTo>
                  <a:lnTo>
                    <a:pt x="134621" y="2544245"/>
                  </a:lnTo>
                  <a:lnTo>
                    <a:pt x="116595" y="2497844"/>
                  </a:lnTo>
                  <a:lnTo>
                    <a:pt x="99865" y="2451102"/>
                  </a:lnTo>
                  <a:lnTo>
                    <a:pt x="84431" y="2404045"/>
                  </a:lnTo>
                  <a:lnTo>
                    <a:pt x="70293" y="2356698"/>
                  </a:lnTo>
                  <a:lnTo>
                    <a:pt x="57450" y="2309088"/>
                  </a:lnTo>
                  <a:lnTo>
                    <a:pt x="45900" y="2261241"/>
                  </a:lnTo>
                  <a:lnTo>
                    <a:pt x="35644" y="2213182"/>
                  </a:lnTo>
                  <a:lnTo>
                    <a:pt x="26680" y="2164938"/>
                  </a:lnTo>
                  <a:lnTo>
                    <a:pt x="19008" y="2116535"/>
                  </a:lnTo>
                  <a:lnTo>
                    <a:pt x="12627" y="2067998"/>
                  </a:lnTo>
                  <a:lnTo>
                    <a:pt x="7536" y="2019354"/>
                  </a:lnTo>
                  <a:lnTo>
                    <a:pt x="3735" y="1970629"/>
                  </a:lnTo>
                  <a:lnTo>
                    <a:pt x="1223" y="1921848"/>
                  </a:lnTo>
                  <a:lnTo>
                    <a:pt x="0" y="1873038"/>
                  </a:lnTo>
                  <a:lnTo>
                    <a:pt x="63" y="1824225"/>
                  </a:lnTo>
                  <a:lnTo>
                    <a:pt x="1413" y="1775434"/>
                  </a:lnTo>
                  <a:lnTo>
                    <a:pt x="4050" y="1726691"/>
                  </a:lnTo>
                  <a:lnTo>
                    <a:pt x="7972" y="1678024"/>
                  </a:lnTo>
                  <a:lnTo>
                    <a:pt x="13178" y="1629457"/>
                  </a:lnTo>
                  <a:lnTo>
                    <a:pt x="19668" y="1581016"/>
                  </a:lnTo>
                  <a:lnTo>
                    <a:pt x="27442" y="1532728"/>
                  </a:lnTo>
                  <a:lnTo>
                    <a:pt x="36497" y="1484619"/>
                  </a:lnTo>
                  <a:lnTo>
                    <a:pt x="46835" y="1436714"/>
                  </a:lnTo>
                  <a:lnTo>
                    <a:pt x="58454" y="1389040"/>
                  </a:lnTo>
                  <a:lnTo>
                    <a:pt x="71352" y="1341622"/>
                  </a:lnTo>
                  <a:lnTo>
                    <a:pt x="85531" y="1294487"/>
                  </a:lnTo>
                  <a:lnTo>
                    <a:pt x="100988" y="1247660"/>
                  </a:lnTo>
                  <a:lnTo>
                    <a:pt x="117724" y="1201168"/>
                  </a:lnTo>
                  <a:lnTo>
                    <a:pt x="135736" y="1155036"/>
                  </a:lnTo>
                  <a:lnTo>
                    <a:pt x="155026" y="1109291"/>
                  </a:lnTo>
                  <a:lnTo>
                    <a:pt x="175591" y="1063958"/>
                  </a:lnTo>
                  <a:lnTo>
                    <a:pt x="1850417" y="1851015"/>
                  </a:lnTo>
                  <a:lnTo>
                    <a:pt x="1157187" y="135233"/>
                  </a:lnTo>
                  <a:close/>
                </a:path>
              </a:pathLst>
            </a:custGeom>
            <a:ln w="19050">
              <a:solidFill>
                <a:srgbClr val="FFFFFF"/>
              </a:solidFill>
            </a:ln>
          </p:spPr>
          <p:txBody>
            <a:bodyPr wrap="square" lIns="0" tIns="0" rIns="0" bIns="0" rtlCol="0"/>
            <a:lstStyle/>
            <a:p>
              <a:endParaRPr/>
            </a:p>
          </p:txBody>
        </p:sp>
        <p:sp>
          <p:nvSpPr>
            <p:cNvPr id="7" name="object 7"/>
            <p:cNvSpPr/>
            <p:nvPr/>
          </p:nvSpPr>
          <p:spPr>
            <a:xfrm>
              <a:off x="6243407" y="2271287"/>
              <a:ext cx="1675130" cy="1313180"/>
            </a:xfrm>
            <a:custGeom>
              <a:avLst/>
              <a:gdLst/>
              <a:ahLst/>
              <a:cxnLst/>
              <a:rect l="l" t="t" r="r" b="b"/>
              <a:pathLst>
                <a:path w="1675129" h="1313179">
                  <a:moveTo>
                    <a:pt x="370814" y="0"/>
                  </a:moveTo>
                  <a:lnTo>
                    <a:pt x="335917" y="35604"/>
                  </a:lnTo>
                  <a:lnTo>
                    <a:pt x="302024" y="72098"/>
                  </a:lnTo>
                  <a:lnTo>
                    <a:pt x="269153" y="109460"/>
                  </a:lnTo>
                  <a:lnTo>
                    <a:pt x="237318" y="147668"/>
                  </a:lnTo>
                  <a:lnTo>
                    <a:pt x="206535" y="186700"/>
                  </a:lnTo>
                  <a:lnTo>
                    <a:pt x="176819" y="226534"/>
                  </a:lnTo>
                  <a:lnTo>
                    <a:pt x="148186" y="267148"/>
                  </a:lnTo>
                  <a:lnTo>
                    <a:pt x="120651" y="308519"/>
                  </a:lnTo>
                  <a:lnTo>
                    <a:pt x="94231" y="350626"/>
                  </a:lnTo>
                  <a:lnTo>
                    <a:pt x="68940" y="393447"/>
                  </a:lnTo>
                  <a:lnTo>
                    <a:pt x="44794" y="436959"/>
                  </a:lnTo>
                  <a:lnTo>
                    <a:pt x="21809" y="481141"/>
                  </a:lnTo>
                  <a:lnTo>
                    <a:pt x="0" y="525970"/>
                  </a:lnTo>
                  <a:lnTo>
                    <a:pt x="1674812" y="1313040"/>
                  </a:lnTo>
                  <a:lnTo>
                    <a:pt x="370814" y="0"/>
                  </a:lnTo>
                  <a:close/>
                </a:path>
              </a:pathLst>
            </a:custGeom>
            <a:solidFill>
              <a:srgbClr val="EC7C30"/>
            </a:solidFill>
          </p:spPr>
          <p:txBody>
            <a:bodyPr wrap="square" lIns="0" tIns="0" rIns="0" bIns="0" rtlCol="0"/>
            <a:lstStyle/>
            <a:p>
              <a:endParaRPr dirty="0"/>
            </a:p>
          </p:txBody>
        </p:sp>
        <p:sp>
          <p:nvSpPr>
            <p:cNvPr id="8" name="object 8"/>
            <p:cNvSpPr/>
            <p:nvPr/>
          </p:nvSpPr>
          <p:spPr>
            <a:xfrm>
              <a:off x="6243407" y="2271287"/>
              <a:ext cx="1675130" cy="1313180"/>
            </a:xfrm>
            <a:custGeom>
              <a:avLst/>
              <a:gdLst/>
              <a:ahLst/>
              <a:cxnLst/>
              <a:rect l="l" t="t" r="r" b="b"/>
              <a:pathLst>
                <a:path w="1675129" h="1313179">
                  <a:moveTo>
                    <a:pt x="0" y="525970"/>
                  </a:moveTo>
                  <a:lnTo>
                    <a:pt x="21809" y="481141"/>
                  </a:lnTo>
                  <a:lnTo>
                    <a:pt x="44794" y="436959"/>
                  </a:lnTo>
                  <a:lnTo>
                    <a:pt x="68940" y="393447"/>
                  </a:lnTo>
                  <a:lnTo>
                    <a:pt x="94231" y="350626"/>
                  </a:lnTo>
                  <a:lnTo>
                    <a:pt x="120651" y="308519"/>
                  </a:lnTo>
                  <a:lnTo>
                    <a:pt x="148186" y="267148"/>
                  </a:lnTo>
                  <a:lnTo>
                    <a:pt x="176819" y="226534"/>
                  </a:lnTo>
                  <a:lnTo>
                    <a:pt x="206535" y="186700"/>
                  </a:lnTo>
                  <a:lnTo>
                    <a:pt x="237318" y="147668"/>
                  </a:lnTo>
                  <a:lnTo>
                    <a:pt x="269153" y="109460"/>
                  </a:lnTo>
                  <a:lnTo>
                    <a:pt x="302024" y="72098"/>
                  </a:lnTo>
                  <a:lnTo>
                    <a:pt x="335917" y="35604"/>
                  </a:lnTo>
                  <a:lnTo>
                    <a:pt x="370814" y="0"/>
                  </a:lnTo>
                  <a:lnTo>
                    <a:pt x="1674812" y="1313040"/>
                  </a:lnTo>
                  <a:lnTo>
                    <a:pt x="0" y="525970"/>
                  </a:lnTo>
                  <a:close/>
                </a:path>
              </a:pathLst>
            </a:custGeom>
            <a:ln w="19050">
              <a:solidFill>
                <a:srgbClr val="FFFFFF"/>
              </a:solidFill>
            </a:ln>
          </p:spPr>
          <p:txBody>
            <a:bodyPr wrap="square" lIns="0" tIns="0" rIns="0" bIns="0" rtlCol="0"/>
            <a:lstStyle/>
            <a:p>
              <a:endParaRPr/>
            </a:p>
          </p:txBody>
        </p:sp>
        <p:sp>
          <p:nvSpPr>
            <p:cNvPr id="9" name="object 9"/>
            <p:cNvSpPr/>
            <p:nvPr/>
          </p:nvSpPr>
          <p:spPr>
            <a:xfrm>
              <a:off x="6614228" y="2016939"/>
              <a:ext cx="1304290" cy="1567815"/>
            </a:xfrm>
            <a:custGeom>
              <a:avLst/>
              <a:gdLst/>
              <a:ahLst/>
              <a:cxnLst/>
              <a:rect l="l" t="t" r="r" b="b"/>
              <a:pathLst>
                <a:path w="1304290" h="1567814">
                  <a:moveTo>
                    <a:pt x="320243" y="0"/>
                  </a:moveTo>
                  <a:lnTo>
                    <a:pt x="277207" y="27844"/>
                  </a:lnTo>
                  <a:lnTo>
                    <a:pt x="234984" y="56853"/>
                  </a:lnTo>
                  <a:lnTo>
                    <a:pt x="193597" y="87009"/>
                  </a:lnTo>
                  <a:lnTo>
                    <a:pt x="153068" y="118294"/>
                  </a:lnTo>
                  <a:lnTo>
                    <a:pt x="113421" y="150687"/>
                  </a:lnTo>
                  <a:lnTo>
                    <a:pt x="74678" y="184173"/>
                  </a:lnTo>
                  <a:lnTo>
                    <a:pt x="36863" y="218730"/>
                  </a:lnTo>
                  <a:lnTo>
                    <a:pt x="0" y="254342"/>
                  </a:lnTo>
                  <a:lnTo>
                    <a:pt x="1303997" y="1567383"/>
                  </a:lnTo>
                  <a:lnTo>
                    <a:pt x="320243" y="0"/>
                  </a:lnTo>
                  <a:close/>
                </a:path>
              </a:pathLst>
            </a:custGeom>
            <a:solidFill>
              <a:srgbClr val="A4A4A4"/>
            </a:solidFill>
          </p:spPr>
          <p:txBody>
            <a:bodyPr wrap="square" lIns="0" tIns="0" rIns="0" bIns="0" rtlCol="0"/>
            <a:lstStyle/>
            <a:p>
              <a:endParaRPr dirty="0"/>
            </a:p>
          </p:txBody>
        </p:sp>
        <p:sp>
          <p:nvSpPr>
            <p:cNvPr id="10" name="object 10"/>
            <p:cNvSpPr/>
            <p:nvPr/>
          </p:nvSpPr>
          <p:spPr>
            <a:xfrm>
              <a:off x="6614228" y="2016939"/>
              <a:ext cx="1304290" cy="1567815"/>
            </a:xfrm>
            <a:custGeom>
              <a:avLst/>
              <a:gdLst/>
              <a:ahLst/>
              <a:cxnLst/>
              <a:rect l="l" t="t" r="r" b="b"/>
              <a:pathLst>
                <a:path w="1304290" h="1567814">
                  <a:moveTo>
                    <a:pt x="0" y="254342"/>
                  </a:moveTo>
                  <a:lnTo>
                    <a:pt x="36863" y="218730"/>
                  </a:lnTo>
                  <a:lnTo>
                    <a:pt x="74678" y="184173"/>
                  </a:lnTo>
                  <a:lnTo>
                    <a:pt x="113421" y="150687"/>
                  </a:lnTo>
                  <a:lnTo>
                    <a:pt x="153068" y="118294"/>
                  </a:lnTo>
                  <a:lnTo>
                    <a:pt x="193597" y="87009"/>
                  </a:lnTo>
                  <a:lnTo>
                    <a:pt x="234984" y="56853"/>
                  </a:lnTo>
                  <a:lnTo>
                    <a:pt x="277207" y="27844"/>
                  </a:lnTo>
                  <a:lnTo>
                    <a:pt x="320243" y="0"/>
                  </a:lnTo>
                  <a:lnTo>
                    <a:pt x="1303997" y="1567383"/>
                  </a:lnTo>
                  <a:lnTo>
                    <a:pt x="0" y="254342"/>
                  </a:lnTo>
                  <a:close/>
                </a:path>
              </a:pathLst>
            </a:custGeom>
            <a:ln w="19050">
              <a:solidFill>
                <a:srgbClr val="FFFFFF"/>
              </a:solidFill>
            </a:ln>
          </p:spPr>
          <p:txBody>
            <a:bodyPr wrap="square" lIns="0" tIns="0" rIns="0" bIns="0" rtlCol="0"/>
            <a:lstStyle/>
            <a:p>
              <a:endParaRPr/>
            </a:p>
          </p:txBody>
        </p:sp>
        <p:sp>
          <p:nvSpPr>
            <p:cNvPr id="11" name="object 11"/>
            <p:cNvSpPr/>
            <p:nvPr/>
          </p:nvSpPr>
          <p:spPr>
            <a:xfrm>
              <a:off x="6934466" y="1868534"/>
              <a:ext cx="984250" cy="1716405"/>
            </a:xfrm>
            <a:custGeom>
              <a:avLst/>
              <a:gdLst/>
              <a:ahLst/>
              <a:cxnLst/>
              <a:rect l="l" t="t" r="r" b="b"/>
              <a:pathLst>
                <a:path w="984250" h="1716404">
                  <a:moveTo>
                    <a:pt x="290537" y="0"/>
                  </a:moveTo>
                  <a:lnTo>
                    <a:pt x="240346" y="21142"/>
                  </a:lnTo>
                  <a:lnTo>
                    <a:pt x="190820" y="43743"/>
                  </a:lnTo>
                  <a:lnTo>
                    <a:pt x="141992" y="67784"/>
                  </a:lnTo>
                  <a:lnTo>
                    <a:pt x="93892" y="93251"/>
                  </a:lnTo>
                  <a:lnTo>
                    <a:pt x="46550" y="120128"/>
                  </a:lnTo>
                  <a:lnTo>
                    <a:pt x="0" y="148399"/>
                  </a:lnTo>
                  <a:lnTo>
                    <a:pt x="983754" y="1715782"/>
                  </a:lnTo>
                  <a:lnTo>
                    <a:pt x="290537" y="0"/>
                  </a:lnTo>
                  <a:close/>
                </a:path>
              </a:pathLst>
            </a:custGeom>
            <a:solidFill>
              <a:srgbClr val="FFC000"/>
            </a:solidFill>
          </p:spPr>
          <p:txBody>
            <a:bodyPr wrap="square" lIns="0" tIns="0" rIns="0" bIns="0" rtlCol="0"/>
            <a:lstStyle/>
            <a:p>
              <a:endParaRPr dirty="0"/>
            </a:p>
          </p:txBody>
        </p:sp>
        <p:sp>
          <p:nvSpPr>
            <p:cNvPr id="12" name="object 12"/>
            <p:cNvSpPr/>
            <p:nvPr/>
          </p:nvSpPr>
          <p:spPr>
            <a:xfrm>
              <a:off x="6934466" y="1868534"/>
              <a:ext cx="984250" cy="1716405"/>
            </a:xfrm>
            <a:custGeom>
              <a:avLst/>
              <a:gdLst/>
              <a:ahLst/>
              <a:cxnLst/>
              <a:rect l="l" t="t" r="r" b="b"/>
              <a:pathLst>
                <a:path w="984250" h="1716404">
                  <a:moveTo>
                    <a:pt x="0" y="148399"/>
                  </a:moveTo>
                  <a:lnTo>
                    <a:pt x="46550" y="120128"/>
                  </a:lnTo>
                  <a:lnTo>
                    <a:pt x="93892" y="93251"/>
                  </a:lnTo>
                  <a:lnTo>
                    <a:pt x="141992" y="67784"/>
                  </a:lnTo>
                  <a:lnTo>
                    <a:pt x="190820" y="43743"/>
                  </a:lnTo>
                  <a:lnTo>
                    <a:pt x="240346" y="21142"/>
                  </a:lnTo>
                  <a:lnTo>
                    <a:pt x="290537" y="0"/>
                  </a:lnTo>
                  <a:lnTo>
                    <a:pt x="983754" y="1715782"/>
                  </a:lnTo>
                  <a:lnTo>
                    <a:pt x="0" y="148399"/>
                  </a:lnTo>
                  <a:close/>
                </a:path>
              </a:pathLst>
            </a:custGeom>
            <a:ln w="19050">
              <a:solidFill>
                <a:srgbClr val="FFFFFF"/>
              </a:solidFill>
            </a:ln>
          </p:spPr>
          <p:txBody>
            <a:bodyPr wrap="square" lIns="0" tIns="0" rIns="0" bIns="0" rtlCol="0"/>
            <a:lstStyle/>
            <a:p>
              <a:endParaRPr/>
            </a:p>
          </p:txBody>
        </p:sp>
        <p:sp>
          <p:nvSpPr>
            <p:cNvPr id="13" name="object 13"/>
            <p:cNvSpPr/>
            <p:nvPr/>
          </p:nvSpPr>
          <p:spPr>
            <a:xfrm>
              <a:off x="6766559" y="1950720"/>
              <a:ext cx="0" cy="184785"/>
            </a:xfrm>
            <a:custGeom>
              <a:avLst/>
              <a:gdLst/>
              <a:ahLst/>
              <a:cxnLst/>
              <a:rect l="l" t="t" r="r" b="b"/>
              <a:pathLst>
                <a:path h="184785">
                  <a:moveTo>
                    <a:pt x="0" y="184403"/>
                  </a:moveTo>
                  <a:lnTo>
                    <a:pt x="0" y="57911"/>
                  </a:lnTo>
                  <a:lnTo>
                    <a:pt x="0" y="0"/>
                  </a:lnTo>
                </a:path>
              </a:pathLst>
            </a:custGeom>
            <a:ln w="9525">
              <a:solidFill>
                <a:srgbClr val="A6A6A6"/>
              </a:solidFill>
            </a:ln>
          </p:spPr>
          <p:txBody>
            <a:bodyPr wrap="square" lIns="0" tIns="0" rIns="0" bIns="0" rtlCol="0"/>
            <a:lstStyle/>
            <a:p>
              <a:endParaRPr/>
            </a:p>
          </p:txBody>
        </p:sp>
        <p:sp>
          <p:nvSpPr>
            <p:cNvPr id="14" name="object 14"/>
            <p:cNvSpPr/>
            <p:nvPr/>
          </p:nvSpPr>
          <p:spPr>
            <a:xfrm>
              <a:off x="7075931" y="1636776"/>
              <a:ext cx="68580" cy="300355"/>
            </a:xfrm>
            <a:custGeom>
              <a:avLst/>
              <a:gdLst/>
              <a:ahLst/>
              <a:cxnLst/>
              <a:rect l="l" t="t" r="r" b="b"/>
              <a:pathLst>
                <a:path w="68579" h="300355">
                  <a:moveTo>
                    <a:pt x="0" y="300227"/>
                  </a:moveTo>
                  <a:lnTo>
                    <a:pt x="12192" y="0"/>
                  </a:lnTo>
                  <a:lnTo>
                    <a:pt x="68580" y="0"/>
                  </a:lnTo>
                </a:path>
              </a:pathLst>
            </a:custGeom>
            <a:ln w="9525">
              <a:solidFill>
                <a:srgbClr val="A6A6A6"/>
              </a:solidFill>
            </a:ln>
          </p:spPr>
          <p:txBody>
            <a:bodyPr wrap="square" lIns="0" tIns="0" rIns="0" bIns="0" rtlCol="0"/>
            <a:lstStyle/>
            <a:p>
              <a:endParaRPr/>
            </a:p>
          </p:txBody>
        </p:sp>
      </p:grpSp>
      <p:sp>
        <p:nvSpPr>
          <p:cNvPr id="15" name="object 15"/>
          <p:cNvSpPr txBox="1"/>
          <p:nvPr/>
        </p:nvSpPr>
        <p:spPr>
          <a:xfrm>
            <a:off x="8401400" y="4094749"/>
            <a:ext cx="1049020" cy="330835"/>
          </a:xfrm>
          <a:prstGeom prst="rect">
            <a:avLst/>
          </a:prstGeom>
        </p:spPr>
        <p:txBody>
          <a:bodyPr vert="horz" wrap="square" lIns="0" tIns="12700" rIns="0" bIns="0" rtlCol="0">
            <a:spAutoFit/>
          </a:bodyPr>
          <a:lstStyle/>
          <a:p>
            <a:pPr marL="12700">
              <a:lnSpc>
                <a:spcPct val="100000"/>
              </a:lnSpc>
              <a:spcBef>
                <a:spcPts val="100"/>
              </a:spcBef>
            </a:pPr>
            <a:r>
              <a:rPr sz="2000" spc="-10" dirty="0">
                <a:solidFill>
                  <a:srgbClr val="FFFFFF"/>
                </a:solidFill>
                <a:latin typeface="Calibri"/>
                <a:cs typeface="Calibri"/>
              </a:rPr>
              <a:t>88.</a:t>
            </a:r>
            <a:r>
              <a:rPr lang="en-US" sz="2000" spc="-10" dirty="0">
                <a:solidFill>
                  <a:srgbClr val="FFFFFF"/>
                </a:solidFill>
                <a:latin typeface="Calibri"/>
                <a:cs typeface="Calibri"/>
              </a:rPr>
              <a:t>47</a:t>
            </a:r>
            <a:r>
              <a:rPr sz="2000" spc="-10" dirty="0">
                <a:solidFill>
                  <a:srgbClr val="FFFFFF"/>
                </a:solidFill>
                <a:latin typeface="Calibri"/>
                <a:cs typeface="Calibri"/>
              </a:rPr>
              <a:t>%</a:t>
            </a:r>
            <a:endParaRPr sz="2000" dirty="0">
              <a:latin typeface="Calibri"/>
              <a:cs typeface="Calibri"/>
            </a:endParaRPr>
          </a:p>
        </p:txBody>
      </p:sp>
      <p:sp>
        <p:nvSpPr>
          <p:cNvPr id="16" name="object 16"/>
          <p:cNvSpPr txBox="1"/>
          <p:nvPr/>
        </p:nvSpPr>
        <p:spPr>
          <a:xfrm>
            <a:off x="5123083" y="2248802"/>
            <a:ext cx="1299845" cy="330835"/>
          </a:xfrm>
          <a:prstGeom prst="rect">
            <a:avLst/>
          </a:prstGeom>
        </p:spPr>
        <p:txBody>
          <a:bodyPr vert="horz" wrap="square" lIns="0" tIns="13335" rIns="0" bIns="0" rtlCol="0">
            <a:spAutoFit/>
          </a:bodyPr>
          <a:lstStyle/>
          <a:p>
            <a:pPr marL="12700">
              <a:lnSpc>
                <a:spcPct val="100000"/>
              </a:lnSpc>
              <a:spcBef>
                <a:spcPts val="105"/>
              </a:spcBef>
              <a:tabLst>
                <a:tab pos="1286510" algn="l"/>
              </a:tabLst>
            </a:pPr>
            <a:r>
              <a:rPr sz="2000" spc="-10" dirty="0">
                <a:solidFill>
                  <a:srgbClr val="FFFFFF"/>
                </a:solidFill>
                <a:latin typeface="Calibri"/>
                <a:cs typeface="Calibri"/>
              </a:rPr>
              <a:t>5.</a:t>
            </a:r>
            <a:r>
              <a:rPr lang="en-US" sz="2000" spc="-10" dirty="0">
                <a:solidFill>
                  <a:srgbClr val="FFFFFF"/>
                </a:solidFill>
                <a:latin typeface="Calibri"/>
                <a:cs typeface="Calibri"/>
              </a:rPr>
              <a:t>26%</a:t>
            </a:r>
            <a:r>
              <a:rPr sz="2000" u="sng" dirty="0">
                <a:solidFill>
                  <a:srgbClr val="FFFFFF"/>
                </a:solidFill>
                <a:uFill>
                  <a:solidFill>
                    <a:srgbClr val="A6A6A6"/>
                  </a:solidFill>
                </a:uFill>
                <a:latin typeface="Calibri"/>
                <a:cs typeface="Calibri"/>
              </a:rPr>
              <a:t>	</a:t>
            </a:r>
            <a:endParaRPr sz="2000" dirty="0">
              <a:latin typeface="Calibri"/>
              <a:cs typeface="Calibri"/>
            </a:endParaRPr>
          </a:p>
        </p:txBody>
      </p:sp>
      <p:sp>
        <p:nvSpPr>
          <p:cNvPr id="17" name="object 17"/>
          <p:cNvSpPr txBox="1"/>
          <p:nvPr/>
        </p:nvSpPr>
        <p:spPr>
          <a:xfrm>
            <a:off x="6010043" y="1616350"/>
            <a:ext cx="919480" cy="330835"/>
          </a:xfrm>
          <a:prstGeom prst="rect">
            <a:avLst/>
          </a:prstGeom>
        </p:spPr>
        <p:txBody>
          <a:bodyPr vert="horz" wrap="square" lIns="0" tIns="13335" rIns="0" bIns="0" rtlCol="0">
            <a:spAutoFit/>
          </a:bodyPr>
          <a:lstStyle/>
          <a:p>
            <a:pPr marL="12700">
              <a:lnSpc>
                <a:spcPct val="100000"/>
              </a:lnSpc>
              <a:spcBef>
                <a:spcPts val="105"/>
              </a:spcBef>
            </a:pPr>
            <a:r>
              <a:rPr sz="2000" spc="-10" dirty="0">
                <a:solidFill>
                  <a:srgbClr val="FFFFFF"/>
                </a:solidFill>
                <a:latin typeface="Calibri"/>
                <a:cs typeface="Calibri"/>
              </a:rPr>
              <a:t>3.5</a:t>
            </a:r>
            <a:r>
              <a:rPr lang="en-US" sz="2000" spc="-10" dirty="0">
                <a:solidFill>
                  <a:srgbClr val="FFFFFF"/>
                </a:solidFill>
                <a:latin typeface="Calibri"/>
                <a:cs typeface="Calibri"/>
              </a:rPr>
              <a:t>4</a:t>
            </a:r>
            <a:r>
              <a:rPr sz="2000" spc="-10" dirty="0">
                <a:solidFill>
                  <a:srgbClr val="FFFFFF"/>
                </a:solidFill>
                <a:latin typeface="Calibri"/>
                <a:cs typeface="Calibri"/>
              </a:rPr>
              <a:t>%</a:t>
            </a:r>
            <a:endParaRPr sz="2000" dirty="0">
              <a:latin typeface="Calibri"/>
              <a:cs typeface="Calibri"/>
            </a:endParaRPr>
          </a:p>
        </p:txBody>
      </p:sp>
      <p:sp>
        <p:nvSpPr>
          <p:cNvPr id="18" name="object 18"/>
          <p:cNvSpPr txBox="1"/>
          <p:nvPr/>
        </p:nvSpPr>
        <p:spPr>
          <a:xfrm>
            <a:off x="7149693" y="1342022"/>
            <a:ext cx="919480" cy="330835"/>
          </a:xfrm>
          <a:prstGeom prst="rect">
            <a:avLst/>
          </a:prstGeom>
        </p:spPr>
        <p:txBody>
          <a:bodyPr vert="horz" wrap="square" lIns="0" tIns="13335" rIns="0" bIns="0" rtlCol="0">
            <a:spAutoFit/>
          </a:bodyPr>
          <a:lstStyle/>
          <a:p>
            <a:pPr marL="12700">
              <a:lnSpc>
                <a:spcPct val="100000"/>
              </a:lnSpc>
              <a:spcBef>
                <a:spcPts val="105"/>
              </a:spcBef>
            </a:pPr>
            <a:r>
              <a:rPr sz="2000" spc="-10" dirty="0">
                <a:solidFill>
                  <a:srgbClr val="FFFFFF"/>
                </a:solidFill>
                <a:latin typeface="Calibri"/>
                <a:cs typeface="Calibri"/>
              </a:rPr>
              <a:t>2.</a:t>
            </a:r>
            <a:r>
              <a:rPr lang="en-US" sz="2000" spc="-10" dirty="0">
                <a:solidFill>
                  <a:srgbClr val="FFFFFF"/>
                </a:solidFill>
                <a:latin typeface="Calibri"/>
                <a:cs typeface="Calibri"/>
              </a:rPr>
              <a:t>73</a:t>
            </a:r>
            <a:r>
              <a:rPr sz="2000" spc="-10" dirty="0">
                <a:solidFill>
                  <a:srgbClr val="FFFFFF"/>
                </a:solidFill>
                <a:latin typeface="Calibri"/>
                <a:cs typeface="Calibri"/>
              </a:rPr>
              <a:t>%</a:t>
            </a:r>
            <a:endParaRPr sz="2000" dirty="0">
              <a:latin typeface="Calibri"/>
              <a:cs typeface="Calibri"/>
            </a:endParaRPr>
          </a:p>
        </p:txBody>
      </p:sp>
      <p:grpSp>
        <p:nvGrpSpPr>
          <p:cNvPr id="19" name="object 19"/>
          <p:cNvGrpSpPr/>
          <p:nvPr/>
        </p:nvGrpSpPr>
        <p:grpSpPr>
          <a:xfrm>
            <a:off x="2899029" y="6009513"/>
            <a:ext cx="159385" cy="158115"/>
            <a:chOff x="2899029" y="6009513"/>
            <a:chExt cx="159385" cy="158115"/>
          </a:xfrm>
        </p:grpSpPr>
        <p:sp>
          <p:nvSpPr>
            <p:cNvPr id="20" name="object 20"/>
            <p:cNvSpPr/>
            <p:nvPr/>
          </p:nvSpPr>
          <p:spPr>
            <a:xfrm>
              <a:off x="2908554" y="6019038"/>
              <a:ext cx="140335" cy="139065"/>
            </a:xfrm>
            <a:custGeom>
              <a:avLst/>
              <a:gdLst/>
              <a:ahLst/>
              <a:cxnLst/>
              <a:rect l="l" t="t" r="r" b="b"/>
              <a:pathLst>
                <a:path w="140335" h="139064">
                  <a:moveTo>
                    <a:pt x="140207" y="0"/>
                  </a:moveTo>
                  <a:lnTo>
                    <a:pt x="0" y="0"/>
                  </a:lnTo>
                  <a:lnTo>
                    <a:pt x="0" y="138684"/>
                  </a:lnTo>
                  <a:lnTo>
                    <a:pt x="140207" y="138684"/>
                  </a:lnTo>
                  <a:lnTo>
                    <a:pt x="140207" y="0"/>
                  </a:lnTo>
                  <a:close/>
                </a:path>
              </a:pathLst>
            </a:custGeom>
            <a:solidFill>
              <a:srgbClr val="4471C4"/>
            </a:solidFill>
          </p:spPr>
          <p:txBody>
            <a:bodyPr wrap="square" lIns="0" tIns="0" rIns="0" bIns="0" rtlCol="0"/>
            <a:lstStyle/>
            <a:p>
              <a:endParaRPr/>
            </a:p>
          </p:txBody>
        </p:sp>
        <p:sp>
          <p:nvSpPr>
            <p:cNvPr id="21" name="object 21"/>
            <p:cNvSpPr/>
            <p:nvPr/>
          </p:nvSpPr>
          <p:spPr>
            <a:xfrm>
              <a:off x="2908554" y="6019038"/>
              <a:ext cx="140335" cy="139065"/>
            </a:xfrm>
            <a:custGeom>
              <a:avLst/>
              <a:gdLst/>
              <a:ahLst/>
              <a:cxnLst/>
              <a:rect l="l" t="t" r="r" b="b"/>
              <a:pathLst>
                <a:path w="140335" h="139064">
                  <a:moveTo>
                    <a:pt x="0" y="0"/>
                  </a:moveTo>
                  <a:lnTo>
                    <a:pt x="140207" y="0"/>
                  </a:lnTo>
                  <a:lnTo>
                    <a:pt x="140207" y="138684"/>
                  </a:lnTo>
                  <a:lnTo>
                    <a:pt x="0" y="138684"/>
                  </a:lnTo>
                  <a:lnTo>
                    <a:pt x="0" y="0"/>
                  </a:lnTo>
                  <a:close/>
                </a:path>
              </a:pathLst>
            </a:custGeom>
            <a:ln w="19050">
              <a:solidFill>
                <a:srgbClr val="FFFFFF"/>
              </a:solidFill>
            </a:ln>
          </p:spPr>
          <p:txBody>
            <a:bodyPr wrap="square" lIns="0" tIns="0" rIns="0" bIns="0" rtlCol="0"/>
            <a:lstStyle/>
            <a:p>
              <a:endParaRPr/>
            </a:p>
          </p:txBody>
        </p:sp>
      </p:grpSp>
      <p:sp>
        <p:nvSpPr>
          <p:cNvPr id="22" name="object 22"/>
          <p:cNvSpPr txBox="1"/>
          <p:nvPr/>
        </p:nvSpPr>
        <p:spPr>
          <a:xfrm>
            <a:off x="3100730" y="5894621"/>
            <a:ext cx="1164590" cy="330835"/>
          </a:xfrm>
          <a:prstGeom prst="rect">
            <a:avLst/>
          </a:prstGeom>
        </p:spPr>
        <p:txBody>
          <a:bodyPr vert="horz" wrap="square" lIns="0" tIns="12700" rIns="0" bIns="0" rtlCol="0">
            <a:spAutoFit/>
          </a:bodyPr>
          <a:lstStyle/>
          <a:p>
            <a:pPr marL="12700">
              <a:lnSpc>
                <a:spcPct val="100000"/>
              </a:lnSpc>
              <a:spcBef>
                <a:spcPts val="100"/>
              </a:spcBef>
            </a:pPr>
            <a:r>
              <a:rPr sz="2000" spc="-10" dirty="0">
                <a:solidFill>
                  <a:srgbClr val="FFFFFF"/>
                </a:solidFill>
                <a:latin typeface="Calibri"/>
                <a:cs typeface="Calibri"/>
              </a:rPr>
              <a:t>Residential</a:t>
            </a:r>
            <a:endParaRPr sz="2000">
              <a:latin typeface="Calibri"/>
              <a:cs typeface="Calibri"/>
            </a:endParaRPr>
          </a:p>
        </p:txBody>
      </p:sp>
      <p:grpSp>
        <p:nvGrpSpPr>
          <p:cNvPr id="23" name="object 23"/>
          <p:cNvGrpSpPr/>
          <p:nvPr/>
        </p:nvGrpSpPr>
        <p:grpSpPr>
          <a:xfrm>
            <a:off x="4573904" y="6009513"/>
            <a:ext cx="159385" cy="158115"/>
            <a:chOff x="4573904" y="6009513"/>
            <a:chExt cx="159385" cy="158115"/>
          </a:xfrm>
        </p:grpSpPr>
        <p:sp>
          <p:nvSpPr>
            <p:cNvPr id="24" name="object 24"/>
            <p:cNvSpPr/>
            <p:nvPr/>
          </p:nvSpPr>
          <p:spPr>
            <a:xfrm>
              <a:off x="4583429" y="6019038"/>
              <a:ext cx="140335" cy="139065"/>
            </a:xfrm>
            <a:custGeom>
              <a:avLst/>
              <a:gdLst/>
              <a:ahLst/>
              <a:cxnLst/>
              <a:rect l="l" t="t" r="r" b="b"/>
              <a:pathLst>
                <a:path w="140335" h="139064">
                  <a:moveTo>
                    <a:pt x="140208" y="0"/>
                  </a:moveTo>
                  <a:lnTo>
                    <a:pt x="0" y="0"/>
                  </a:lnTo>
                  <a:lnTo>
                    <a:pt x="0" y="138684"/>
                  </a:lnTo>
                  <a:lnTo>
                    <a:pt x="140208" y="138684"/>
                  </a:lnTo>
                  <a:lnTo>
                    <a:pt x="140208" y="0"/>
                  </a:lnTo>
                  <a:close/>
                </a:path>
              </a:pathLst>
            </a:custGeom>
            <a:solidFill>
              <a:srgbClr val="EC7C30"/>
            </a:solidFill>
          </p:spPr>
          <p:txBody>
            <a:bodyPr wrap="square" lIns="0" tIns="0" rIns="0" bIns="0" rtlCol="0"/>
            <a:lstStyle/>
            <a:p>
              <a:endParaRPr/>
            </a:p>
          </p:txBody>
        </p:sp>
        <p:sp>
          <p:nvSpPr>
            <p:cNvPr id="25" name="object 25"/>
            <p:cNvSpPr/>
            <p:nvPr/>
          </p:nvSpPr>
          <p:spPr>
            <a:xfrm>
              <a:off x="4583429" y="6019038"/>
              <a:ext cx="140335" cy="139065"/>
            </a:xfrm>
            <a:custGeom>
              <a:avLst/>
              <a:gdLst/>
              <a:ahLst/>
              <a:cxnLst/>
              <a:rect l="l" t="t" r="r" b="b"/>
              <a:pathLst>
                <a:path w="140335" h="139064">
                  <a:moveTo>
                    <a:pt x="0" y="0"/>
                  </a:moveTo>
                  <a:lnTo>
                    <a:pt x="140208" y="0"/>
                  </a:lnTo>
                  <a:lnTo>
                    <a:pt x="140208" y="138684"/>
                  </a:lnTo>
                  <a:lnTo>
                    <a:pt x="0" y="138684"/>
                  </a:lnTo>
                  <a:lnTo>
                    <a:pt x="0" y="0"/>
                  </a:lnTo>
                  <a:close/>
                </a:path>
              </a:pathLst>
            </a:custGeom>
            <a:ln w="19049">
              <a:solidFill>
                <a:srgbClr val="FFFFFF"/>
              </a:solidFill>
            </a:ln>
          </p:spPr>
          <p:txBody>
            <a:bodyPr wrap="square" lIns="0" tIns="0" rIns="0" bIns="0" rtlCol="0"/>
            <a:lstStyle/>
            <a:p>
              <a:endParaRPr/>
            </a:p>
          </p:txBody>
        </p:sp>
      </p:grpSp>
      <p:sp>
        <p:nvSpPr>
          <p:cNvPr id="26" name="object 26"/>
          <p:cNvSpPr txBox="1"/>
          <p:nvPr/>
        </p:nvSpPr>
        <p:spPr>
          <a:xfrm>
            <a:off x="4775685" y="5894621"/>
            <a:ext cx="1262380" cy="330835"/>
          </a:xfrm>
          <a:prstGeom prst="rect">
            <a:avLst/>
          </a:prstGeom>
        </p:spPr>
        <p:txBody>
          <a:bodyPr vert="horz" wrap="square" lIns="0" tIns="12700" rIns="0" bIns="0" rtlCol="0">
            <a:spAutoFit/>
          </a:bodyPr>
          <a:lstStyle/>
          <a:p>
            <a:pPr marL="12700">
              <a:lnSpc>
                <a:spcPct val="100000"/>
              </a:lnSpc>
              <a:spcBef>
                <a:spcPts val="100"/>
              </a:spcBef>
            </a:pPr>
            <a:r>
              <a:rPr sz="2000" spc="-10" dirty="0">
                <a:solidFill>
                  <a:srgbClr val="FFFFFF"/>
                </a:solidFill>
                <a:latin typeface="Calibri"/>
                <a:cs typeface="Calibri"/>
              </a:rPr>
              <a:t>Commerical</a:t>
            </a:r>
            <a:endParaRPr sz="2000">
              <a:latin typeface="Calibri"/>
              <a:cs typeface="Calibri"/>
            </a:endParaRPr>
          </a:p>
        </p:txBody>
      </p:sp>
      <p:grpSp>
        <p:nvGrpSpPr>
          <p:cNvPr id="27" name="object 27"/>
          <p:cNvGrpSpPr/>
          <p:nvPr/>
        </p:nvGrpSpPr>
        <p:grpSpPr>
          <a:xfrm>
            <a:off x="6404228" y="6009513"/>
            <a:ext cx="158115" cy="158115"/>
            <a:chOff x="6404228" y="6009513"/>
            <a:chExt cx="158115" cy="158115"/>
          </a:xfrm>
        </p:grpSpPr>
        <p:sp>
          <p:nvSpPr>
            <p:cNvPr id="28" name="object 28"/>
            <p:cNvSpPr/>
            <p:nvPr/>
          </p:nvSpPr>
          <p:spPr>
            <a:xfrm>
              <a:off x="6413753" y="6019038"/>
              <a:ext cx="139065" cy="139065"/>
            </a:xfrm>
            <a:custGeom>
              <a:avLst/>
              <a:gdLst/>
              <a:ahLst/>
              <a:cxnLst/>
              <a:rect l="l" t="t" r="r" b="b"/>
              <a:pathLst>
                <a:path w="139065" h="139064">
                  <a:moveTo>
                    <a:pt x="138683" y="0"/>
                  </a:moveTo>
                  <a:lnTo>
                    <a:pt x="0" y="0"/>
                  </a:lnTo>
                  <a:lnTo>
                    <a:pt x="0" y="138684"/>
                  </a:lnTo>
                  <a:lnTo>
                    <a:pt x="138683" y="138684"/>
                  </a:lnTo>
                  <a:lnTo>
                    <a:pt x="138683" y="0"/>
                  </a:lnTo>
                  <a:close/>
                </a:path>
              </a:pathLst>
            </a:custGeom>
            <a:solidFill>
              <a:srgbClr val="A4A4A4"/>
            </a:solidFill>
          </p:spPr>
          <p:txBody>
            <a:bodyPr wrap="square" lIns="0" tIns="0" rIns="0" bIns="0" rtlCol="0"/>
            <a:lstStyle/>
            <a:p>
              <a:endParaRPr/>
            </a:p>
          </p:txBody>
        </p:sp>
        <p:sp>
          <p:nvSpPr>
            <p:cNvPr id="29" name="object 29"/>
            <p:cNvSpPr/>
            <p:nvPr/>
          </p:nvSpPr>
          <p:spPr>
            <a:xfrm>
              <a:off x="6413753" y="6019038"/>
              <a:ext cx="139065" cy="139065"/>
            </a:xfrm>
            <a:custGeom>
              <a:avLst/>
              <a:gdLst/>
              <a:ahLst/>
              <a:cxnLst/>
              <a:rect l="l" t="t" r="r" b="b"/>
              <a:pathLst>
                <a:path w="139065" h="139064">
                  <a:moveTo>
                    <a:pt x="0" y="0"/>
                  </a:moveTo>
                  <a:lnTo>
                    <a:pt x="138683" y="0"/>
                  </a:lnTo>
                  <a:lnTo>
                    <a:pt x="138683" y="138684"/>
                  </a:lnTo>
                  <a:lnTo>
                    <a:pt x="0" y="138684"/>
                  </a:lnTo>
                  <a:lnTo>
                    <a:pt x="0" y="0"/>
                  </a:lnTo>
                  <a:close/>
                </a:path>
              </a:pathLst>
            </a:custGeom>
            <a:ln w="19050">
              <a:solidFill>
                <a:srgbClr val="FFFFFF"/>
              </a:solidFill>
            </a:ln>
          </p:spPr>
          <p:txBody>
            <a:bodyPr wrap="square" lIns="0" tIns="0" rIns="0" bIns="0" rtlCol="0"/>
            <a:lstStyle/>
            <a:p>
              <a:endParaRPr/>
            </a:p>
          </p:txBody>
        </p:sp>
      </p:grpSp>
      <p:sp>
        <p:nvSpPr>
          <p:cNvPr id="30" name="object 30"/>
          <p:cNvSpPr txBox="1"/>
          <p:nvPr/>
        </p:nvSpPr>
        <p:spPr>
          <a:xfrm>
            <a:off x="6605199" y="5894621"/>
            <a:ext cx="1001394" cy="330835"/>
          </a:xfrm>
          <a:prstGeom prst="rect">
            <a:avLst/>
          </a:prstGeom>
        </p:spPr>
        <p:txBody>
          <a:bodyPr vert="horz" wrap="square" lIns="0" tIns="12700" rIns="0" bIns="0" rtlCol="0">
            <a:spAutoFit/>
          </a:bodyPr>
          <a:lstStyle/>
          <a:p>
            <a:pPr marL="12700">
              <a:lnSpc>
                <a:spcPct val="100000"/>
              </a:lnSpc>
              <a:spcBef>
                <a:spcPts val="100"/>
              </a:spcBef>
            </a:pPr>
            <a:r>
              <a:rPr sz="2000" spc="-10" dirty="0">
                <a:solidFill>
                  <a:srgbClr val="FFFFFF"/>
                </a:solidFill>
                <a:latin typeface="Calibri"/>
                <a:cs typeface="Calibri"/>
              </a:rPr>
              <a:t>Industrial</a:t>
            </a:r>
            <a:endParaRPr sz="2000">
              <a:latin typeface="Calibri"/>
              <a:cs typeface="Calibri"/>
            </a:endParaRPr>
          </a:p>
        </p:txBody>
      </p:sp>
      <p:grpSp>
        <p:nvGrpSpPr>
          <p:cNvPr id="31" name="object 31"/>
          <p:cNvGrpSpPr/>
          <p:nvPr/>
        </p:nvGrpSpPr>
        <p:grpSpPr>
          <a:xfrm>
            <a:off x="7973948" y="6009513"/>
            <a:ext cx="158115" cy="158115"/>
            <a:chOff x="7973948" y="6009513"/>
            <a:chExt cx="158115" cy="158115"/>
          </a:xfrm>
        </p:grpSpPr>
        <p:sp>
          <p:nvSpPr>
            <p:cNvPr id="32" name="object 32"/>
            <p:cNvSpPr/>
            <p:nvPr/>
          </p:nvSpPr>
          <p:spPr>
            <a:xfrm>
              <a:off x="7983473" y="6019038"/>
              <a:ext cx="139065" cy="139065"/>
            </a:xfrm>
            <a:custGeom>
              <a:avLst/>
              <a:gdLst/>
              <a:ahLst/>
              <a:cxnLst/>
              <a:rect l="l" t="t" r="r" b="b"/>
              <a:pathLst>
                <a:path w="139065" h="139064">
                  <a:moveTo>
                    <a:pt x="138683" y="0"/>
                  </a:moveTo>
                  <a:lnTo>
                    <a:pt x="0" y="0"/>
                  </a:lnTo>
                  <a:lnTo>
                    <a:pt x="0" y="138684"/>
                  </a:lnTo>
                  <a:lnTo>
                    <a:pt x="138683" y="138684"/>
                  </a:lnTo>
                  <a:lnTo>
                    <a:pt x="138683" y="0"/>
                  </a:lnTo>
                  <a:close/>
                </a:path>
              </a:pathLst>
            </a:custGeom>
            <a:solidFill>
              <a:srgbClr val="FFC000"/>
            </a:solidFill>
          </p:spPr>
          <p:txBody>
            <a:bodyPr wrap="square" lIns="0" tIns="0" rIns="0" bIns="0" rtlCol="0"/>
            <a:lstStyle/>
            <a:p>
              <a:endParaRPr/>
            </a:p>
          </p:txBody>
        </p:sp>
        <p:sp>
          <p:nvSpPr>
            <p:cNvPr id="33" name="object 33"/>
            <p:cNvSpPr/>
            <p:nvPr/>
          </p:nvSpPr>
          <p:spPr>
            <a:xfrm>
              <a:off x="7983473" y="6019038"/>
              <a:ext cx="139065" cy="139065"/>
            </a:xfrm>
            <a:custGeom>
              <a:avLst/>
              <a:gdLst/>
              <a:ahLst/>
              <a:cxnLst/>
              <a:rect l="l" t="t" r="r" b="b"/>
              <a:pathLst>
                <a:path w="139065" h="139064">
                  <a:moveTo>
                    <a:pt x="0" y="0"/>
                  </a:moveTo>
                  <a:lnTo>
                    <a:pt x="138683" y="0"/>
                  </a:lnTo>
                  <a:lnTo>
                    <a:pt x="138683" y="138684"/>
                  </a:lnTo>
                  <a:lnTo>
                    <a:pt x="0" y="138684"/>
                  </a:lnTo>
                  <a:lnTo>
                    <a:pt x="0" y="0"/>
                  </a:lnTo>
                  <a:close/>
                </a:path>
              </a:pathLst>
            </a:custGeom>
            <a:ln w="19050">
              <a:solidFill>
                <a:srgbClr val="FFFFFF"/>
              </a:solidFill>
            </a:ln>
          </p:spPr>
          <p:txBody>
            <a:bodyPr wrap="square" lIns="0" tIns="0" rIns="0" bIns="0" rtlCol="0"/>
            <a:lstStyle/>
            <a:p>
              <a:endParaRPr/>
            </a:p>
          </p:txBody>
        </p:sp>
      </p:grpSp>
      <p:sp>
        <p:nvSpPr>
          <p:cNvPr id="34" name="object 34"/>
          <p:cNvSpPr txBox="1"/>
          <p:nvPr/>
        </p:nvSpPr>
        <p:spPr>
          <a:xfrm>
            <a:off x="8174681" y="5894621"/>
            <a:ext cx="187833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Calibri"/>
                <a:cs typeface="Calibri"/>
              </a:rPr>
              <a:t>Personal</a:t>
            </a:r>
            <a:r>
              <a:rPr sz="2000" spc="-75" dirty="0">
                <a:solidFill>
                  <a:srgbClr val="FFFFFF"/>
                </a:solidFill>
                <a:latin typeface="Calibri"/>
                <a:cs typeface="Calibri"/>
              </a:rPr>
              <a:t> </a:t>
            </a:r>
            <a:r>
              <a:rPr sz="2000" spc="-10" dirty="0">
                <a:solidFill>
                  <a:srgbClr val="FFFFFF"/>
                </a:solidFill>
                <a:latin typeface="Calibri"/>
                <a:cs typeface="Calibri"/>
              </a:rPr>
              <a:t>Property</a:t>
            </a:r>
            <a:endParaRPr sz="2000">
              <a:latin typeface="Calibri"/>
              <a:cs typeface="Calibri"/>
            </a:endParaRPr>
          </a:p>
        </p:txBody>
      </p:sp>
      <p:sp>
        <p:nvSpPr>
          <p:cNvPr id="35" name="object 35"/>
          <p:cNvSpPr txBox="1"/>
          <p:nvPr/>
        </p:nvSpPr>
        <p:spPr>
          <a:xfrm>
            <a:off x="307075" y="1364124"/>
            <a:ext cx="339153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latin typeface="Calibri"/>
                <a:cs typeface="Calibri"/>
              </a:rPr>
              <a:t>88.</a:t>
            </a:r>
            <a:r>
              <a:rPr lang="en-US" sz="2000" dirty="0">
                <a:solidFill>
                  <a:srgbClr val="FFFFFF"/>
                </a:solidFill>
                <a:latin typeface="Calibri"/>
                <a:cs typeface="Calibri"/>
              </a:rPr>
              <a:t>47</a:t>
            </a:r>
            <a:r>
              <a:rPr sz="2000" dirty="0">
                <a:solidFill>
                  <a:srgbClr val="FFFFFF"/>
                </a:solidFill>
                <a:latin typeface="Calibri"/>
                <a:cs typeface="Calibri"/>
              </a:rPr>
              <a:t>%</a:t>
            </a:r>
            <a:r>
              <a:rPr sz="2000" spc="-95" dirty="0">
                <a:solidFill>
                  <a:srgbClr val="FFFFFF"/>
                </a:solidFill>
                <a:latin typeface="Calibri"/>
                <a:cs typeface="Calibri"/>
              </a:rPr>
              <a:t> </a:t>
            </a:r>
            <a:r>
              <a:rPr sz="2000" dirty="0">
                <a:solidFill>
                  <a:srgbClr val="FFFFFF"/>
                </a:solidFill>
                <a:latin typeface="Calibri"/>
                <a:cs typeface="Calibri"/>
              </a:rPr>
              <a:t>are</a:t>
            </a:r>
            <a:r>
              <a:rPr sz="2000" spc="-35" dirty="0">
                <a:solidFill>
                  <a:srgbClr val="FFFFFF"/>
                </a:solidFill>
                <a:latin typeface="Calibri"/>
                <a:cs typeface="Calibri"/>
              </a:rPr>
              <a:t> </a:t>
            </a:r>
            <a:r>
              <a:rPr sz="2000" dirty="0">
                <a:solidFill>
                  <a:srgbClr val="FFFFFF"/>
                </a:solidFill>
                <a:latin typeface="Calibri"/>
                <a:cs typeface="Calibri"/>
              </a:rPr>
              <a:t>Residential</a:t>
            </a:r>
            <a:r>
              <a:rPr sz="2000" spc="-40" dirty="0">
                <a:solidFill>
                  <a:srgbClr val="FFFFFF"/>
                </a:solidFill>
                <a:latin typeface="Calibri"/>
                <a:cs typeface="Calibri"/>
              </a:rPr>
              <a:t> </a:t>
            </a:r>
            <a:r>
              <a:rPr sz="2000" spc="-10" dirty="0">
                <a:solidFill>
                  <a:srgbClr val="FFFFFF"/>
                </a:solidFill>
                <a:latin typeface="Calibri"/>
                <a:cs typeface="Calibri"/>
              </a:rPr>
              <a:t>homes</a:t>
            </a:r>
            <a:endParaRPr sz="2000" dirty="0">
              <a:latin typeface="Calibri"/>
              <a:cs typeface="Calibri"/>
            </a:endParaRPr>
          </a:p>
        </p:txBody>
      </p:sp>
      <p:sp>
        <p:nvSpPr>
          <p:cNvPr id="36" name="object 36"/>
          <p:cNvSpPr txBox="1"/>
          <p:nvPr/>
        </p:nvSpPr>
        <p:spPr>
          <a:xfrm>
            <a:off x="307075" y="1973671"/>
            <a:ext cx="4070985" cy="941069"/>
          </a:xfrm>
          <a:prstGeom prst="rect">
            <a:avLst/>
          </a:prstGeom>
        </p:spPr>
        <p:txBody>
          <a:bodyPr vert="horz" wrap="square" lIns="0" tIns="13335" rIns="0" bIns="0" rtlCol="0">
            <a:spAutoFit/>
          </a:bodyPr>
          <a:lstStyle/>
          <a:p>
            <a:pPr marL="12700" marR="5080">
              <a:lnSpc>
                <a:spcPct val="100000"/>
              </a:lnSpc>
              <a:spcBef>
                <a:spcPts val="105"/>
              </a:spcBef>
            </a:pPr>
            <a:r>
              <a:rPr lang="en-US" sz="2000" dirty="0">
                <a:solidFill>
                  <a:srgbClr val="FFFFFF"/>
                </a:solidFill>
                <a:latin typeface="Calibri"/>
                <a:cs typeface="Calibri"/>
              </a:rPr>
              <a:t>11.53</a:t>
            </a:r>
            <a:r>
              <a:rPr sz="2000" dirty="0">
                <a:solidFill>
                  <a:srgbClr val="FFFFFF"/>
                </a:solidFill>
                <a:latin typeface="Calibri"/>
                <a:cs typeface="Calibri"/>
              </a:rPr>
              <a:t>%</a:t>
            </a:r>
            <a:r>
              <a:rPr sz="2000" spc="-70" dirty="0">
                <a:solidFill>
                  <a:srgbClr val="FFFFFF"/>
                </a:solidFill>
                <a:latin typeface="Calibri"/>
                <a:cs typeface="Calibri"/>
              </a:rPr>
              <a:t> </a:t>
            </a:r>
            <a:r>
              <a:rPr sz="2000" dirty="0">
                <a:solidFill>
                  <a:srgbClr val="FFFFFF"/>
                </a:solidFill>
                <a:latin typeface="Calibri"/>
                <a:cs typeface="Calibri"/>
              </a:rPr>
              <a:t>of</a:t>
            </a:r>
            <a:r>
              <a:rPr sz="2000" spc="-35" dirty="0">
                <a:solidFill>
                  <a:srgbClr val="FFFFFF"/>
                </a:solidFill>
                <a:latin typeface="Calibri"/>
                <a:cs typeface="Calibri"/>
              </a:rPr>
              <a:t> </a:t>
            </a:r>
            <a:r>
              <a:rPr sz="2000" dirty="0">
                <a:solidFill>
                  <a:srgbClr val="FFFFFF"/>
                </a:solidFill>
                <a:latin typeface="Calibri"/>
                <a:cs typeface="Calibri"/>
              </a:rPr>
              <a:t>the</a:t>
            </a:r>
            <a:r>
              <a:rPr sz="2000" spc="-30" dirty="0">
                <a:solidFill>
                  <a:srgbClr val="FFFFFF"/>
                </a:solidFill>
                <a:latin typeface="Calibri"/>
                <a:cs typeface="Calibri"/>
              </a:rPr>
              <a:t> </a:t>
            </a:r>
            <a:r>
              <a:rPr sz="2000" dirty="0">
                <a:solidFill>
                  <a:srgbClr val="FFFFFF"/>
                </a:solidFill>
                <a:latin typeface="Calibri"/>
                <a:cs typeface="Calibri"/>
              </a:rPr>
              <a:t>tax</a:t>
            </a:r>
            <a:r>
              <a:rPr sz="2000" spc="-25" dirty="0">
                <a:solidFill>
                  <a:srgbClr val="FFFFFF"/>
                </a:solidFill>
                <a:latin typeface="Calibri"/>
                <a:cs typeface="Calibri"/>
              </a:rPr>
              <a:t> </a:t>
            </a:r>
            <a:r>
              <a:rPr sz="2000" dirty="0">
                <a:solidFill>
                  <a:srgbClr val="FFFFFF"/>
                </a:solidFill>
                <a:latin typeface="Calibri"/>
                <a:cs typeface="Calibri"/>
              </a:rPr>
              <a:t>base</a:t>
            </a:r>
            <a:r>
              <a:rPr sz="2000" spc="-20" dirty="0">
                <a:solidFill>
                  <a:srgbClr val="FFFFFF"/>
                </a:solidFill>
                <a:latin typeface="Calibri"/>
                <a:cs typeface="Calibri"/>
              </a:rPr>
              <a:t> </a:t>
            </a:r>
            <a:r>
              <a:rPr sz="2000" dirty="0">
                <a:solidFill>
                  <a:srgbClr val="FFFFFF"/>
                </a:solidFill>
                <a:latin typeface="Calibri"/>
                <a:cs typeface="Calibri"/>
              </a:rPr>
              <a:t>is</a:t>
            </a:r>
            <a:r>
              <a:rPr sz="2000" spc="-15" dirty="0">
                <a:solidFill>
                  <a:srgbClr val="FFFFFF"/>
                </a:solidFill>
                <a:latin typeface="Calibri"/>
                <a:cs typeface="Calibri"/>
              </a:rPr>
              <a:t> </a:t>
            </a:r>
            <a:r>
              <a:rPr sz="2000" spc="-10" dirty="0">
                <a:solidFill>
                  <a:srgbClr val="FFFFFF"/>
                </a:solidFill>
                <a:latin typeface="Calibri"/>
                <a:cs typeface="Calibri"/>
              </a:rPr>
              <a:t>Commercial, </a:t>
            </a:r>
            <a:r>
              <a:rPr sz="2000" dirty="0">
                <a:solidFill>
                  <a:srgbClr val="FFFFFF"/>
                </a:solidFill>
                <a:latin typeface="Calibri"/>
                <a:cs typeface="Calibri"/>
              </a:rPr>
              <a:t>Industrial</a:t>
            </a:r>
            <a:r>
              <a:rPr sz="2000" spc="-50" dirty="0">
                <a:solidFill>
                  <a:srgbClr val="FFFFFF"/>
                </a:solidFill>
                <a:latin typeface="Calibri"/>
                <a:cs typeface="Calibri"/>
              </a:rPr>
              <a:t> </a:t>
            </a:r>
            <a:r>
              <a:rPr sz="2000" dirty="0">
                <a:solidFill>
                  <a:srgbClr val="FFFFFF"/>
                </a:solidFill>
                <a:latin typeface="Calibri"/>
                <a:cs typeface="Calibri"/>
              </a:rPr>
              <a:t>and</a:t>
            </a:r>
            <a:r>
              <a:rPr sz="2000" spc="-50" dirty="0">
                <a:solidFill>
                  <a:srgbClr val="FFFFFF"/>
                </a:solidFill>
                <a:latin typeface="Calibri"/>
                <a:cs typeface="Calibri"/>
              </a:rPr>
              <a:t> </a:t>
            </a:r>
            <a:r>
              <a:rPr sz="2000" dirty="0">
                <a:solidFill>
                  <a:srgbClr val="FFFFFF"/>
                </a:solidFill>
                <a:latin typeface="Calibri"/>
                <a:cs typeface="Calibri"/>
              </a:rPr>
              <a:t>Personal</a:t>
            </a:r>
            <a:r>
              <a:rPr sz="2000" spc="-35" dirty="0">
                <a:solidFill>
                  <a:srgbClr val="FFFFFF"/>
                </a:solidFill>
                <a:latin typeface="Calibri"/>
                <a:cs typeface="Calibri"/>
              </a:rPr>
              <a:t> </a:t>
            </a:r>
            <a:r>
              <a:rPr sz="2000" dirty="0">
                <a:solidFill>
                  <a:srgbClr val="FFFFFF"/>
                </a:solidFill>
                <a:latin typeface="Calibri"/>
                <a:cs typeface="Calibri"/>
              </a:rPr>
              <a:t>Property</a:t>
            </a:r>
            <a:r>
              <a:rPr sz="2000" spc="-50" dirty="0">
                <a:solidFill>
                  <a:srgbClr val="FFFFFF"/>
                </a:solidFill>
                <a:latin typeface="Calibri"/>
                <a:cs typeface="Calibri"/>
              </a:rPr>
              <a:t> </a:t>
            </a:r>
            <a:r>
              <a:rPr sz="2000" spc="-10" dirty="0">
                <a:solidFill>
                  <a:srgbClr val="FFFFFF"/>
                </a:solidFill>
                <a:latin typeface="Calibri"/>
                <a:cs typeface="Calibri"/>
              </a:rPr>
              <a:t>class (C.I.P.)</a:t>
            </a:r>
            <a:endParaRPr sz="2000" dirty="0">
              <a:latin typeface="Calibri"/>
              <a:cs typeface="Calibri"/>
            </a:endParaRPr>
          </a:p>
        </p:txBody>
      </p:sp>
      <p:sp>
        <p:nvSpPr>
          <p:cNvPr id="37" name="object 37"/>
          <p:cNvSpPr txBox="1"/>
          <p:nvPr/>
        </p:nvSpPr>
        <p:spPr>
          <a:xfrm>
            <a:off x="307075" y="3193018"/>
            <a:ext cx="304165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latin typeface="Calibri"/>
                <a:cs typeface="Calibri"/>
              </a:rPr>
              <a:t>2.</a:t>
            </a:r>
            <a:r>
              <a:rPr lang="en-US" sz="2000" dirty="0">
                <a:solidFill>
                  <a:srgbClr val="FFFFFF"/>
                </a:solidFill>
                <a:latin typeface="Calibri"/>
                <a:cs typeface="Calibri"/>
              </a:rPr>
              <a:t>73</a:t>
            </a:r>
            <a:r>
              <a:rPr sz="2000" dirty="0">
                <a:solidFill>
                  <a:srgbClr val="FFFFFF"/>
                </a:solidFill>
                <a:latin typeface="Calibri"/>
                <a:cs typeface="Calibri"/>
              </a:rPr>
              <a:t>%</a:t>
            </a:r>
            <a:r>
              <a:rPr sz="2000" spc="-80" dirty="0">
                <a:solidFill>
                  <a:srgbClr val="FFFFFF"/>
                </a:solidFill>
                <a:latin typeface="Calibri"/>
                <a:cs typeface="Calibri"/>
              </a:rPr>
              <a:t> </a:t>
            </a:r>
            <a:r>
              <a:rPr sz="2000" dirty="0">
                <a:solidFill>
                  <a:srgbClr val="FFFFFF"/>
                </a:solidFill>
                <a:latin typeface="Calibri"/>
                <a:cs typeface="Calibri"/>
              </a:rPr>
              <a:t>is</a:t>
            </a:r>
            <a:r>
              <a:rPr sz="2000" spc="-30" dirty="0">
                <a:solidFill>
                  <a:srgbClr val="FFFFFF"/>
                </a:solidFill>
                <a:latin typeface="Calibri"/>
                <a:cs typeface="Calibri"/>
              </a:rPr>
              <a:t> </a:t>
            </a:r>
            <a:r>
              <a:rPr sz="2000" dirty="0">
                <a:solidFill>
                  <a:srgbClr val="FFFFFF"/>
                </a:solidFill>
                <a:latin typeface="Calibri"/>
                <a:cs typeface="Calibri"/>
              </a:rPr>
              <a:t>Personal</a:t>
            </a:r>
            <a:r>
              <a:rPr sz="2000" spc="-20" dirty="0">
                <a:solidFill>
                  <a:srgbClr val="FFFFFF"/>
                </a:solidFill>
                <a:latin typeface="Calibri"/>
                <a:cs typeface="Calibri"/>
              </a:rPr>
              <a:t> </a:t>
            </a:r>
            <a:r>
              <a:rPr sz="2000" spc="-10" dirty="0">
                <a:solidFill>
                  <a:srgbClr val="FFFFFF"/>
                </a:solidFill>
                <a:latin typeface="Calibri"/>
                <a:cs typeface="Calibri"/>
              </a:rPr>
              <a:t>Property</a:t>
            </a:r>
            <a:endParaRPr sz="2000" dirty="0">
              <a:latin typeface="Calibri"/>
              <a:cs typeface="Calibri"/>
            </a:endParaRPr>
          </a:p>
        </p:txBody>
      </p:sp>
      <p:sp>
        <p:nvSpPr>
          <p:cNvPr id="38" name="object 38"/>
          <p:cNvSpPr txBox="1"/>
          <p:nvPr/>
        </p:nvSpPr>
        <p:spPr>
          <a:xfrm>
            <a:off x="307075" y="3802565"/>
            <a:ext cx="4528820" cy="628377"/>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FFFFFF"/>
                </a:solidFill>
                <a:latin typeface="Calibri"/>
                <a:cs typeface="Calibri"/>
              </a:rPr>
              <a:t>The</a:t>
            </a:r>
            <a:r>
              <a:rPr sz="2000" spc="-20" dirty="0">
                <a:solidFill>
                  <a:srgbClr val="FFFFFF"/>
                </a:solidFill>
                <a:latin typeface="Calibri"/>
                <a:cs typeface="Calibri"/>
              </a:rPr>
              <a:t> </a:t>
            </a:r>
            <a:r>
              <a:rPr sz="2000" dirty="0">
                <a:solidFill>
                  <a:srgbClr val="FFFFFF"/>
                </a:solidFill>
                <a:latin typeface="Calibri"/>
                <a:cs typeface="Calibri"/>
              </a:rPr>
              <a:t>remaining</a:t>
            </a:r>
            <a:r>
              <a:rPr sz="2000" spc="-25" dirty="0">
                <a:solidFill>
                  <a:srgbClr val="FFFFFF"/>
                </a:solidFill>
                <a:latin typeface="Calibri"/>
                <a:cs typeface="Calibri"/>
              </a:rPr>
              <a:t> </a:t>
            </a:r>
            <a:r>
              <a:rPr lang="en-US" sz="2000" spc="-25" dirty="0">
                <a:solidFill>
                  <a:srgbClr val="FFFFFF"/>
                </a:solidFill>
                <a:latin typeface="Calibri"/>
                <a:cs typeface="Calibri"/>
              </a:rPr>
              <a:t>8.80</a:t>
            </a:r>
            <a:r>
              <a:rPr sz="2000" dirty="0">
                <a:solidFill>
                  <a:srgbClr val="FFFFFF"/>
                </a:solidFill>
                <a:latin typeface="Calibri"/>
                <a:cs typeface="Calibri"/>
              </a:rPr>
              <a:t>%</a:t>
            </a:r>
            <a:r>
              <a:rPr sz="2000" spc="365" dirty="0">
                <a:solidFill>
                  <a:srgbClr val="FFFFFF"/>
                </a:solidFill>
                <a:latin typeface="Calibri"/>
                <a:cs typeface="Calibri"/>
              </a:rPr>
              <a:t> </a:t>
            </a:r>
            <a:r>
              <a:rPr sz="2000" dirty="0">
                <a:solidFill>
                  <a:srgbClr val="FFFFFF"/>
                </a:solidFill>
                <a:latin typeface="Calibri"/>
                <a:cs typeface="Calibri"/>
              </a:rPr>
              <a:t>are</a:t>
            </a:r>
            <a:r>
              <a:rPr sz="2000" spc="-20" dirty="0">
                <a:solidFill>
                  <a:srgbClr val="FFFFFF"/>
                </a:solidFill>
                <a:latin typeface="Calibri"/>
                <a:cs typeface="Calibri"/>
              </a:rPr>
              <a:t> </a:t>
            </a:r>
            <a:r>
              <a:rPr sz="2000" spc="-10" dirty="0">
                <a:solidFill>
                  <a:srgbClr val="FFFFFF"/>
                </a:solidFill>
                <a:latin typeface="Calibri"/>
                <a:cs typeface="Calibri"/>
              </a:rPr>
              <a:t>Commercial </a:t>
            </a:r>
            <a:r>
              <a:rPr sz="2000" dirty="0">
                <a:solidFill>
                  <a:srgbClr val="FFFFFF"/>
                </a:solidFill>
                <a:latin typeface="Calibri"/>
                <a:cs typeface="Calibri"/>
              </a:rPr>
              <a:t>and</a:t>
            </a:r>
            <a:r>
              <a:rPr sz="2000" spc="-30" dirty="0">
                <a:solidFill>
                  <a:srgbClr val="FFFFFF"/>
                </a:solidFill>
                <a:latin typeface="Calibri"/>
                <a:cs typeface="Calibri"/>
              </a:rPr>
              <a:t> </a:t>
            </a:r>
            <a:r>
              <a:rPr sz="2000" dirty="0">
                <a:solidFill>
                  <a:srgbClr val="FFFFFF"/>
                </a:solidFill>
                <a:latin typeface="Calibri"/>
                <a:cs typeface="Calibri"/>
              </a:rPr>
              <a:t>Industrial</a:t>
            </a:r>
            <a:r>
              <a:rPr sz="2000" spc="-20" dirty="0">
                <a:solidFill>
                  <a:srgbClr val="FFFFFF"/>
                </a:solidFill>
                <a:latin typeface="Calibri"/>
                <a:cs typeface="Calibri"/>
              </a:rPr>
              <a:t> </a:t>
            </a:r>
            <a:r>
              <a:rPr sz="2000" dirty="0">
                <a:solidFill>
                  <a:srgbClr val="FFFFFF"/>
                </a:solidFill>
                <a:latin typeface="Calibri"/>
                <a:cs typeface="Calibri"/>
              </a:rPr>
              <a:t>parcels</a:t>
            </a:r>
            <a:endParaRPr sz="20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TotalTime>
  <Words>1838</Words>
  <Application>Microsoft Office PowerPoint</Application>
  <PresentationFormat>Widescreen</PresentationFormat>
  <Paragraphs>293</Paragraphs>
  <Slides>18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8" baseType="lpstr">
      <vt:lpstr>Arial</vt:lpstr>
      <vt:lpstr>Calibri</vt:lpstr>
      <vt:lpstr>Calibri Light</vt:lpstr>
      <vt:lpstr>Nirmala UI</vt:lpstr>
      <vt:lpstr>Tahoma</vt:lpstr>
      <vt:lpstr>Times New Roman</vt:lpstr>
      <vt:lpstr>Wingdings</vt:lpstr>
      <vt:lpstr>Office Theme</vt:lpstr>
      <vt:lpstr>Microsoft Excel Worksheet</vt:lpstr>
      <vt:lpstr>Worksheet</vt:lpstr>
      <vt:lpstr>FY25 Classification Hearing Assessor’s Office</vt:lpstr>
      <vt:lpstr>The Purpose of Tax Classification Hearing</vt:lpstr>
      <vt:lpstr>1) The Selection of a Residential Factor</vt:lpstr>
      <vt:lpstr>Our office is required to assess property at 100% full and fair cash valuation. Our values are reflected as of January 1, 2024. To obtain this, we primarily utilize sales from 2023. The Department of Revenue reviews and approves our values annually.</vt:lpstr>
      <vt:lpstr>NEW GROWTH Additions to the tax base from new construction, property improvement,  new businesses,  and new  taxable personal property </vt:lpstr>
      <vt:lpstr>FISCAL YEAR 2025 LEVY CALCULATIONS</vt:lpstr>
      <vt:lpstr>AT A FACTOR OF 1 GENERAL INFORMATION – FY 2025 AT AN ESTIMATED TAX RATE OF $15.30 PER THOUSAND</vt:lpstr>
      <vt:lpstr>PowerPoint Presentation</vt:lpstr>
      <vt:lpstr>Percentage Share of Taxes</vt:lpstr>
      <vt:lpstr>Commercial and Industrial tax base</vt:lpstr>
      <vt:lpstr>PowerPoint Presentation</vt:lpstr>
      <vt:lpstr>PowerPoint Presentation</vt:lpstr>
      <vt:lpstr>2) OPEN SPACE DISCOUNT</vt:lpstr>
      <vt:lpstr>3) RESIDENTIAL EXEMPTION</vt:lpstr>
      <vt:lpstr>4) COMMERICAL EXEMPTION</vt:lpstr>
      <vt:lpstr>PowerPoint Presentation</vt:lpstr>
      <vt:lpstr>PowerPoint Presentation</vt:lpstr>
      <vt:lpstr>If you have any questions please feel free to call or email our office 978-388-8102 assessor@amesburyma.gov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Thayer</dc:creator>
  <cp:lastModifiedBy>Diana Caswell</cp:lastModifiedBy>
  <cp:revision>8</cp:revision>
  <cp:lastPrinted>2024-11-12T17:19:05Z</cp:lastPrinted>
  <dcterms:created xsi:type="dcterms:W3CDTF">2024-11-06T16:41:20Z</dcterms:created>
  <dcterms:modified xsi:type="dcterms:W3CDTF">2024-11-12T23:32:31Z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2023-11-21T00:00:00Z</vt:filetime>
  </property>
  <property fmtid="{D5CDD505-2E9C-101B-9397-08002B2CF9AE}" pid="3" name="Creator">
    <vt:lpwstr>Acrobat PDFMaker 23 for PowerPoint</vt:lpwstr>
  </property>
  <property fmtid="{D5CDD505-2E9C-101B-9397-08002B2CF9AE}" pid="4" name="LastSaved">
    <vt:filetime>2024-11-06T00:00:00Z</vt:filetime>
  </property>
  <property fmtid="{D5CDD505-2E9C-101B-9397-08002B2CF9AE}" pid="5" name="Producer">
    <vt:lpwstr>Adobe PDF Library 23.6.156</vt:lpwstr>
  </property>
</Properties>
</file>